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9" r:id="rId10"/>
    <p:sldId id="264" r:id="rId11"/>
    <p:sldId id="265" r:id="rId12"/>
    <p:sldId id="300" r:id="rId13"/>
    <p:sldId id="266" r:id="rId14"/>
    <p:sldId id="267" r:id="rId15"/>
    <p:sldId id="301" r:id="rId16"/>
    <p:sldId id="268" r:id="rId17"/>
    <p:sldId id="302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41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860796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40880" y="4589640"/>
            <a:ext cx="860796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74088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160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651480" y="210168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62080" y="210168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40880" y="458964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651480" y="458964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62080" y="458964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40880" y="2101680"/>
            <a:ext cx="8607960" cy="476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860796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40880" y="555480"/>
            <a:ext cx="8607960" cy="585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74088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60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40880" y="4589640"/>
            <a:ext cx="860796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CA7D4595-1BE9-4BF2-A4A5-63F14192D355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eodynamics.usc.edu/~becker/software/shansyn.recent.tgz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geodynamics.usc.edu/~becker/igm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741240" y="162000"/>
            <a:ext cx="860904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Geoscientific data analysis using UNIX and GMT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735480" y="984960"/>
            <a:ext cx="8609040" cy="59989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" dirty="0">
                <a:solidFill>
                  <a:srgbClr val="000000"/>
                </a:solidFill>
                <a:latin typeface="Optima" pitchFamily="2" charset="0"/>
              </a:rPr>
              <a:t>5</a:t>
            </a:r>
            <a:r>
              <a:rPr kumimoji="0" lang="en-US" sz="4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/8: GMT III</a:t>
            </a:r>
            <a:r>
              <a:rPr kumimoji="0" lang="en-US" sz="48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 - gridding</a:t>
            </a:r>
            <a:endParaRPr kumimoji="0" lang="en-US" sz="4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Thorsten </a:t>
            </a:r>
            <a:r>
              <a:rPr kumimoji="0" lang="en-GB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Becker</a:t>
            </a:r>
            <a:endParaRPr kumimoji="0" lang="en-GB" sz="32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The University of Texas at Austin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April 2021</a:t>
            </a: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3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GMT </a:t>
            </a:r>
            <a:r>
              <a:rPr lang="en-US" sz="4400" b="1" strike="noStrike" spc="-1">
                <a:solidFill>
                  <a:srgbClr val="333333"/>
                </a:solidFill>
                <a:latin typeface="Courier 10 Pitch"/>
              </a:rPr>
              <a:t>surface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754560" y="2129040"/>
            <a:ext cx="8607960" cy="467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Splines in tension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Dial between 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Courier 10 Pitch"/>
              </a:rPr>
              <a:t>T = 0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(default) smoothest solution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Courier 10 Pitch"/>
              </a:rPr>
              <a:t>T = 1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no local extrema outside data solution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ourier 10 Pitch"/>
              </a:rPr>
              <a:t>-A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sets the aspect ratio for the grid, e.g. depending on mid latitude of the region (but this is not accurate for large, spherical coordinate grids!)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ourier 10 Pitch"/>
              </a:rPr>
              <a:t>-Lld -Lud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will limit the solution to be within range of data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Triangulate</a:t>
            </a:r>
          </a:p>
        </p:txBody>
      </p:sp>
      <p:sp>
        <p:nvSpPr>
          <p:cNvPr id="104" name="TextShape 2"/>
          <p:cNvSpPr txBox="1"/>
          <p:nvPr/>
        </p:nvSpPr>
        <p:spPr>
          <a:xfrm>
            <a:off x="740880" y="2101680"/>
            <a:ext cx="8607960" cy="47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Linear interpolation in Delaunay triangulation</a:t>
            </a:r>
          </a:p>
        </p:txBody>
      </p:sp>
      <p:pic>
        <p:nvPicPr>
          <p:cNvPr id="105" name="Picture 104"/>
          <p:cNvPicPr/>
          <p:nvPr/>
        </p:nvPicPr>
        <p:blipFill>
          <a:blip r:embed="rId2"/>
          <a:stretch/>
        </p:blipFill>
        <p:spPr>
          <a:xfrm>
            <a:off x="35280" y="2652480"/>
            <a:ext cx="10079640" cy="629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Triangulate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89" b="1"/>
          <a:stretch/>
        </p:blipFill>
        <p:spPr>
          <a:xfrm>
            <a:off x="4722019" y="1914525"/>
            <a:ext cx="5128474" cy="5485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4" y="2500313"/>
            <a:ext cx="4280336" cy="45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GMT </a:t>
            </a:r>
            <a:r>
              <a:rPr lang="en-US" sz="4400" b="1" strike="noStrike" spc="-1">
                <a:solidFill>
                  <a:srgbClr val="333333"/>
                </a:solidFill>
                <a:latin typeface="Courier 10 Pitch"/>
              </a:rPr>
              <a:t>triangulate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754560" y="2129040"/>
            <a:ext cx="8607960" cy="467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Assuming Cartesian coordinates, perform Delaunay triangulation 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Interpolate linearly using triangles, i.e. derivatives of interpolated scalar within are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constant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This distinction is important if we want to take derivate of the field, e.g. for geodetic data (see </a:t>
            </a:r>
            <a:r>
              <a:rPr lang="en-US" sz="3200" spc="-1" dirty="0" err="1" smtClean="0">
                <a:solidFill>
                  <a:srgbClr val="000000"/>
                </a:solidFill>
                <a:latin typeface="Arial"/>
              </a:rPr>
              <a:t>gpsgridder</a:t>
            </a: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Nearneighbor</a:t>
            </a:r>
          </a:p>
        </p:txBody>
      </p:sp>
      <p:sp>
        <p:nvSpPr>
          <p:cNvPr id="109" name="TextShape 2"/>
          <p:cNvSpPr txBox="1"/>
          <p:nvPr/>
        </p:nvSpPr>
        <p:spPr>
          <a:xfrm>
            <a:off x="740880" y="2101680"/>
            <a:ext cx="8607960" cy="47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Local information, weighted by distance</a:t>
            </a:r>
          </a:p>
        </p:txBody>
      </p:sp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-720" y="2599200"/>
            <a:ext cx="10079640" cy="629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Nearneighbor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37"/>
          <a:stretch/>
        </p:blipFill>
        <p:spPr>
          <a:xfrm>
            <a:off x="2321099" y="1714500"/>
            <a:ext cx="5447521" cy="577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sphinterpolate</a:t>
            </a:r>
          </a:p>
        </p:txBody>
      </p:sp>
      <p:sp>
        <p:nvSpPr>
          <p:cNvPr id="112" name="TextShape 2"/>
          <p:cNvSpPr txBox="1"/>
          <p:nvPr/>
        </p:nvSpPr>
        <p:spPr>
          <a:xfrm>
            <a:off x="740880" y="2101680"/>
            <a:ext cx="8607960" cy="47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A true spherical combination of surface and triangulate</a:t>
            </a:r>
          </a:p>
        </p:txBody>
      </p:sp>
      <p:pic>
        <p:nvPicPr>
          <p:cNvPr id="113" name="Picture 112"/>
          <p:cNvPicPr/>
          <p:nvPr/>
        </p:nvPicPr>
        <p:blipFill>
          <a:blip r:embed="rId2"/>
          <a:stretch/>
        </p:blipFill>
        <p:spPr>
          <a:xfrm>
            <a:off x="360" y="2565360"/>
            <a:ext cx="10079640" cy="629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sphinterpolate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705" y="1817640"/>
            <a:ext cx="5424173" cy="5619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4" y="2500313"/>
            <a:ext cx="4280336" cy="45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7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740880" y="561600"/>
            <a:ext cx="860796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Not all GMT tools are spherical coordinate based</a:t>
            </a:r>
          </a:p>
        </p:txBody>
      </p:sp>
      <p:sp>
        <p:nvSpPr>
          <p:cNvPr id="115" name="TextShape 2"/>
          <p:cNvSpPr txBox="1"/>
          <p:nvPr/>
        </p:nvSpPr>
        <p:spPr>
          <a:xfrm>
            <a:off x="740880" y="2101680"/>
            <a:ext cx="8607960" cy="467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ourier 10 Pitch"/>
              </a:rPr>
              <a:t>surface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works well enough for regional data (remember to adjust -A), and (away from poles) will not do too poorly globally, broadly speaking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For true spherical, should/can use </a:t>
            </a:r>
            <a:r>
              <a:rPr lang="en-US" sz="3200" b="0" strike="noStrike" spc="-1">
                <a:solidFill>
                  <a:srgbClr val="000000"/>
                </a:solidFill>
                <a:latin typeface="Courier 10 Pitch"/>
              </a:rPr>
              <a:t>sphinterpolate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/>
          <p:cNvPicPr/>
          <p:nvPr/>
        </p:nvPicPr>
        <p:blipFill>
          <a:blip r:embed="rId2"/>
          <a:stretch/>
        </p:blipFill>
        <p:spPr>
          <a:xfrm>
            <a:off x="834120" y="1009800"/>
            <a:ext cx="8411760" cy="6500160"/>
          </a:xfrm>
          <a:prstGeom prst="rect">
            <a:avLst/>
          </a:prstGeom>
          <a:ln w="0">
            <a:noFill/>
          </a:ln>
        </p:spPr>
      </p:pic>
      <p:sp>
        <p:nvSpPr>
          <p:cNvPr id="117" name="TextShape 1"/>
          <p:cNvSpPr txBox="1"/>
          <p:nvPr/>
        </p:nvSpPr>
        <p:spPr>
          <a:xfrm>
            <a:off x="277920" y="0"/>
            <a:ext cx="9941040" cy="117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Comparison of methods, N=100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Contents</a:t>
            </a:r>
          </a:p>
        </p:txBody>
      </p:sp>
      <p:sp>
        <p:nvSpPr>
          <p:cNvPr id="86" name="TextShape 2"/>
          <p:cNvSpPr txBox="1"/>
          <p:nvPr/>
        </p:nvSpPr>
        <p:spPr>
          <a:xfrm>
            <a:off x="740880" y="2101680"/>
            <a:ext cx="8607960" cy="467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Gridding with GMT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Manipulating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grids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Participant topics 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/>
          <p:nvPr/>
        </p:nvPicPr>
        <p:blipFill>
          <a:blip r:embed="rId2"/>
          <a:stretch/>
        </p:blipFill>
        <p:spPr>
          <a:xfrm>
            <a:off x="834120" y="1009800"/>
            <a:ext cx="8411760" cy="6500160"/>
          </a:xfrm>
          <a:prstGeom prst="rect">
            <a:avLst/>
          </a:prstGeom>
          <a:ln w="0">
            <a:noFill/>
          </a:ln>
        </p:spPr>
      </p:pic>
      <p:sp>
        <p:nvSpPr>
          <p:cNvPr id="119" name="TextShape 1"/>
          <p:cNvSpPr txBox="1"/>
          <p:nvPr/>
        </p:nvSpPr>
        <p:spPr>
          <a:xfrm>
            <a:off x="277920" y="0"/>
            <a:ext cx="9941040" cy="117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Comparison of methods, N=1000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/>
          <p:cNvPicPr/>
          <p:nvPr/>
        </p:nvPicPr>
        <p:blipFill>
          <a:blip r:embed="rId2"/>
          <a:stretch/>
        </p:blipFill>
        <p:spPr>
          <a:xfrm>
            <a:off x="834120" y="1009800"/>
            <a:ext cx="8411760" cy="6500160"/>
          </a:xfrm>
          <a:prstGeom prst="rect">
            <a:avLst/>
          </a:prstGeom>
          <a:ln w="0">
            <a:noFill/>
          </a:ln>
        </p:spPr>
      </p:pic>
      <p:sp>
        <p:nvSpPr>
          <p:cNvPr id="121" name="TextShape 1"/>
          <p:cNvSpPr txBox="1"/>
          <p:nvPr/>
        </p:nvSpPr>
        <p:spPr>
          <a:xfrm>
            <a:off x="277920" y="0"/>
            <a:ext cx="9941040" cy="117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Comparison of methods, N=10000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Interpolation</a:t>
            </a:r>
          </a:p>
        </p:txBody>
      </p:sp>
      <p:sp>
        <p:nvSpPr>
          <p:cNvPr id="123" name="TextShape 2"/>
          <p:cNvSpPr txBox="1"/>
          <p:nvPr/>
        </p:nvSpPr>
        <p:spPr>
          <a:xfrm>
            <a:off x="740880" y="1885680"/>
            <a:ext cx="8607960" cy="4835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There is no right answer, only trade-offs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Optimally smooth vs. no local extrema 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No prior assumptions about data vs. imposing 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</a:rPr>
              <a:t>a priori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constraints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There are other tools (such a kriging) which can be used for interpolation, but GMT tools will be a good start, broadly speaking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Always make sure you know (by plotting) your actual data distribution before interpolation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Mask out uncertain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regions (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</a:rPr>
              <a:t>grdmask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</a:rPr>
              <a:t>grdlandmask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Once we have a grd</a:t>
            </a:r>
          </a:p>
        </p:txBody>
      </p:sp>
      <p:sp>
        <p:nvSpPr>
          <p:cNvPr id="125" name="TextShape 2"/>
          <p:cNvSpPr txBox="1"/>
          <p:nvPr/>
        </p:nvSpPr>
        <p:spPr>
          <a:xfrm>
            <a:off x="740880" y="2101680"/>
            <a:ext cx="8607960" cy="47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err="1">
                <a:solidFill>
                  <a:srgbClr val="000000"/>
                </a:solidFill>
                <a:latin typeface="Courier 10 Pitch"/>
              </a:rPr>
              <a:t>grdtrack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 : interpolate existing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</a:rPr>
              <a:t>grd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</a:rPr>
              <a:t>lon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</a:rPr>
              <a:t>lat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Ql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: linear interpolation 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Qb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: B-spline 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-Qc: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bicubic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Qn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: nearest-neighbor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spc="-1" dirty="0" err="1">
                <a:solidFill>
                  <a:srgbClr val="000000"/>
                </a:solidFill>
                <a:latin typeface="Courier 10 Pitch"/>
              </a:rPr>
              <a:t>g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Courier 10 Pitch"/>
              </a:rPr>
              <a:t>rdsample</a:t>
            </a:r>
            <a:r>
              <a:rPr lang="en-US" sz="3200" b="0" strike="noStrike" spc="-1" dirty="0">
                <a:solidFill>
                  <a:srgbClr val="000000"/>
                </a:solidFill>
                <a:latin typeface="Courier 10 Pitch"/>
              </a:rPr>
              <a:t>: 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to refine grid sampling (only for plotting)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Don't use to coarsen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Operating on grids</a:t>
            </a:r>
          </a:p>
        </p:txBody>
      </p:sp>
      <p:sp>
        <p:nvSpPr>
          <p:cNvPr id="127" name="TextShape 2"/>
          <p:cNvSpPr txBox="1"/>
          <p:nvPr/>
        </p:nvSpPr>
        <p:spPr>
          <a:xfrm>
            <a:off x="740880" y="2101680"/>
            <a:ext cx="8607960" cy="47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ourier 10 Pitch"/>
              </a:rPr>
              <a:t>grdmath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Picture 127"/>
          <p:cNvPicPr/>
          <p:nvPr/>
        </p:nvPicPr>
        <p:blipFill>
          <a:blip r:embed="rId2"/>
          <a:stretch/>
        </p:blipFill>
        <p:spPr>
          <a:xfrm>
            <a:off x="35280" y="2654640"/>
            <a:ext cx="10079640" cy="629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Operating on grids</a:t>
            </a:r>
          </a:p>
        </p:txBody>
      </p:sp>
      <p:pic>
        <p:nvPicPr>
          <p:cNvPr id="130" name="Picture 129"/>
          <p:cNvPicPr/>
          <p:nvPr/>
        </p:nvPicPr>
        <p:blipFill>
          <a:blip r:embed="rId2"/>
          <a:stretch/>
        </p:blipFill>
        <p:spPr>
          <a:xfrm>
            <a:off x="35280" y="3050640"/>
            <a:ext cx="10079640" cy="6299640"/>
          </a:xfrm>
          <a:prstGeom prst="rect">
            <a:avLst/>
          </a:prstGeom>
          <a:ln w="0">
            <a:noFill/>
          </a:ln>
        </p:spPr>
      </p:pic>
      <p:sp>
        <p:nvSpPr>
          <p:cNvPr id="131" name="TextShape 2"/>
          <p:cNvSpPr txBox="1"/>
          <p:nvPr/>
        </p:nvSpPr>
        <p:spPr>
          <a:xfrm>
            <a:off x="741240" y="2102040"/>
            <a:ext cx="8607960" cy="467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ourier 10 Pitch"/>
              </a:rPr>
              <a:t>grdfilter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Filtering of data, e.g. convolution with Gaussian to smooth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Operating on grids</a:t>
            </a:r>
          </a:p>
        </p:txBody>
      </p:sp>
      <p:sp>
        <p:nvSpPr>
          <p:cNvPr id="133" name="TextShape 2"/>
          <p:cNvSpPr txBox="1"/>
          <p:nvPr/>
        </p:nvSpPr>
        <p:spPr>
          <a:xfrm>
            <a:off x="740880" y="2101680"/>
            <a:ext cx="8607960" cy="47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ourier 10 Pitch"/>
              </a:rPr>
              <a:t>grdfft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Fourier transform, e.g. to compute spatial power spectra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Picture 133"/>
          <p:cNvPicPr/>
          <p:nvPr/>
        </p:nvPicPr>
        <p:blipFill>
          <a:blip r:embed="rId2"/>
          <a:stretch/>
        </p:blipFill>
        <p:spPr>
          <a:xfrm>
            <a:off x="-36720" y="3180240"/>
            <a:ext cx="10079640" cy="629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Operating on grids</a:t>
            </a:r>
          </a:p>
        </p:txBody>
      </p:sp>
      <p:pic>
        <p:nvPicPr>
          <p:cNvPr id="136" name="Picture 135"/>
          <p:cNvPicPr/>
          <p:nvPr/>
        </p:nvPicPr>
        <p:blipFill>
          <a:blip r:embed="rId2"/>
          <a:stretch/>
        </p:blipFill>
        <p:spPr>
          <a:xfrm>
            <a:off x="35280" y="3086640"/>
            <a:ext cx="10079640" cy="6299640"/>
          </a:xfrm>
          <a:prstGeom prst="rect">
            <a:avLst/>
          </a:prstGeom>
          <a:ln w="0">
            <a:noFill/>
          </a:ln>
        </p:spPr>
      </p:pic>
      <p:sp>
        <p:nvSpPr>
          <p:cNvPr id="137" name="TextShape 2"/>
          <p:cNvSpPr txBox="1"/>
          <p:nvPr/>
        </p:nvSpPr>
        <p:spPr>
          <a:xfrm>
            <a:off x="741240" y="2102040"/>
            <a:ext cx="8607960" cy="467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ourier 10 Pitch"/>
                <a:hlinkClick r:id="rId3"/>
              </a:rPr>
              <a:t>shana/shsyn</a:t>
            </a:r>
            <a:r>
              <a:rPr lang="en-US" sz="3200" b="0" strike="noStrike" spc="-1">
                <a:solidFill>
                  <a:srgbClr val="000000"/>
                </a:solidFill>
                <a:latin typeface="Courier 10 Pitch"/>
              </a:rPr>
              <a:t>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Spherical harmonics analysis for global grids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108000"/>
            <a:ext cx="9071640" cy="164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i="1" strike="noStrike" spc="-1">
                <a:solidFill>
                  <a:srgbClr val="333333"/>
                </a:solidFill>
                <a:latin typeface="Arial"/>
              </a:rPr>
              <a:t>i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GMT</a:t>
            </a:r>
            <a:r>
              <a:t/>
            </a:r>
            <a:br/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Interactive mapping of</a:t>
            </a:r>
            <a:r>
              <a:t/>
            </a:r>
            <a:br/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geoscientific datasets </a:t>
            </a:r>
          </a:p>
        </p:txBody>
      </p:sp>
      <p:sp>
        <p:nvSpPr>
          <p:cNvPr id="98" name="TextShape 2"/>
          <p:cNvSpPr txBox="1"/>
          <p:nvPr/>
        </p:nvSpPr>
        <p:spPr>
          <a:xfrm>
            <a:off x="368640" y="2342160"/>
            <a:ext cx="9071640" cy="489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Written by Thorsten Becker and Alexander Braun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UNIX based, TclTk script graphical user interfact for GMT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Access to several Earth science datasets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Produces GMT/bash scripts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(development discontinued, in favor of python based SEATREE)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2"/>
              </a:rPr>
              <a:t>http://geodynamics.usc.edu/~becker/igmt/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99" name="Picture 98"/>
          <p:cNvPicPr/>
          <p:nvPr/>
        </p:nvPicPr>
        <p:blipFill>
          <a:blip r:embed="rId3"/>
          <a:stretch/>
        </p:blipFill>
        <p:spPr>
          <a:xfrm>
            <a:off x="216720" y="162720"/>
            <a:ext cx="1771920" cy="179352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99"/>
          <p:cNvPicPr/>
          <p:nvPr/>
        </p:nvPicPr>
        <p:blipFill>
          <a:blip r:embed="rId4"/>
          <a:stretch/>
        </p:blipFill>
        <p:spPr>
          <a:xfrm>
            <a:off x="8676720" y="22680"/>
            <a:ext cx="1328040" cy="19922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090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93560" y="5955120"/>
            <a:ext cx="888336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Installed on USC Geodynamics Earth Science Computing Environment</a:t>
            </a:r>
          </a:p>
        </p:txBody>
      </p:sp>
      <p:pic>
        <p:nvPicPr>
          <p:cNvPr id="102" name="Picture 101"/>
          <p:cNvPicPr/>
          <p:nvPr/>
        </p:nvPicPr>
        <p:blipFill>
          <a:blip r:embed="rId2"/>
          <a:stretch/>
        </p:blipFill>
        <p:spPr>
          <a:xfrm>
            <a:off x="0" y="82800"/>
            <a:ext cx="10079640" cy="54198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190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13880" y="3324960"/>
            <a:ext cx="8607960" cy="250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Going from x-y-z data</a:t>
            </a:r>
            <a:r>
              <a:rPr lang="en-US" sz="2800" b="1" strike="noStrike" spc="-1">
                <a:solidFill>
                  <a:srgbClr val="333333"/>
                </a:solidFill>
                <a:latin typeface="Arial"/>
              </a:rPr>
              <a:t> </a:t>
            </a:r>
            <a:r>
              <a:t/>
            </a:r>
            <a:br/>
            <a:r>
              <a:rPr lang="en-US" sz="2800" b="1" strike="noStrike" spc="-1">
                <a:solidFill>
                  <a:srgbClr val="333333"/>
                </a:solidFill>
                <a:latin typeface="Arial"/>
              </a:rPr>
              <a:t>(that can be irregularly distributed)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 </a:t>
            </a:r>
            <a:r>
              <a:t/>
            </a:r>
            <a:br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to regular, gridded </a:t>
            </a:r>
            <a:r>
              <a:rPr lang="en-US" sz="2800" b="1" strike="noStrike" spc="-1">
                <a:solidFill>
                  <a:srgbClr val="333333"/>
                </a:solidFill>
                <a:latin typeface="Arial"/>
              </a:rPr>
              <a:t>(pixelated)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 representations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/>
          <p:cNvPicPr/>
          <p:nvPr/>
        </p:nvPicPr>
        <p:blipFill>
          <a:blip r:embed="rId2"/>
          <a:stretch/>
        </p:blipFill>
        <p:spPr>
          <a:xfrm>
            <a:off x="360" y="662040"/>
            <a:ext cx="10079640" cy="7041960"/>
          </a:xfrm>
          <a:prstGeom prst="rect">
            <a:avLst/>
          </a:prstGeom>
          <a:ln w="0"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504000" y="-265680"/>
            <a:ext cx="9071640" cy="117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iGMT produced maps</a:t>
            </a:r>
          </a:p>
        </p:txBody>
      </p:sp>
    </p:spTree>
    <p:extLst>
      <p:ext uri="{BB962C8B-B14F-4D97-AF65-F5344CB8AC3E}">
        <p14:creationId xmlns:p14="http://schemas.microsoft.com/office/powerpoint/2010/main" val="28353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04000" y="-13680"/>
            <a:ext cx="9071640" cy="117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i="1" strike="noStrike" spc="-1">
                <a:solidFill>
                  <a:srgbClr val="333333"/>
                </a:solidFill>
                <a:latin typeface="Arial"/>
              </a:rPr>
              <a:t>i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GMT on desktop</a:t>
            </a:r>
          </a:p>
        </p:txBody>
      </p:sp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292320" y="1159200"/>
            <a:ext cx="9366480" cy="62492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5581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22320"/>
            <a:ext cx="9071640" cy="187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Solid Earth Research and Teaching Environment (SEATREE)</a:t>
            </a:r>
          </a:p>
        </p:txBody>
      </p:sp>
      <p:pic>
        <p:nvPicPr>
          <p:cNvPr id="108" name="Picture 107"/>
          <p:cNvPicPr/>
          <p:nvPr/>
        </p:nvPicPr>
        <p:blipFill>
          <a:blip r:embed="rId2"/>
          <a:stretch/>
        </p:blipFill>
        <p:spPr>
          <a:xfrm>
            <a:off x="360" y="1838880"/>
            <a:ext cx="10079640" cy="52963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878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04000" y="-49680"/>
            <a:ext cx="9071640" cy="117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Python interface for GMT plots</a:t>
            </a:r>
          </a:p>
        </p:txBody>
      </p:sp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840600" y="1041480"/>
            <a:ext cx="8079840" cy="5236920"/>
          </a:xfrm>
          <a:prstGeom prst="rect">
            <a:avLst/>
          </a:prstGeom>
          <a:ln w="0">
            <a:noFill/>
          </a:ln>
        </p:spPr>
      </p:pic>
      <p:sp>
        <p:nvSpPr>
          <p:cNvPr id="111" name="TextShape 2"/>
          <p:cNvSpPr txBox="1"/>
          <p:nvPr/>
        </p:nvSpPr>
        <p:spPr>
          <a:xfrm>
            <a:off x="379800" y="6724080"/>
            <a:ext cx="918288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800" b="0" strike="noStrike" spc="-1">
                <a:latin typeface="Arial"/>
              </a:rPr>
              <a:t>(Only very rudimentary implementation; there are previous attempts on python-GMT, and</a:t>
            </a:r>
          </a:p>
          <a:p>
            <a:r>
              <a:rPr lang="en-US" sz="1800" b="0" strike="noStrike" spc="-1">
                <a:latin typeface="Arial"/>
              </a:rPr>
              <a:t>a proper interface is in the works.)</a:t>
            </a:r>
          </a:p>
        </p:txBody>
      </p:sp>
    </p:spTree>
    <p:extLst>
      <p:ext uri="{BB962C8B-B14F-4D97-AF65-F5344CB8AC3E}">
        <p14:creationId xmlns:p14="http://schemas.microsoft.com/office/powerpoint/2010/main" val="108959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Making movies with GMT</a:t>
            </a:r>
          </a:p>
        </p:txBody>
      </p:sp>
      <p:sp>
        <p:nvSpPr>
          <p:cNvPr id="113" name="TextShape 2"/>
          <p:cNvSpPr txBox="1"/>
          <p:nvPr/>
        </p:nvSpPr>
        <p:spPr>
          <a:xfrm>
            <a:off x="740880" y="2101680"/>
            <a:ext cx="8607960" cy="47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Write a script that loop through parameters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Convert PS to GIF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Use </a:t>
            </a:r>
            <a:r>
              <a:rPr lang="en-US" sz="3200" b="0" strike="noStrike" spc="-1">
                <a:solidFill>
                  <a:srgbClr val="000000"/>
                </a:solidFill>
                <a:latin typeface="Courier 10 Pitch"/>
              </a:rPr>
              <a:t>gifsicle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or similar to make a GIF movie</a:t>
            </a:r>
          </a:p>
        </p:txBody>
      </p:sp>
    </p:spTree>
    <p:extLst>
      <p:ext uri="{BB962C8B-B14F-4D97-AF65-F5344CB8AC3E}">
        <p14:creationId xmlns:p14="http://schemas.microsoft.com/office/powerpoint/2010/main" val="36415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Making movies with GMT</a:t>
            </a:r>
          </a:p>
        </p:txBody>
      </p:sp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2296800" y="1983960"/>
            <a:ext cx="7543440" cy="5829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6553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Making movies with GMT</a:t>
            </a:r>
          </a:p>
        </p:txBody>
      </p:sp>
      <p:pic>
        <p:nvPicPr>
          <p:cNvPr id="117" name="Picture 116"/>
          <p:cNvPicPr/>
          <p:nvPr/>
        </p:nvPicPr>
        <p:blipFill>
          <a:blip r:embed="rId2"/>
          <a:stretch/>
        </p:blipFill>
        <p:spPr>
          <a:xfrm>
            <a:off x="409680" y="1887480"/>
            <a:ext cx="12726000" cy="7953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1934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40880" y="600480"/>
            <a:ext cx="8607960" cy="117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GMT default binary format</a:t>
            </a:r>
          </a:p>
        </p:txBody>
      </p:sp>
      <p:sp>
        <p:nvSpPr>
          <p:cNvPr id="89" name="TextShape 2"/>
          <p:cNvSpPr txBox="1"/>
          <p:nvPr/>
        </p:nvSpPr>
        <p:spPr>
          <a:xfrm>
            <a:off x="740880" y="2101680"/>
            <a:ext cx="8607960" cy="467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NetCDF grd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Single precision internal representation of floats, i.e. might lose precision of numerical data, particularly if not normalized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Some meta information accessible via </a:t>
            </a:r>
            <a:r>
              <a:rPr lang="en-US" sz="3200" b="0" strike="noStrike" spc="-1">
                <a:solidFill>
                  <a:srgbClr val="000000"/>
                </a:solidFill>
                <a:latin typeface="Courier 10 Pitch"/>
              </a:rPr>
              <a:t>grdinfo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740880" y="561600"/>
            <a:ext cx="860796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Regularly binned binary (grd) vs. xyz (lon-lat-value)</a:t>
            </a:r>
          </a:p>
        </p:txBody>
      </p:sp>
      <p:sp>
        <p:nvSpPr>
          <p:cNvPr id="91" name="TextShape 2"/>
          <p:cNvSpPr txBox="1"/>
          <p:nvPr/>
        </p:nvSpPr>
        <p:spPr>
          <a:xfrm>
            <a:off x="740880" y="2101680"/>
            <a:ext cx="8607960" cy="526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latin typeface="Courier 10 Pitch"/>
              </a:rPr>
              <a:t>xyz2grd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go from regularly space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lon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lat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-z or x-y-z data to 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NetCDF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grd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Used -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Rxmin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xmax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ymin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ymax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and -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Idx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dy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to specify grid 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By default, will use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NaN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for missing values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Can also use z only if ordering of data is specified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latin typeface="Courier 10 Pitch"/>
              </a:rPr>
              <a:t>grd2xyz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go from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grd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 to x-y-z or z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Other binary formats can usually be converted via x-y-z intermediate steps 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Interpolation</a:t>
            </a:r>
          </a:p>
        </p:txBody>
      </p:sp>
      <p:sp>
        <p:nvSpPr>
          <p:cNvPr id="93" name="TextShape 2"/>
          <p:cNvSpPr txBox="1"/>
          <p:nvPr/>
        </p:nvSpPr>
        <p:spPr>
          <a:xfrm>
            <a:off x="740880" y="1885680"/>
            <a:ext cx="8607960" cy="467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Really, a modeling problem</a:t>
            </a:r>
          </a:p>
        </p:txBody>
      </p:sp>
      <p:pic>
        <p:nvPicPr>
          <p:cNvPr id="94" name="Picture 93"/>
          <p:cNvPicPr/>
          <p:nvPr/>
        </p:nvPicPr>
        <p:blipFill>
          <a:blip r:embed="rId2"/>
          <a:stretch/>
        </p:blipFill>
        <p:spPr>
          <a:xfrm>
            <a:off x="2489760" y="2389680"/>
            <a:ext cx="5959800" cy="5018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740880" y="600480"/>
            <a:ext cx="8607960" cy="117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Gridding examples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1033920" y="2191320"/>
            <a:ext cx="8164440" cy="339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800" b="0" strike="noStrike" spc="-1">
                <a:latin typeface="Courier 10 Pitch"/>
              </a:rPr>
              <a:t>examples/gmt/gridding/</a:t>
            </a:r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  <a:p>
            <a:r>
              <a:rPr lang="en-US" sz="2800" b="0" strike="noStrike" spc="-1">
                <a:latin typeface="Courier 10 Pitch"/>
              </a:rPr>
              <a:t>interpolate_data  </a:t>
            </a:r>
            <a:endParaRPr lang="en-US" sz="2800" b="0" strike="noStrike" spc="-1">
              <a:latin typeface="Arial"/>
            </a:endParaRPr>
          </a:p>
          <a:p>
            <a:r>
              <a:rPr lang="en-US" sz="2800" b="0" strike="noStrike" spc="-1">
                <a:latin typeface="Courier 10 Pitch"/>
              </a:rPr>
              <a:t>interpolate_data_nearneighor</a:t>
            </a:r>
            <a:endParaRPr lang="en-US" sz="2800" b="0" strike="noStrike" spc="-1">
              <a:latin typeface="Arial"/>
            </a:endParaRPr>
          </a:p>
          <a:p>
            <a:r>
              <a:rPr lang="en-US" sz="2800" b="0" strike="noStrike" spc="-1">
                <a:latin typeface="Courier 10 Pitch"/>
              </a:rPr>
              <a:t>interpolate_data_sphi  </a:t>
            </a:r>
            <a:endParaRPr lang="en-US" sz="2800" b="0" strike="noStrike" spc="-1">
              <a:latin typeface="Arial"/>
            </a:endParaRPr>
          </a:p>
          <a:p>
            <a:r>
              <a:rPr lang="en-US" sz="2800" b="0" strike="noStrike" spc="-1">
                <a:latin typeface="Courier 10 Pitch"/>
              </a:rPr>
              <a:t>interpolate_data_surface  </a:t>
            </a:r>
            <a:endParaRPr lang="en-US" sz="2800" b="0" strike="noStrike" spc="-1">
              <a:latin typeface="Arial"/>
            </a:endParaRPr>
          </a:p>
          <a:p>
            <a:r>
              <a:rPr lang="en-US" sz="2800" b="0" strike="noStrike" spc="-1">
                <a:latin typeface="Courier 10 Pitch"/>
              </a:rPr>
              <a:t>interpolate_data_triangulate</a:t>
            </a:r>
            <a:endParaRPr lang="en-US" sz="2800" b="0" strike="noStrike" spc="-1">
              <a:latin typeface="Arial"/>
            </a:endParaRPr>
          </a:p>
          <a:p>
            <a:r>
              <a:rPr lang="en-US" sz="2800" b="0" strike="noStrike" spc="-1">
                <a:latin typeface="Courier 10 Pitch"/>
              </a:rPr>
              <a:t> 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97" name="TextShape 3"/>
          <p:cNvSpPr txBox="1"/>
          <p:nvPr/>
        </p:nvSpPr>
        <p:spPr>
          <a:xfrm>
            <a:off x="1456200" y="3497400"/>
            <a:ext cx="3726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800" b="0" strike="noStrike" spc="-1">
                <a:latin typeface="Arial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Surface interpolation</a:t>
            </a:r>
          </a:p>
        </p:txBody>
      </p:sp>
      <p:sp>
        <p:nvSpPr>
          <p:cNvPr id="99" name="TextShape 2"/>
          <p:cNvSpPr txBox="1"/>
          <p:nvPr/>
        </p:nvSpPr>
        <p:spPr>
          <a:xfrm>
            <a:off x="740880" y="2101680"/>
            <a:ext cx="8607960" cy="47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Splines in tension</a:t>
            </a:r>
          </a:p>
        </p:txBody>
      </p:sp>
      <p:pic>
        <p:nvPicPr>
          <p:cNvPr id="100" name="Picture 99"/>
          <p:cNvPicPr/>
          <p:nvPr/>
        </p:nvPicPr>
        <p:blipFill>
          <a:blip r:embed="rId2"/>
          <a:stretch/>
        </p:blipFill>
        <p:spPr>
          <a:xfrm>
            <a:off x="720" y="2661120"/>
            <a:ext cx="10079640" cy="629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32376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 dirty="0">
                <a:solidFill>
                  <a:srgbClr val="333333"/>
                </a:solidFill>
                <a:latin typeface="Arial"/>
              </a:rPr>
              <a:t>Surface </a:t>
            </a:r>
            <a:r>
              <a:rPr lang="en-US" sz="4400" b="1" strike="noStrike" spc="-1" dirty="0" smtClean="0">
                <a:solidFill>
                  <a:srgbClr val="333333"/>
                </a:solidFill>
                <a:latin typeface="Arial"/>
              </a:rPr>
              <a:t>spline interpolation</a:t>
            </a:r>
            <a:endParaRPr lang="en-US" sz="4400" b="1" strike="noStrike" spc="-1" dirty="0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4" y="1700048"/>
            <a:ext cx="4716248" cy="5066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356" y="1700048"/>
            <a:ext cx="4788371" cy="5058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631" y="6886576"/>
            <a:ext cx="421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 tension (no extrema outside data)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4575" y="6900863"/>
            <a:ext cx="344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 </a:t>
            </a:r>
            <a:r>
              <a:rPr lang="en-US" dirty="0" err="1" smtClean="0"/>
              <a:t>bicubic</a:t>
            </a:r>
            <a:r>
              <a:rPr lang="en-US" dirty="0" smtClean="0"/>
              <a:t> spline (smoothest)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</TotalTime>
  <Words>698</Words>
  <Application>Microsoft Office PowerPoint</Application>
  <PresentationFormat>Custom</PresentationFormat>
  <Paragraphs>112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Courier 10 Pitch</vt:lpstr>
      <vt:lpstr>DejaVu Sans</vt:lpstr>
      <vt:lpstr>Optima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Thorsten Becker</dc:creator>
  <dc:description/>
  <cp:lastModifiedBy>Becker, Thorsten</cp:lastModifiedBy>
  <cp:revision>37</cp:revision>
  <dcterms:created xsi:type="dcterms:W3CDTF">2012-03-31T15:15:57Z</dcterms:created>
  <dcterms:modified xsi:type="dcterms:W3CDTF">2021-04-22T17:42:19Z</dcterms:modified>
  <dc:language>en-US</dc:language>
</cp:coreProperties>
</file>