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9"/>
  </p:notesMasterIdLst>
  <p:handoutMasterIdLst>
    <p:handoutMasterId r:id="rId40"/>
  </p:handoutMasterIdLst>
  <p:sldIdLst>
    <p:sldId id="391" r:id="rId2"/>
    <p:sldId id="412" r:id="rId3"/>
    <p:sldId id="392" r:id="rId4"/>
    <p:sldId id="347" r:id="rId5"/>
    <p:sldId id="320" r:id="rId6"/>
    <p:sldId id="315" r:id="rId7"/>
    <p:sldId id="363" r:id="rId8"/>
    <p:sldId id="393" r:id="rId9"/>
    <p:sldId id="346" r:id="rId10"/>
    <p:sldId id="390" r:id="rId11"/>
    <p:sldId id="339" r:id="rId12"/>
    <p:sldId id="291" r:id="rId13"/>
    <p:sldId id="323" r:id="rId14"/>
    <p:sldId id="373" r:id="rId15"/>
    <p:sldId id="326" r:id="rId16"/>
    <p:sldId id="409" r:id="rId17"/>
    <p:sldId id="376" r:id="rId18"/>
    <p:sldId id="377" r:id="rId19"/>
    <p:sldId id="378" r:id="rId20"/>
    <p:sldId id="379" r:id="rId21"/>
    <p:sldId id="292" r:id="rId22"/>
    <p:sldId id="293" r:id="rId23"/>
    <p:sldId id="328" r:id="rId24"/>
    <p:sldId id="394" r:id="rId25"/>
    <p:sldId id="329" r:id="rId26"/>
    <p:sldId id="383" r:id="rId27"/>
    <p:sldId id="396" r:id="rId28"/>
    <p:sldId id="298" r:id="rId29"/>
    <p:sldId id="385" r:id="rId30"/>
    <p:sldId id="387" r:id="rId31"/>
    <p:sldId id="369" r:id="rId32"/>
    <p:sldId id="388" r:id="rId33"/>
    <p:sldId id="395" r:id="rId34"/>
    <p:sldId id="411" r:id="rId35"/>
    <p:sldId id="335" r:id="rId36"/>
    <p:sldId id="341" r:id="rId37"/>
    <p:sldId id="413" r:id="rId38"/>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CSTeam" initials="C"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0A32"/>
    <a:srgbClr val="000000"/>
    <a:srgbClr val="663300"/>
    <a:srgbClr val="996633"/>
    <a:srgbClr val="99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590" autoAdjust="0"/>
    <p:restoredTop sz="94474" autoAdjust="0"/>
  </p:normalViewPr>
  <p:slideViewPr>
    <p:cSldViewPr>
      <p:cViewPr varScale="1">
        <p:scale>
          <a:sx n="154" d="100"/>
          <a:sy n="154" d="100"/>
        </p:scale>
        <p:origin x="2766" y="132"/>
      </p:cViewPr>
      <p:guideLst>
        <p:guide orient="horz" pos="2160"/>
        <p:guide pos="3840"/>
      </p:guideLst>
    </p:cSldViewPr>
  </p:slideViewPr>
  <p:outlineViewPr>
    <p:cViewPr>
      <p:scale>
        <a:sx n="33" d="100"/>
        <a:sy n="33" d="100"/>
      </p:scale>
      <p:origin x="0" y="-23616"/>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5" d="100"/>
          <a:sy n="85" d="100"/>
        </p:scale>
        <p:origin x="-315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Verdana" panose="020B0604030504040204" pitchFamily="34" charset="0"/>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Verdana" panose="020B0604030504040204" pitchFamily="34" charset="0"/>
              </a:defRPr>
            </a:lvl1pPr>
          </a:lstStyle>
          <a:p>
            <a:pPr>
              <a:defRPr/>
            </a:pPr>
            <a:fld id="{A4812939-FB06-4223-AA55-C774B09CF206}" type="datetimeFigureOut">
              <a:rPr lang="en-US"/>
              <a:pPr>
                <a:defRPr/>
              </a:pPr>
              <a:t>4/3/2021</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Verdana" panose="020B0604030504040204" pitchFamily="34" charset="0"/>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atin typeface="Verdana" panose="020B0604030504040204" pitchFamily="34" charset="0"/>
              </a:defRPr>
            </a:lvl1pPr>
          </a:lstStyle>
          <a:p>
            <a:pPr>
              <a:defRPr/>
            </a:pPr>
            <a:fld id="{18EF408E-C1FD-4016-B53C-2D95CB5B36F6}" type="slidenum">
              <a:rPr lang="en-US"/>
              <a:pPr>
                <a:defRPr/>
              </a:pPr>
              <a:t>‹#›</a:t>
            </a:fld>
            <a:endParaRPr lang="en-US" dirty="0"/>
          </a:p>
        </p:txBody>
      </p:sp>
    </p:spTree>
    <p:extLst>
      <p:ext uri="{BB962C8B-B14F-4D97-AF65-F5344CB8AC3E}">
        <p14:creationId xmlns:p14="http://schemas.microsoft.com/office/powerpoint/2010/main" val="3993326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Verdana" panose="020B0604030504040204" pitchFamily="34" charset="0"/>
              </a:defRPr>
            </a:lvl1pPr>
          </a:lstStyle>
          <a:p>
            <a:pPr>
              <a:defRPr/>
            </a:pPr>
            <a:endParaRPr lang="en-US"/>
          </a:p>
        </p:txBody>
      </p:sp>
      <p:sp>
        <p:nvSpPr>
          <p:cNvPr id="788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Verdana" panose="020B0604030504040204" pitchFamily="34" charset="0"/>
              </a:defRPr>
            </a:lvl1pPr>
          </a:lstStyle>
          <a:p>
            <a:pPr>
              <a:defRPr/>
            </a:pPr>
            <a:endParaRPr lang="en-US"/>
          </a:p>
        </p:txBody>
      </p:sp>
      <p:sp>
        <p:nvSpPr>
          <p:cNvPr id="54276"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788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788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Verdana" panose="020B0604030504040204" pitchFamily="34" charset="0"/>
              </a:defRPr>
            </a:lvl1pPr>
          </a:lstStyle>
          <a:p>
            <a:pPr>
              <a:defRPr/>
            </a:pPr>
            <a:endParaRPr lang="en-US"/>
          </a:p>
        </p:txBody>
      </p:sp>
      <p:sp>
        <p:nvSpPr>
          <p:cNvPr id="788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Verdana" panose="020B0604030504040204" pitchFamily="34" charset="0"/>
              </a:defRPr>
            </a:lvl1pPr>
          </a:lstStyle>
          <a:p>
            <a:pPr>
              <a:defRPr/>
            </a:pPr>
            <a:fld id="{BA9A92BD-6C7A-4DD9-A17B-08AF871B03C3}" type="slidenum">
              <a:rPr lang="en-US" altLang="en-US"/>
              <a:pPr>
                <a:defRPr/>
              </a:pPr>
              <a:t>‹#›</a:t>
            </a:fld>
            <a:endParaRPr lang="en-US" altLang="en-US" dirty="0"/>
          </a:p>
        </p:txBody>
      </p:sp>
    </p:spTree>
    <p:extLst>
      <p:ext uri="{BB962C8B-B14F-4D97-AF65-F5344CB8AC3E}">
        <p14:creationId xmlns:p14="http://schemas.microsoft.com/office/powerpoint/2010/main" val="192337397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Verdana" panose="020B060403050404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Verdana" panose="020B060403050404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Verdana" panose="020B060403050404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Verdana" panose="020B060403050404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Verdana" panose="020B060403050404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B9AAC12-C539-45AB-B37C-6E8B4F0C50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4622B195-35A7-4C02-B09B-0CB93D2E58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0F32EE66-2E27-4A05-A22B-49D02ED34E9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A480269-CDB2-4646-A03A-D2012E2FAEB9}" type="slidenum">
              <a:rPr lang="en-US" altLang="en-US" sz="1300"/>
              <a:pPr>
                <a:spcBef>
                  <a:spcPct val="0"/>
                </a:spcBef>
              </a:pPr>
              <a:t>2</a:t>
            </a:fld>
            <a:endParaRPr lang="en-US" altLang="en-US" sz="1300"/>
          </a:p>
        </p:txBody>
      </p:sp>
    </p:spTree>
    <p:extLst>
      <p:ext uri="{BB962C8B-B14F-4D97-AF65-F5344CB8AC3E}">
        <p14:creationId xmlns:p14="http://schemas.microsoft.com/office/powerpoint/2010/main" val="1999761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72EB48F0-FA38-44F1-B537-28C4C7D4A6ED}" type="slidenum">
              <a:rPr lang="en-US" altLang="en-US" sz="1200" smtClean="0">
                <a:latin typeface="Verdana" pitchFamily="34" charset="0"/>
              </a:rPr>
              <a:pPr/>
              <a:t>5</a:t>
            </a:fld>
            <a:endParaRPr lang="en-US" altLang="en-US" sz="1200">
              <a:latin typeface="Verdana" pitchFamily="34" charset="0"/>
            </a:endParaRPr>
          </a:p>
        </p:txBody>
      </p:sp>
      <p:sp>
        <p:nvSpPr>
          <p:cNvPr id="60419" name="Rectangle 2"/>
          <p:cNvSpPr>
            <a:spLocks noGrp="1" noRot="1" noChangeAspect="1" noChangeArrowheads="1" noTextEdit="1"/>
          </p:cNvSpPr>
          <p:nvPr>
            <p:ph type="sldImg"/>
          </p:nvPr>
        </p:nvSpPr>
        <p:spPr>
          <a:xfrm>
            <a:off x="381000" y="685800"/>
            <a:ext cx="6096000" cy="3429000"/>
          </a:xfrm>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86768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4E00C39-5802-43AF-AB14-88BD08E2E7D6}" type="slidenum">
              <a:rPr lang="en-US" altLang="en-US" sz="1200" smtClean="0">
                <a:latin typeface="Verdana" pitchFamily="34" charset="0"/>
              </a:rPr>
              <a:pPr/>
              <a:t>6</a:t>
            </a:fld>
            <a:endParaRPr lang="en-US" altLang="en-US" sz="1200">
              <a:latin typeface="Verdana" pitchFamily="34" charset="0"/>
            </a:endParaRPr>
          </a:p>
        </p:txBody>
      </p:sp>
      <p:sp>
        <p:nvSpPr>
          <p:cNvPr id="61443" name="Rectangle 2"/>
          <p:cNvSpPr>
            <a:spLocks noGrp="1" noRot="1" noChangeAspect="1" noChangeArrowheads="1" noTextEdit="1"/>
          </p:cNvSpPr>
          <p:nvPr>
            <p:ph type="sldImg"/>
          </p:nvPr>
        </p:nvSpPr>
        <p:spPr>
          <a:xfrm>
            <a:off x="381000" y="685800"/>
            <a:ext cx="6096000" cy="3429000"/>
          </a:xfrm>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12964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986007AB-30A3-4EB3-9DF1-01ECD0CBD2CD}" type="slidenum">
              <a:rPr lang="en-US" altLang="en-US" sz="1200" smtClean="0">
                <a:solidFill>
                  <a:srgbClr val="000000"/>
                </a:solidFill>
                <a:latin typeface="Verdana" pitchFamily="34" charset="0"/>
              </a:rPr>
              <a:pPr/>
              <a:t>9</a:t>
            </a:fld>
            <a:endParaRPr lang="en-US" altLang="en-US" sz="1200">
              <a:solidFill>
                <a:srgbClr val="000000"/>
              </a:solidFill>
              <a:latin typeface="Verdana" pitchFamily="34" charset="0"/>
            </a:endParaRPr>
          </a:p>
        </p:txBody>
      </p:sp>
      <p:sp>
        <p:nvSpPr>
          <p:cNvPr id="59395" name="Rectangle 2"/>
          <p:cNvSpPr>
            <a:spLocks noGrp="1" noRot="1" noChangeAspect="1" noChangeArrowheads="1" noTextEdit="1"/>
          </p:cNvSpPr>
          <p:nvPr>
            <p:ph type="sldImg"/>
          </p:nvPr>
        </p:nvSpPr>
        <p:spPr>
          <a:xfrm>
            <a:off x="381000" y="685800"/>
            <a:ext cx="6096000" cy="3429000"/>
          </a:xfrm>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89579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CBA242-3AEF-4E90-A623-D35F2F7CF743}" type="slidenum">
              <a:rPr lang="en-US" altLang="en-US" sz="1200" smtClean="0">
                <a:latin typeface="Verdana" pitchFamily="34" charset="0"/>
              </a:rPr>
              <a:pPr/>
              <a:t>11</a:t>
            </a:fld>
            <a:endParaRPr lang="en-US" altLang="en-US" sz="1200">
              <a:latin typeface="Verdana" pitchFamily="34" charset="0"/>
            </a:endParaRPr>
          </a:p>
        </p:txBody>
      </p:sp>
      <p:sp>
        <p:nvSpPr>
          <p:cNvPr id="64515" name="Rectangle 2"/>
          <p:cNvSpPr>
            <a:spLocks noGrp="1" noRot="1" noChangeAspect="1" noChangeArrowheads="1" noTextEdit="1"/>
          </p:cNvSpPr>
          <p:nvPr>
            <p:ph type="sldImg"/>
          </p:nvPr>
        </p:nvSpPr>
        <p:spPr>
          <a:xfrm>
            <a:off x="381000" y="685800"/>
            <a:ext cx="6096000" cy="3429000"/>
          </a:xfrm>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31369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CA67B8C8-7916-4281-A366-E456467B8E4E}" type="slidenum">
              <a:rPr lang="en-US" altLang="en-US" sz="1200" smtClean="0">
                <a:latin typeface="Verdana" pitchFamily="34" charset="0"/>
              </a:rPr>
              <a:pPr/>
              <a:t>12</a:t>
            </a:fld>
            <a:endParaRPr lang="en-US" altLang="en-US" sz="1200">
              <a:latin typeface="Verdana" pitchFamily="34" charset="0"/>
            </a:endParaRPr>
          </a:p>
        </p:txBody>
      </p:sp>
      <p:sp>
        <p:nvSpPr>
          <p:cNvPr id="62467" name="Rectangle 2"/>
          <p:cNvSpPr>
            <a:spLocks noGrp="1" noRot="1" noChangeAspect="1" noChangeArrowheads="1" noTextEdit="1"/>
          </p:cNvSpPr>
          <p:nvPr>
            <p:ph type="sldImg"/>
          </p:nvPr>
        </p:nvSpPr>
        <p:spPr>
          <a:xfrm>
            <a:off x="381000" y="685800"/>
            <a:ext cx="6096000" cy="3429000"/>
          </a:xfrm>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90344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F856B6BD-3101-46CB-A4A5-C06DC57AEE0A}" type="slidenum">
              <a:rPr lang="en-US" altLang="en-US" sz="1200" smtClean="0">
                <a:latin typeface="Verdana" pitchFamily="34" charset="0"/>
              </a:rPr>
              <a:pPr/>
              <a:t>13</a:t>
            </a:fld>
            <a:endParaRPr lang="en-US" altLang="en-US" sz="1200">
              <a:latin typeface="Verdana" pitchFamily="34" charset="0"/>
            </a:endParaRPr>
          </a:p>
        </p:txBody>
      </p:sp>
      <p:sp>
        <p:nvSpPr>
          <p:cNvPr id="63491" name="Rectangle 2"/>
          <p:cNvSpPr>
            <a:spLocks noGrp="1" noRot="1" noChangeAspect="1" noChangeArrowheads="1" noTextEdit="1"/>
          </p:cNvSpPr>
          <p:nvPr>
            <p:ph type="sldImg"/>
          </p:nvPr>
        </p:nvSpPr>
        <p:spPr>
          <a:xfrm>
            <a:off x="381000" y="685800"/>
            <a:ext cx="6096000" cy="3429000"/>
          </a:xfrm>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2656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CBA242-3AEF-4E90-A623-D35F2F7CF743}" type="slidenum">
              <a:rPr lang="en-US" altLang="en-US" sz="1200" smtClean="0">
                <a:latin typeface="Verdana" pitchFamily="34" charset="0"/>
              </a:rPr>
              <a:pPr/>
              <a:t>14</a:t>
            </a:fld>
            <a:endParaRPr lang="en-US" altLang="en-US" sz="1200">
              <a:latin typeface="Verdana" pitchFamily="34" charset="0"/>
            </a:endParaRPr>
          </a:p>
        </p:txBody>
      </p:sp>
      <p:sp>
        <p:nvSpPr>
          <p:cNvPr id="64515" name="Rectangle 2"/>
          <p:cNvSpPr>
            <a:spLocks noGrp="1" noRot="1" noChangeAspect="1" noChangeArrowheads="1" noTextEdit="1"/>
          </p:cNvSpPr>
          <p:nvPr>
            <p:ph type="sldImg"/>
          </p:nvPr>
        </p:nvSpPr>
        <p:spPr>
          <a:xfrm>
            <a:off x="381000" y="685800"/>
            <a:ext cx="6096000" cy="3429000"/>
          </a:xfrm>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86517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A7354E77-A592-4683-AE1E-FAFD9E67B2AC}" type="slidenum">
              <a:rPr lang="en-US" altLang="en-US" sz="1200" smtClean="0">
                <a:latin typeface="Verdana" pitchFamily="34" charset="0"/>
              </a:rPr>
              <a:pPr/>
              <a:t>15</a:t>
            </a:fld>
            <a:endParaRPr lang="en-US" altLang="en-US" sz="1200">
              <a:latin typeface="Verdana" pitchFamily="34" charset="0"/>
            </a:endParaRPr>
          </a:p>
        </p:txBody>
      </p:sp>
      <p:sp>
        <p:nvSpPr>
          <p:cNvPr id="65539" name="Rectangle 2"/>
          <p:cNvSpPr>
            <a:spLocks noGrp="1" noRot="1" noChangeAspect="1" noChangeArrowheads="1" noTextEdit="1"/>
          </p:cNvSpPr>
          <p:nvPr>
            <p:ph type="sldImg"/>
          </p:nvPr>
        </p:nvSpPr>
        <p:spPr>
          <a:xfrm>
            <a:off x="381000" y="685800"/>
            <a:ext cx="6096000" cy="3429000"/>
          </a:xfrm>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55472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C9B1DDB-DC41-4189-B805-47C7BD3C820D}" type="slidenum">
              <a:rPr lang="en-US" altLang="en-US" sz="1200" smtClean="0">
                <a:latin typeface="Verdana" pitchFamily="34" charset="0"/>
              </a:rPr>
              <a:pPr/>
              <a:t>21</a:t>
            </a:fld>
            <a:endParaRPr lang="en-US" altLang="en-US" sz="1200">
              <a:latin typeface="Verdana" pitchFamily="34" charset="0"/>
            </a:endParaRPr>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602155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6F064BF5-3476-4495-9496-EA258CF252A0}" type="slidenum">
              <a:rPr lang="en-US" altLang="en-US" sz="1200" smtClean="0">
                <a:latin typeface="Verdana" pitchFamily="34" charset="0"/>
              </a:rPr>
              <a:pPr/>
              <a:t>22</a:t>
            </a:fld>
            <a:endParaRPr lang="en-US" altLang="en-US" sz="1200">
              <a:latin typeface="Verdana" pitchFamily="34" charset="0"/>
            </a:endParaRPr>
          </a:p>
        </p:txBody>
      </p:sp>
      <p:sp>
        <p:nvSpPr>
          <p:cNvPr id="68611" name="Rectangle 2"/>
          <p:cNvSpPr>
            <a:spLocks noGrp="1" noRot="1" noChangeAspect="1" noChangeArrowheads="1" noTextEdit="1"/>
          </p:cNvSpPr>
          <p:nvPr>
            <p:ph type="sldImg"/>
          </p:nvPr>
        </p:nvSpPr>
        <p:spPr>
          <a:xfrm>
            <a:off x="381000" y="685800"/>
            <a:ext cx="6096000" cy="3429000"/>
          </a:xfrm>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52089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EDE6458F-4296-44D5-B2B6-ED19A9C8D336}" type="slidenum">
              <a:rPr lang="en-US" altLang="en-US" sz="1200" smtClean="0">
                <a:latin typeface="Verdana" pitchFamily="34" charset="0"/>
              </a:rPr>
              <a:pPr/>
              <a:t>23</a:t>
            </a:fld>
            <a:endParaRPr lang="en-US" altLang="en-US" sz="1200">
              <a:latin typeface="Verdana" pitchFamily="34" charset="0"/>
            </a:endParaRPr>
          </a:p>
        </p:txBody>
      </p:sp>
      <p:sp>
        <p:nvSpPr>
          <p:cNvPr id="70659" name="Rectangle 2"/>
          <p:cNvSpPr>
            <a:spLocks noGrp="1" noRot="1" noChangeAspect="1" noChangeArrowheads="1" noTextEdit="1"/>
          </p:cNvSpPr>
          <p:nvPr>
            <p:ph type="sldImg"/>
          </p:nvPr>
        </p:nvSpPr>
        <p:spPr>
          <a:xfrm>
            <a:off x="381000" y="685800"/>
            <a:ext cx="6096000" cy="3429000"/>
          </a:xfrm>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78003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7E51DD8C-F0DC-42E0-A4C3-01CF37AA370A}" type="slidenum">
              <a:rPr lang="en-US" altLang="en-US" sz="1200" smtClean="0">
                <a:latin typeface="Verdana" pitchFamily="34" charset="0"/>
              </a:rPr>
              <a:pPr/>
              <a:t>25</a:t>
            </a:fld>
            <a:endParaRPr lang="en-US" altLang="en-US" sz="1200">
              <a:latin typeface="Verdana" pitchFamily="34" charset="0"/>
            </a:endParaRPr>
          </a:p>
        </p:txBody>
      </p:sp>
      <p:sp>
        <p:nvSpPr>
          <p:cNvPr id="73731" name="Rectangle 2"/>
          <p:cNvSpPr>
            <a:spLocks noGrp="1" noRot="1" noChangeAspect="1" noChangeArrowheads="1" noTextEdit="1"/>
          </p:cNvSpPr>
          <p:nvPr>
            <p:ph type="sldImg"/>
          </p:nvPr>
        </p:nvSpPr>
        <p:spPr>
          <a:xfrm>
            <a:off x="381000" y="685800"/>
            <a:ext cx="6096000" cy="3429000"/>
          </a:xfrm>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639335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E7BF1581-13F1-4505-BF51-64D972BBAB55}" type="slidenum">
              <a:rPr lang="en-US" altLang="en-US" sz="1200" smtClean="0">
                <a:latin typeface="Verdana" pitchFamily="34" charset="0"/>
              </a:rPr>
              <a:pPr/>
              <a:t>28</a:t>
            </a:fld>
            <a:endParaRPr lang="en-US" altLang="en-US" sz="1200">
              <a:latin typeface="Verdana" pitchFamily="34" charset="0"/>
            </a:endParaRPr>
          </a:p>
        </p:txBody>
      </p:sp>
      <p:sp>
        <p:nvSpPr>
          <p:cNvPr id="74755" name="Rectangle 2"/>
          <p:cNvSpPr>
            <a:spLocks noGrp="1" noRot="1" noChangeAspect="1" noChangeArrowheads="1" noTextEdit="1"/>
          </p:cNvSpPr>
          <p:nvPr>
            <p:ph type="sldImg"/>
          </p:nvPr>
        </p:nvSpPr>
        <p:spPr>
          <a:xfrm>
            <a:off x="381000" y="685800"/>
            <a:ext cx="6096000" cy="3429000"/>
          </a:xfrm>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975336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92560AE9-75E1-4C18-AE48-58002D5FC3D8}" type="slidenum">
              <a:rPr lang="en-US" altLang="en-US" sz="1200" smtClean="0">
                <a:latin typeface="Verdana" pitchFamily="34" charset="0"/>
              </a:rPr>
              <a:pPr/>
              <a:t>30</a:t>
            </a:fld>
            <a:endParaRPr lang="en-US" altLang="en-US" sz="1200">
              <a:latin typeface="Verdana" pitchFamily="34" charset="0"/>
            </a:endParaRPr>
          </a:p>
        </p:txBody>
      </p:sp>
      <p:sp>
        <p:nvSpPr>
          <p:cNvPr id="75779" name="Rectangle 2"/>
          <p:cNvSpPr>
            <a:spLocks noGrp="1" noRot="1" noChangeAspect="1" noChangeArrowheads="1" noTextEdit="1"/>
          </p:cNvSpPr>
          <p:nvPr>
            <p:ph type="sldImg"/>
          </p:nvPr>
        </p:nvSpPr>
        <p:spPr>
          <a:xfrm>
            <a:off x="381000" y="685800"/>
            <a:ext cx="6096000" cy="3429000"/>
          </a:xfrm>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84166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2BEDDAEA-A947-4839-A3B4-5DA2CE58F914}" type="slidenum">
              <a:rPr lang="en-US" altLang="en-US" sz="1200" smtClean="0">
                <a:latin typeface="Verdana" pitchFamily="34" charset="0"/>
              </a:rPr>
              <a:pPr/>
              <a:t>31</a:t>
            </a:fld>
            <a:endParaRPr lang="en-US" altLang="en-US" sz="1200">
              <a:latin typeface="Verdana" pitchFamily="34" charset="0"/>
            </a:endParaRPr>
          </a:p>
        </p:txBody>
      </p:sp>
      <p:sp>
        <p:nvSpPr>
          <p:cNvPr id="79875" name="Rectangle 2"/>
          <p:cNvSpPr>
            <a:spLocks noGrp="1" noRot="1" noChangeAspect="1" noChangeArrowheads="1" noTextEdit="1"/>
          </p:cNvSpPr>
          <p:nvPr>
            <p:ph type="sldImg"/>
          </p:nvPr>
        </p:nvSpPr>
        <p:spPr>
          <a:xfrm>
            <a:off x="381000" y="685800"/>
            <a:ext cx="6096000" cy="3429000"/>
          </a:xfrm>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US" altLang="en-US"/>
              <a:t>Lake Tahoe is 35 km long &amp; 19 km wide – 10</a:t>
            </a:r>
            <a:r>
              <a:rPr lang="en-US" altLang="en-US" baseline="30000"/>
              <a:t>th</a:t>
            </a:r>
            <a:r>
              <a:rPr lang="en-US" altLang="en-US"/>
              <a:t> deepest lake in world at &gt;500 m</a:t>
            </a:r>
          </a:p>
        </p:txBody>
      </p:sp>
    </p:spTree>
    <p:extLst>
      <p:ext uri="{BB962C8B-B14F-4D97-AF65-F5344CB8AC3E}">
        <p14:creationId xmlns:p14="http://schemas.microsoft.com/office/powerpoint/2010/main" val="2898070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F4479A0E-AD13-406F-8820-2F2D3E7233D4}" type="slidenum">
              <a:rPr lang="en-US" altLang="en-US" sz="1200" smtClean="0">
                <a:latin typeface="Verdana" pitchFamily="34" charset="0"/>
              </a:rPr>
              <a:pPr/>
              <a:t>32</a:t>
            </a:fld>
            <a:endParaRPr lang="en-US" altLang="en-US" sz="1200">
              <a:latin typeface="Verdana" pitchFamily="34" charset="0"/>
            </a:endParaRPr>
          </a:p>
        </p:txBody>
      </p:sp>
      <p:sp>
        <p:nvSpPr>
          <p:cNvPr id="78851" name="Rectangle 2"/>
          <p:cNvSpPr>
            <a:spLocks noGrp="1" noRot="1" noChangeAspect="1" noChangeArrowheads="1" noTextEdit="1"/>
          </p:cNvSpPr>
          <p:nvPr>
            <p:ph type="sldImg"/>
          </p:nvPr>
        </p:nvSpPr>
        <p:spPr>
          <a:xfrm>
            <a:off x="381000" y="685800"/>
            <a:ext cx="6096000" cy="3429000"/>
          </a:xfrm>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1512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73513FAD-58A7-4089-980D-0D70C8B7C3E6}" type="slidenum">
              <a:rPr lang="en-US" altLang="en-US" sz="1200" smtClean="0">
                <a:latin typeface="Verdana" pitchFamily="34" charset="0"/>
              </a:rPr>
              <a:pPr/>
              <a:t>35</a:t>
            </a:fld>
            <a:endParaRPr lang="en-US" altLang="en-US" sz="1200">
              <a:latin typeface="Verdana" pitchFamily="34" charset="0"/>
            </a:endParaRPr>
          </a:p>
        </p:txBody>
      </p:sp>
      <p:sp>
        <p:nvSpPr>
          <p:cNvPr id="81923" name="Rectangle 2"/>
          <p:cNvSpPr>
            <a:spLocks noGrp="1" noRot="1" noChangeAspect="1" noChangeArrowheads="1" noTextEdit="1"/>
          </p:cNvSpPr>
          <p:nvPr>
            <p:ph type="sldImg"/>
          </p:nvPr>
        </p:nvSpPr>
        <p:spPr>
          <a:xfrm>
            <a:off x="381000" y="685800"/>
            <a:ext cx="6096000" cy="3429000"/>
          </a:xfrm>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585367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D4EFBA03-C7E6-4CE9-A918-A3BC2E04DC17}" type="slidenum">
              <a:rPr lang="en-US" altLang="en-US" sz="1200" smtClean="0">
                <a:latin typeface="Verdana" pitchFamily="34" charset="0"/>
              </a:rPr>
              <a:pPr/>
              <a:t>36</a:t>
            </a:fld>
            <a:endParaRPr lang="en-US" altLang="en-US" sz="1200">
              <a:latin typeface="Verdana" pitchFamily="34" charset="0"/>
            </a:endParaRPr>
          </a:p>
        </p:txBody>
      </p:sp>
      <p:sp>
        <p:nvSpPr>
          <p:cNvPr id="82947" name="Rectangle 2"/>
          <p:cNvSpPr>
            <a:spLocks noGrp="1" noRot="1" noChangeAspect="1" noChangeArrowheads="1" noTextEdit="1"/>
          </p:cNvSpPr>
          <p:nvPr>
            <p:ph type="sldImg"/>
          </p:nvPr>
        </p:nvSpPr>
        <p:spPr>
          <a:xfrm>
            <a:off x="381000" y="685800"/>
            <a:ext cx="6096000" cy="3429000"/>
          </a:xfrm>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52875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lvl1pPr>
              <a:defRPr>
                <a:solidFill>
                  <a:srgbClr val="0A0A32"/>
                </a:solidFill>
              </a:defRPr>
            </a:lvl1pPr>
          </a:lstStyle>
          <a:p>
            <a:r>
              <a:rPr lang="en-US" dirty="0"/>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1980653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A0A32"/>
                </a:solidFill>
                <a:latin typeface="Optima" panose="02000503060000020004" pitchFamily="2" charset="0"/>
              </a:defRPr>
            </a:lvl1pPr>
          </a:lstStyle>
          <a:p>
            <a:r>
              <a:rPr lang="en-US" dirty="0"/>
              <a:t>Click to edit Master title style</a:t>
            </a:r>
          </a:p>
        </p:txBody>
      </p:sp>
      <p:sp>
        <p:nvSpPr>
          <p:cNvPr id="3" name="Content Placeholder 2"/>
          <p:cNvSpPr>
            <a:spLocks noGrp="1"/>
          </p:cNvSpPr>
          <p:nvPr>
            <p:ph idx="1"/>
          </p:nvPr>
        </p:nvSpPr>
        <p:spPr/>
        <p:txBody>
          <a:bodyPr/>
          <a:lstStyle>
            <a:lvl1pPr marL="342900" indent="-342900">
              <a:buClr>
                <a:srgbClr val="0A0A32"/>
              </a:buClr>
              <a:buFont typeface="Verdana" panose="020B0604030504040204" pitchFamily="34" charset="0"/>
              <a:buChar char="•"/>
              <a:defRPr>
                <a:solidFill>
                  <a:schemeClr val="tx1"/>
                </a:solidFill>
                <a:latin typeface="Optima" panose="02000503060000020004" pitchFamily="2" charset="0"/>
              </a:defRPr>
            </a:lvl1pPr>
            <a:lvl2pPr>
              <a:defRPr>
                <a:solidFill>
                  <a:schemeClr val="tx1"/>
                </a:solidFill>
                <a:latin typeface="Optima" panose="02000503060000020004" pitchFamily="2" charset="0"/>
              </a:defRPr>
            </a:lvl2pPr>
            <a:lvl3pPr>
              <a:defRPr>
                <a:solidFill>
                  <a:schemeClr val="tx1"/>
                </a:solidFill>
                <a:latin typeface="Optima" panose="02000503060000020004" pitchFamily="2" charset="0"/>
              </a:defRPr>
            </a:lvl3pPr>
            <a:lvl4pPr>
              <a:defRPr>
                <a:solidFill>
                  <a:schemeClr val="tx1"/>
                </a:solidFill>
                <a:latin typeface="Optima" panose="02000503060000020004" pitchFamily="2" charset="0"/>
              </a:defRPr>
            </a:lvl4pPr>
            <a:lvl5pPr>
              <a:defRPr>
                <a:solidFill>
                  <a:schemeClr val="tx1"/>
                </a:solidFill>
                <a:latin typeface="Optima" panose="02000503060000020004"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49480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solidFill>
                  <a:srgbClr val="0A0A32"/>
                </a:solidFill>
              </a:defRPr>
            </a:lvl1pPr>
          </a:lstStyle>
          <a:p>
            <a:r>
              <a:rPr lang="en-US" dirty="0"/>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F6B9168F-884D-4762-8B22-38D412755D18}" type="slidenum">
              <a:rPr lang="en-US" altLang="en-US"/>
              <a:pPr>
                <a:defRPr/>
              </a:pPr>
              <a:t>‹#›</a:t>
            </a:fld>
            <a:endParaRPr lang="en-US" altLang="en-US" dirty="0"/>
          </a:p>
        </p:txBody>
      </p:sp>
    </p:spTree>
    <p:extLst>
      <p:ext uri="{BB962C8B-B14F-4D97-AF65-F5344CB8AC3E}">
        <p14:creationId xmlns:p14="http://schemas.microsoft.com/office/powerpoint/2010/main" val="164696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A0A32"/>
                </a:solidFill>
              </a:defRPr>
            </a:lvl1pPr>
          </a:lstStyle>
          <a:p>
            <a:r>
              <a:rPr lang="en-US" dirty="0"/>
              <a:t>Click to edit Master title style</a:t>
            </a:r>
          </a:p>
        </p:txBody>
      </p:sp>
      <p:sp>
        <p:nvSpPr>
          <p:cNvPr id="3" name="Content Placeholder 2"/>
          <p:cNvSpPr>
            <a:spLocks noGrp="1"/>
          </p:cNvSpPr>
          <p:nvPr>
            <p:ph sz="half" idx="1"/>
          </p:nvPr>
        </p:nvSpPr>
        <p:spPr>
          <a:xfrm>
            <a:off x="914400" y="1981200"/>
            <a:ext cx="5080000" cy="4114800"/>
          </a:xfrm>
        </p:spPr>
        <p:txBody>
          <a:bodyPr/>
          <a:lstStyle>
            <a:lvl1pPr>
              <a:buClr>
                <a:srgbClr val="0A0A32"/>
              </a:buCl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981200"/>
            <a:ext cx="5080000" cy="41148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7" name="Slide Number Placeholder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D0CEABD7-6C78-4E2D-8507-B341C7F5A323}" type="slidenum">
              <a:rPr lang="en-US" altLang="en-US"/>
              <a:pPr>
                <a:defRPr/>
              </a:pPr>
              <a:t>‹#›</a:t>
            </a:fld>
            <a:endParaRPr lang="en-US" altLang="en-US" dirty="0"/>
          </a:p>
        </p:txBody>
      </p:sp>
    </p:spTree>
    <p:extLst>
      <p:ext uri="{BB962C8B-B14F-4D97-AF65-F5344CB8AC3E}">
        <p14:creationId xmlns:p14="http://schemas.microsoft.com/office/powerpoint/2010/main" val="2649601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solidFill>
                  <a:srgbClr val="0A0A32"/>
                </a:solidFill>
              </a:defRPr>
            </a:lvl1pPr>
          </a:lstStyle>
          <a:p>
            <a:r>
              <a:rPr lang="en-US" dirty="0"/>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marL="342900" indent="-342900">
              <a:buFont typeface="Verdana" panose="020B0604030504040204" pitchFamily="34" charset="0"/>
              <a:buChar cha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marL="342900" indent="-342900">
              <a:buFont typeface="Verdana" panose="020B0604030504040204" pitchFamily="34" charset="0"/>
              <a:buChar cha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8"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9"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171CCD88-ED79-46E5-A26D-B1D9929CA34A}" type="slidenum">
              <a:rPr lang="en-US" altLang="en-US"/>
              <a:pPr>
                <a:defRPr/>
              </a:pPr>
              <a:t>‹#›</a:t>
            </a:fld>
            <a:endParaRPr lang="en-US" altLang="en-US" dirty="0"/>
          </a:p>
        </p:txBody>
      </p:sp>
    </p:spTree>
    <p:extLst>
      <p:ext uri="{BB962C8B-B14F-4D97-AF65-F5344CB8AC3E}">
        <p14:creationId xmlns:p14="http://schemas.microsoft.com/office/powerpoint/2010/main" val="217541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A0A32"/>
                </a:solidFill>
              </a:defRPr>
            </a:lvl1pPr>
          </a:lstStyle>
          <a:p>
            <a:r>
              <a:rPr lang="en-US" dirty="0"/>
              <a:t>Click to edit Master title style</a:t>
            </a:r>
          </a:p>
        </p:txBody>
      </p:sp>
      <p:sp>
        <p:nvSpPr>
          <p:cNvPr id="3"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4"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5"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9CC0F0B5-E811-4F1E-A750-2817FE612F5C}" type="slidenum">
              <a:rPr lang="en-US" altLang="en-US"/>
              <a:pPr>
                <a:defRPr/>
              </a:pPr>
              <a:t>‹#›</a:t>
            </a:fld>
            <a:endParaRPr lang="en-US" altLang="en-US" dirty="0"/>
          </a:p>
        </p:txBody>
      </p:sp>
    </p:spTree>
    <p:extLst>
      <p:ext uri="{BB962C8B-B14F-4D97-AF65-F5344CB8AC3E}">
        <p14:creationId xmlns:p14="http://schemas.microsoft.com/office/powerpoint/2010/main" val="168019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3"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4"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31E66614-F724-47FE-AA22-B55EC9939E29}" type="slidenum">
              <a:rPr lang="en-US" altLang="en-US"/>
              <a:pPr>
                <a:defRPr/>
              </a:pPr>
              <a:t>‹#›</a:t>
            </a:fld>
            <a:endParaRPr lang="en-US" altLang="en-US" dirty="0"/>
          </a:p>
        </p:txBody>
      </p:sp>
    </p:spTree>
    <p:extLst>
      <p:ext uri="{BB962C8B-B14F-4D97-AF65-F5344CB8AC3E}">
        <p14:creationId xmlns:p14="http://schemas.microsoft.com/office/powerpoint/2010/main" val="3303968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solidFill>
                  <a:srgbClr val="0A0A32"/>
                </a:solidFill>
              </a:defRPr>
            </a:lvl1pPr>
          </a:lstStyle>
          <a:p>
            <a:r>
              <a:rPr lang="en-US" dirty="0"/>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7" name="Slide Number Placeholder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A874D2FA-6DCC-4EC4-834E-B55E63342FA4}" type="slidenum">
              <a:rPr lang="en-US" altLang="en-US"/>
              <a:pPr>
                <a:defRPr/>
              </a:pPr>
              <a:t>‹#›</a:t>
            </a:fld>
            <a:endParaRPr lang="en-US" altLang="en-US" dirty="0"/>
          </a:p>
        </p:txBody>
      </p:sp>
    </p:spTree>
    <p:extLst>
      <p:ext uri="{BB962C8B-B14F-4D97-AF65-F5344CB8AC3E}">
        <p14:creationId xmlns:p14="http://schemas.microsoft.com/office/powerpoint/2010/main" val="3537320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atin typeface="Optima" panose="02000503060000020004" pitchFamily="2" charset="0"/>
              </a:defRPr>
            </a:lvl1pPr>
          </a:lstStyle>
          <a:p>
            <a:r>
              <a:rPr lang="en-US" dirty="0"/>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45153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A0A32"/>
                </a:solidFil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1AE5C40D-D01E-469B-871C-BC1326D973D4}" type="slidenum">
              <a:rPr lang="en-US" altLang="en-US"/>
              <a:pPr>
                <a:defRPr/>
              </a:pPr>
              <a:t>‹#›</a:t>
            </a:fld>
            <a:endParaRPr lang="en-US" altLang="en-US" dirty="0"/>
          </a:p>
        </p:txBody>
      </p:sp>
    </p:spTree>
    <p:extLst>
      <p:ext uri="{BB962C8B-B14F-4D97-AF65-F5344CB8AC3E}">
        <p14:creationId xmlns:p14="http://schemas.microsoft.com/office/powerpoint/2010/main" val="803997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lvl1pPr>
              <a:defRPr>
                <a:solidFill>
                  <a:srgbClr val="0A0A32"/>
                </a:solidFill>
              </a:defRPr>
            </a:lvl1pPr>
          </a:lstStyle>
          <a:p>
            <a:r>
              <a:rPr lang="en-US" dirty="0"/>
              <a:t>Click to edit Master title style</a:t>
            </a:r>
          </a:p>
        </p:txBody>
      </p:sp>
      <p:sp>
        <p:nvSpPr>
          <p:cNvPr id="3" name="Vertical Text Placeholder 2"/>
          <p:cNvSpPr>
            <a:spLocks noGrp="1"/>
          </p:cNvSpPr>
          <p:nvPr>
            <p:ph type="body" orient="vert" idx="1"/>
          </p:nvPr>
        </p:nvSpPr>
        <p:spPr>
          <a:xfrm>
            <a:off x="914400" y="609600"/>
            <a:ext cx="7569200" cy="5486400"/>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A56B4F76-AF0D-43FA-A51C-F0A35BAFA32D}" type="slidenum">
              <a:rPr lang="en-US" altLang="en-US"/>
              <a:pPr>
                <a:defRPr/>
              </a:pPr>
              <a:t>‹#›</a:t>
            </a:fld>
            <a:endParaRPr lang="en-US" altLang="en-US" dirty="0"/>
          </a:p>
        </p:txBody>
      </p:sp>
    </p:spTree>
    <p:extLst>
      <p:ext uri="{BB962C8B-B14F-4D97-AF65-F5344CB8AC3E}">
        <p14:creationId xmlns:p14="http://schemas.microsoft.com/office/powerpoint/2010/main" val="1916390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lvl1pPr>
              <a:defRPr>
                <a:solidFill>
                  <a:srgbClr val="0A0A32"/>
                </a:solidFill>
              </a:defRPr>
            </a:lvl1pPr>
          </a:lstStyle>
          <a:p>
            <a:r>
              <a:rPr lang="en-US" dirty="0"/>
              <a:t>Click to edit Master title style</a:t>
            </a:r>
          </a:p>
        </p:txBody>
      </p:sp>
      <p:sp>
        <p:nvSpPr>
          <p:cNvPr id="3" name="Rectangle 4"/>
          <p:cNvSpPr>
            <a:spLocks noGrp="1" noChangeArrowheads="1"/>
          </p:cNvSpPr>
          <p:nvPr>
            <p:ph type="dt" sz="half" idx="10"/>
          </p:nvPr>
        </p:nvSpPr>
        <p:spPr>
          <a:xfrm>
            <a:off x="914400" y="6248400"/>
            <a:ext cx="2540000" cy="457200"/>
          </a:xfrm>
          <a:prstGeom prst="rect">
            <a:avLst/>
          </a:prstGeom>
        </p:spPr>
        <p:txBody>
          <a:bodyPr/>
          <a:lstStyle>
            <a:lvl1pPr>
              <a:defRPr/>
            </a:lvl1pPr>
          </a:lstStyle>
          <a:p>
            <a:pPr>
              <a:defRPr/>
            </a:pPr>
            <a:endParaRPr lang="en-US"/>
          </a:p>
        </p:txBody>
      </p:sp>
      <p:sp>
        <p:nvSpPr>
          <p:cNvPr id="4" name="Rectangle 5"/>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US"/>
          </a:p>
        </p:txBody>
      </p:sp>
      <p:sp>
        <p:nvSpPr>
          <p:cNvPr id="5" name="Rectangle 6"/>
          <p:cNvSpPr>
            <a:spLocks noGrp="1" noChangeArrowheads="1"/>
          </p:cNvSpPr>
          <p:nvPr>
            <p:ph type="sldNum" sz="quarter" idx="12"/>
          </p:nvPr>
        </p:nvSpPr>
        <p:spPr>
          <a:xfrm>
            <a:off x="8737600" y="6248400"/>
            <a:ext cx="2540000" cy="457200"/>
          </a:xfrm>
          <a:prstGeom prst="rect">
            <a:avLst/>
          </a:prstGeom>
        </p:spPr>
        <p:txBody>
          <a:bodyPr/>
          <a:lstStyle>
            <a:lvl1pPr>
              <a:defRPr/>
            </a:lvl1pPr>
          </a:lstStyle>
          <a:p>
            <a:pPr>
              <a:defRPr/>
            </a:pPr>
            <a:fld id="{6646707A-DD08-442B-A9A8-03989E2DBC47}" type="slidenum">
              <a:rPr lang="en-US" altLang="en-US"/>
              <a:pPr>
                <a:defRPr/>
              </a:pPr>
              <a:t>‹#›</a:t>
            </a:fld>
            <a:endParaRPr lang="en-US" altLang="en-US" dirty="0"/>
          </a:p>
        </p:txBody>
      </p:sp>
    </p:spTree>
    <p:extLst>
      <p:ext uri="{BB962C8B-B14F-4D97-AF65-F5344CB8AC3E}">
        <p14:creationId xmlns:p14="http://schemas.microsoft.com/office/powerpoint/2010/main" val="1242098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Figure + Caption">
    <p:spTree>
      <p:nvGrpSpPr>
        <p:cNvPr id="1" name=""/>
        <p:cNvGrpSpPr/>
        <p:nvPr/>
      </p:nvGrpSpPr>
      <p:grpSpPr>
        <a:xfrm>
          <a:off x="0" y="0"/>
          <a:ext cx="0" cy="0"/>
          <a:chOff x="0" y="0"/>
          <a:chExt cx="0" cy="0"/>
        </a:xfrm>
      </p:grpSpPr>
      <p:sp>
        <p:nvSpPr>
          <p:cNvPr id="8" name="Title 7"/>
          <p:cNvSpPr>
            <a:spLocks noGrp="1"/>
          </p:cNvSpPr>
          <p:nvPr>
            <p:ph type="title"/>
          </p:nvPr>
        </p:nvSpPr>
        <p:spPr>
          <a:xfrm>
            <a:off x="308977" y="228600"/>
            <a:ext cx="11538140" cy="710852"/>
          </a:xfrm>
          <a:prstGeom prst="rect">
            <a:avLst/>
          </a:prstGeom>
        </p:spPr>
        <p:txBody>
          <a:bodyPr anchor="t"/>
          <a:lstStyle>
            <a:lvl1pPr>
              <a:defRPr sz="3600">
                <a:solidFill>
                  <a:srgbClr val="0A0A32"/>
                </a:solidFill>
                <a:latin typeface="Optima" panose="02000503060000020004" pitchFamily="2" charset="0"/>
                <a:ea typeface="Verdana" pitchFamily="34" charset="0"/>
                <a:cs typeface="Verdana" pitchFamily="34" charset="0"/>
              </a:defRPr>
            </a:lvl1pPr>
          </a:lstStyle>
          <a:p>
            <a:r>
              <a:rPr lang="en-US" dirty="0"/>
              <a:t>Click to edit Master title style</a:t>
            </a:r>
          </a:p>
        </p:txBody>
      </p:sp>
      <p:sp>
        <p:nvSpPr>
          <p:cNvPr id="10" name="Text Placeholder 9"/>
          <p:cNvSpPr>
            <a:spLocks noGrp="1"/>
          </p:cNvSpPr>
          <p:nvPr>
            <p:ph type="body" sz="quarter" idx="13"/>
          </p:nvPr>
        </p:nvSpPr>
        <p:spPr>
          <a:xfrm>
            <a:off x="609600" y="5368160"/>
            <a:ext cx="10972800" cy="916856"/>
          </a:xfrm>
          <a:prstGeom prst="rect">
            <a:avLst/>
          </a:prstGeom>
        </p:spPr>
        <p:txBody>
          <a:bodyPr anchor="b"/>
          <a:lstStyle>
            <a:lvl1pPr marL="0" indent="0">
              <a:spcBef>
                <a:spcPts val="0"/>
              </a:spcBef>
              <a:buNone/>
              <a:defRPr sz="16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edit Master text styles</a:t>
            </a:r>
          </a:p>
        </p:txBody>
      </p:sp>
    </p:spTree>
    <p:extLst>
      <p:ext uri="{BB962C8B-B14F-4D97-AF65-F5344CB8AC3E}">
        <p14:creationId xmlns:p14="http://schemas.microsoft.com/office/powerpoint/2010/main" val="583404885"/>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 id="2147483819" r:id="rId13"/>
  </p:sldLayoutIdLst>
  <p:txStyles>
    <p:titleStyle>
      <a:lvl1pPr algn="ctr" rtl="0" eaLnBrk="0" fontAlgn="base" hangingPunct="0">
        <a:spcBef>
          <a:spcPct val="0"/>
        </a:spcBef>
        <a:spcAft>
          <a:spcPct val="0"/>
        </a:spcAft>
        <a:defRPr sz="3600">
          <a:solidFill>
            <a:srgbClr val="0A0A32"/>
          </a:solidFill>
          <a:latin typeface="Optima" panose="02000503060000020004" pitchFamily="2" charset="0"/>
          <a:ea typeface="+mj-ea"/>
          <a:cs typeface="+mj-cs"/>
        </a:defRPr>
      </a:lvl1pPr>
      <a:lvl2pPr algn="ctr" rtl="0" eaLnBrk="0" fontAlgn="base" hangingPunct="0">
        <a:spcBef>
          <a:spcPct val="0"/>
        </a:spcBef>
        <a:spcAft>
          <a:spcPct val="0"/>
        </a:spcAft>
        <a:defRPr sz="3600">
          <a:solidFill>
            <a:srgbClr val="0A0A32"/>
          </a:solidFill>
          <a:latin typeface="Verdana" pitchFamily="34" charset="0"/>
        </a:defRPr>
      </a:lvl2pPr>
      <a:lvl3pPr algn="ctr" rtl="0" eaLnBrk="0" fontAlgn="base" hangingPunct="0">
        <a:spcBef>
          <a:spcPct val="0"/>
        </a:spcBef>
        <a:spcAft>
          <a:spcPct val="0"/>
        </a:spcAft>
        <a:defRPr sz="3600">
          <a:solidFill>
            <a:srgbClr val="0A0A32"/>
          </a:solidFill>
          <a:latin typeface="Verdana" pitchFamily="34" charset="0"/>
        </a:defRPr>
      </a:lvl3pPr>
      <a:lvl4pPr algn="ctr" rtl="0" eaLnBrk="0" fontAlgn="base" hangingPunct="0">
        <a:spcBef>
          <a:spcPct val="0"/>
        </a:spcBef>
        <a:spcAft>
          <a:spcPct val="0"/>
        </a:spcAft>
        <a:defRPr sz="3600">
          <a:solidFill>
            <a:srgbClr val="0A0A32"/>
          </a:solidFill>
          <a:latin typeface="Verdana" pitchFamily="34" charset="0"/>
        </a:defRPr>
      </a:lvl4pPr>
      <a:lvl5pPr algn="ctr" rtl="0" eaLnBrk="0" fontAlgn="base" hangingPunct="0">
        <a:spcBef>
          <a:spcPct val="0"/>
        </a:spcBef>
        <a:spcAft>
          <a:spcPct val="0"/>
        </a:spcAft>
        <a:defRPr sz="3600">
          <a:solidFill>
            <a:srgbClr val="0A0A32"/>
          </a:solidFill>
          <a:latin typeface="Verdana" pitchFamily="34" charset="0"/>
        </a:defRPr>
      </a:lvl5pPr>
      <a:lvl6pPr marL="457200" algn="ctr" rtl="0" fontAlgn="base">
        <a:spcBef>
          <a:spcPct val="0"/>
        </a:spcBef>
        <a:spcAft>
          <a:spcPct val="0"/>
        </a:spcAft>
        <a:defRPr sz="4400">
          <a:solidFill>
            <a:schemeClr val="tx2"/>
          </a:solidFill>
          <a:latin typeface="Times" charset="0"/>
        </a:defRPr>
      </a:lvl6pPr>
      <a:lvl7pPr marL="914400" algn="ctr" rtl="0" fontAlgn="base">
        <a:spcBef>
          <a:spcPct val="0"/>
        </a:spcBef>
        <a:spcAft>
          <a:spcPct val="0"/>
        </a:spcAft>
        <a:defRPr sz="4400">
          <a:solidFill>
            <a:schemeClr val="tx2"/>
          </a:solidFill>
          <a:latin typeface="Times" charset="0"/>
        </a:defRPr>
      </a:lvl7pPr>
      <a:lvl8pPr marL="1371600" algn="ctr" rtl="0" fontAlgn="base">
        <a:spcBef>
          <a:spcPct val="0"/>
        </a:spcBef>
        <a:spcAft>
          <a:spcPct val="0"/>
        </a:spcAft>
        <a:defRPr sz="4400">
          <a:solidFill>
            <a:schemeClr val="tx2"/>
          </a:solidFill>
          <a:latin typeface="Times" charset="0"/>
        </a:defRPr>
      </a:lvl8pPr>
      <a:lvl9pPr marL="1828800" algn="ctr" rtl="0" fontAlgn="base">
        <a:spcBef>
          <a:spcPct val="0"/>
        </a:spcBef>
        <a:spcAft>
          <a:spcPct val="0"/>
        </a:spcAft>
        <a:defRPr sz="4400">
          <a:solidFill>
            <a:schemeClr val="tx2"/>
          </a:solidFill>
          <a:latin typeface="Times" charset="0"/>
        </a:defRPr>
      </a:lvl9pPr>
    </p:titleStyle>
    <p:bodyStyle>
      <a:lvl1pPr marL="457200" indent="-457200" algn="l" rtl="0" eaLnBrk="0" fontAlgn="base" hangingPunct="0">
        <a:spcBef>
          <a:spcPct val="20000"/>
        </a:spcBef>
        <a:spcAft>
          <a:spcPct val="0"/>
        </a:spcAft>
        <a:buClr>
          <a:srgbClr val="0A0A32"/>
        </a:buClr>
        <a:buFont typeface="Arial" panose="020B0604020202020204" pitchFamily="34" charset="0"/>
        <a:buChar char="•"/>
        <a:defRPr sz="3200">
          <a:solidFill>
            <a:schemeClr val="tx1"/>
          </a:solidFill>
          <a:latin typeface="Optima" panose="02000503060000020004" pitchFamily="2" charset="0"/>
          <a:ea typeface="+mn-ea"/>
          <a:cs typeface="+mn-cs"/>
        </a:defRPr>
      </a:lvl1pPr>
      <a:lvl2pPr marL="914400" indent="-457200" algn="l" rtl="0" eaLnBrk="0" fontAlgn="base" hangingPunct="0">
        <a:spcBef>
          <a:spcPct val="20000"/>
        </a:spcBef>
        <a:spcAft>
          <a:spcPct val="0"/>
        </a:spcAft>
        <a:buClr>
          <a:srgbClr val="0A0A32"/>
        </a:buClr>
        <a:buFont typeface="Arial" panose="020B0604020202020204" pitchFamily="34" charset="0"/>
        <a:buChar char="•"/>
        <a:defRPr sz="2800">
          <a:solidFill>
            <a:schemeClr val="tx1"/>
          </a:solidFill>
          <a:latin typeface="Optima" panose="02000503060000020004" pitchFamily="2" charset="0"/>
        </a:defRPr>
      </a:lvl2pPr>
      <a:lvl3pPr marL="1257300" indent="-342900" algn="l" rtl="0" eaLnBrk="0" fontAlgn="base" hangingPunct="0">
        <a:spcBef>
          <a:spcPct val="20000"/>
        </a:spcBef>
        <a:spcAft>
          <a:spcPct val="0"/>
        </a:spcAft>
        <a:buClr>
          <a:srgbClr val="0A0A32"/>
        </a:buClr>
        <a:buFont typeface="Arial" panose="020B0604020202020204" pitchFamily="34" charset="0"/>
        <a:buChar char="•"/>
        <a:defRPr sz="2400">
          <a:solidFill>
            <a:schemeClr val="tx1"/>
          </a:solidFill>
          <a:latin typeface="Optima" panose="02000503060000020004" pitchFamily="2" charset="0"/>
        </a:defRPr>
      </a:lvl3pPr>
      <a:lvl4pPr marL="1714500" indent="-342900" algn="l" rtl="0" eaLnBrk="0" fontAlgn="base" hangingPunct="0">
        <a:spcBef>
          <a:spcPct val="20000"/>
        </a:spcBef>
        <a:spcAft>
          <a:spcPct val="0"/>
        </a:spcAft>
        <a:buClr>
          <a:srgbClr val="0A0A32"/>
        </a:buClr>
        <a:buFont typeface="Arial" panose="020B0604020202020204" pitchFamily="34" charset="0"/>
        <a:buChar char="•"/>
        <a:defRPr sz="2000">
          <a:solidFill>
            <a:schemeClr val="tx1"/>
          </a:solidFill>
          <a:latin typeface="Optima" panose="02000503060000020004" pitchFamily="2" charset="0"/>
        </a:defRPr>
      </a:lvl4pPr>
      <a:lvl5pPr marL="2171700" indent="-342900" algn="l" rtl="0" eaLnBrk="0" fontAlgn="base" hangingPunct="0">
        <a:spcBef>
          <a:spcPct val="20000"/>
        </a:spcBef>
        <a:spcAft>
          <a:spcPct val="0"/>
        </a:spcAft>
        <a:buClr>
          <a:srgbClr val="0A0A32"/>
        </a:buClr>
        <a:buFont typeface="Arial" panose="020B0604020202020204" pitchFamily="34" charset="0"/>
        <a:buChar char="•"/>
        <a:defRPr sz="2000">
          <a:solidFill>
            <a:schemeClr val="tx1"/>
          </a:solidFill>
          <a:latin typeface="Optima" panose="02000503060000020004" pitchFamily="2"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6.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3" Type="http://schemas.openxmlformats.org/officeDocument/2006/relationships/hyperlink" Target="https://www.nature.com/articles/s41561-019-0328-4"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hyperlink" Target="https://www3.nhk.or.jp/nhkworld/en/ondemand/video/301608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normAutofit/>
          </a:bodyPr>
          <a:lstStyle/>
          <a:p>
            <a:r>
              <a:rPr lang="en-US" sz="4800" dirty="0" smtClean="0"/>
              <a:t>Tsunami</a:t>
            </a:r>
            <a:endParaRPr lang="en-US" sz="4800" dirty="0"/>
          </a:p>
        </p:txBody>
      </p:sp>
      <p:sp>
        <p:nvSpPr>
          <p:cNvPr id="3" name="Subtitle 2"/>
          <p:cNvSpPr>
            <a:spLocks noGrp="1"/>
          </p:cNvSpPr>
          <p:nvPr>
            <p:ph type="subTitle" idx="1"/>
          </p:nvPr>
        </p:nvSpPr>
        <p:spPr>
          <a:xfrm>
            <a:off x="2324100" y="3886200"/>
            <a:ext cx="7543800" cy="2667000"/>
          </a:xfrm>
        </p:spPr>
        <p:txBody>
          <a:bodyPr>
            <a:normAutofit fontScale="92500" lnSpcReduction="10000"/>
          </a:bodyPr>
          <a:lstStyle/>
          <a:p>
            <a:r>
              <a:rPr lang="en-US" dirty="0"/>
              <a:t>UT GEO 302P – Spring </a:t>
            </a:r>
            <a:r>
              <a:rPr lang="en-US" dirty="0" smtClean="0"/>
              <a:t>2021</a:t>
            </a:r>
            <a:endParaRPr lang="en-US" dirty="0"/>
          </a:p>
          <a:p>
            <a:r>
              <a:rPr lang="en-US" dirty="0"/>
              <a:t>Part </a:t>
            </a:r>
            <a:r>
              <a:rPr lang="en-US" dirty="0" smtClean="0"/>
              <a:t>II </a:t>
            </a:r>
            <a:r>
              <a:rPr lang="en-US" dirty="0"/>
              <a:t>– Lecture #</a:t>
            </a:r>
            <a:r>
              <a:rPr lang="en-US" dirty="0" smtClean="0"/>
              <a:t>5, March 25, 2021</a:t>
            </a:r>
            <a:endParaRPr lang="en-US" dirty="0"/>
          </a:p>
          <a:p>
            <a:r>
              <a:rPr lang="en-US" dirty="0"/>
              <a:t>Prof. Thorsten Becker</a:t>
            </a:r>
          </a:p>
          <a:p>
            <a:endParaRPr lang="en-US" dirty="0"/>
          </a:p>
          <a:p>
            <a:r>
              <a:rPr lang="en-US" dirty="0"/>
              <a:t>Reading: </a:t>
            </a:r>
            <a:r>
              <a:rPr lang="en-US" dirty="0" smtClean="0"/>
              <a:t>Ch</a:t>
            </a:r>
            <a:r>
              <a:rPr lang="en-US" dirty="0"/>
              <a:t>. 8</a:t>
            </a:r>
          </a:p>
        </p:txBody>
      </p:sp>
    </p:spTree>
    <p:extLst>
      <p:ext uri="{BB962C8B-B14F-4D97-AF65-F5344CB8AC3E}">
        <p14:creationId xmlns:p14="http://schemas.microsoft.com/office/powerpoint/2010/main" val="11385082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TextBox 9">
            <a:extLst>
              <a:ext uri="{FF2B5EF4-FFF2-40B4-BE49-F238E27FC236}">
                <a16:creationId xmlns:a16="http://schemas.microsoft.com/office/drawing/2014/main" id="{200F9EA4-9DED-4438-A307-0BB24457FC21}"/>
              </a:ext>
            </a:extLst>
          </p:cNvPr>
          <p:cNvSpPr txBox="1">
            <a:spLocks noChangeArrowheads="1"/>
          </p:cNvSpPr>
          <p:nvPr/>
        </p:nvSpPr>
        <p:spPr bwMode="auto">
          <a:xfrm>
            <a:off x="228600" y="1053634"/>
            <a:ext cx="4572000"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i="1" dirty="0" smtClean="0">
                <a:latin typeface="Optima" pitchFamily="2" charset="0"/>
              </a:rPr>
              <a:t>Recap</a:t>
            </a:r>
            <a:r>
              <a:rPr lang="en-US" altLang="en-US" sz="1800" dirty="0" smtClean="0">
                <a:latin typeface="Optima" pitchFamily="2" charset="0"/>
              </a:rPr>
              <a:t>:</a:t>
            </a:r>
          </a:p>
          <a:p>
            <a:pPr eaLnBrk="1" hangingPunct="1">
              <a:spcBef>
                <a:spcPct val="0"/>
              </a:spcBef>
              <a:buFontTx/>
              <a:buNone/>
            </a:pPr>
            <a:endParaRPr lang="en-US" altLang="en-US" sz="1800" dirty="0">
              <a:latin typeface="Optima" pitchFamily="2" charset="0"/>
            </a:endParaRPr>
          </a:p>
          <a:p>
            <a:pPr eaLnBrk="1" hangingPunct="1">
              <a:spcBef>
                <a:spcPct val="0"/>
              </a:spcBef>
              <a:buFontTx/>
              <a:buNone/>
            </a:pPr>
            <a:r>
              <a:rPr lang="en-US" altLang="en-US" sz="1800" dirty="0" smtClean="0">
                <a:latin typeface="Optima" pitchFamily="2" charset="0"/>
              </a:rPr>
              <a:t>A </a:t>
            </a:r>
            <a:r>
              <a:rPr lang="en-US" altLang="en-US" sz="1800" dirty="0">
                <a:latin typeface="Optima" pitchFamily="2" charset="0"/>
              </a:rPr>
              <a:t>Pacific wide tsunami warning was issued following this earthquake. The contour lines on this map show tsunami travel time in hours and the colors indicate wave height in centimeters.  </a:t>
            </a:r>
          </a:p>
          <a:p>
            <a:pPr>
              <a:spcBef>
                <a:spcPct val="0"/>
              </a:spcBef>
              <a:buNone/>
            </a:pPr>
            <a:endParaRPr lang="en-US" altLang="en-US" sz="1800" dirty="0">
              <a:latin typeface="Optima" pitchFamily="2" charset="0"/>
            </a:endParaRPr>
          </a:p>
          <a:p>
            <a:pPr>
              <a:spcBef>
                <a:spcPct val="0"/>
              </a:spcBef>
              <a:buNone/>
            </a:pPr>
            <a:r>
              <a:rPr lang="en-US" altLang="en-US" sz="1800" dirty="0">
                <a:latin typeface="Optima" pitchFamily="2" charset="0"/>
              </a:rPr>
              <a:t>The tsunami killed over 17,000 people, all but two of whom were in Japan.</a:t>
            </a:r>
          </a:p>
          <a:p>
            <a:pPr>
              <a:spcBef>
                <a:spcPct val="0"/>
              </a:spcBef>
              <a:buNone/>
            </a:pPr>
            <a:endParaRPr lang="en-US" altLang="en-US" sz="1800" dirty="0">
              <a:latin typeface="Optima" pitchFamily="2" charset="0"/>
            </a:endParaRPr>
          </a:p>
          <a:p>
            <a:pPr>
              <a:spcBef>
                <a:spcPct val="0"/>
              </a:spcBef>
              <a:buNone/>
            </a:pPr>
            <a:r>
              <a:rPr lang="en-US" altLang="en-US" sz="1800" dirty="0">
                <a:latin typeface="Optima" pitchFamily="2" charset="0"/>
              </a:rPr>
              <a:t>One person was killed and several houses were destroyed at Indonesia, Indonesia by the tsunami (wave height 2 m). </a:t>
            </a:r>
          </a:p>
          <a:p>
            <a:pPr>
              <a:spcBef>
                <a:spcPct val="0"/>
              </a:spcBef>
              <a:buNone/>
            </a:pPr>
            <a:endParaRPr lang="en-US" altLang="en-US" sz="1800" dirty="0">
              <a:latin typeface="Optima" pitchFamily="2" charset="0"/>
            </a:endParaRPr>
          </a:p>
          <a:p>
            <a:pPr>
              <a:spcBef>
                <a:spcPct val="0"/>
              </a:spcBef>
              <a:buNone/>
            </a:pPr>
            <a:r>
              <a:rPr lang="en-US" altLang="en-US" sz="1800" dirty="0">
                <a:latin typeface="Optima" pitchFamily="2" charset="0"/>
              </a:rPr>
              <a:t>One person was killed south of Crescent City, California (wave height 2.5 m). Several houses, boats and docks were destroyed or damaged.</a:t>
            </a:r>
          </a:p>
        </p:txBody>
      </p:sp>
      <p:pic>
        <p:nvPicPr>
          <p:cNvPr id="3" name="Picture 2" descr="Map&#10;&#10;Description automatically generated">
            <a:extLst>
              <a:ext uri="{FF2B5EF4-FFF2-40B4-BE49-F238E27FC236}">
                <a16:creationId xmlns:a16="http://schemas.microsoft.com/office/drawing/2014/main" id="{46B01664-6B95-48F3-A4A5-C6E741A46D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3200" y="942149"/>
            <a:ext cx="6723696" cy="5085688"/>
          </a:xfrm>
          <a:prstGeom prst="rect">
            <a:avLst/>
          </a:prstGeom>
        </p:spPr>
      </p:pic>
      <p:sp>
        <p:nvSpPr>
          <p:cNvPr id="5" name="TextBox 4">
            <a:extLst>
              <a:ext uri="{FF2B5EF4-FFF2-40B4-BE49-F238E27FC236}">
                <a16:creationId xmlns:a16="http://schemas.microsoft.com/office/drawing/2014/main" id="{BD6C066C-7F61-4FBA-A341-24E4C9ED7798}"/>
              </a:ext>
            </a:extLst>
          </p:cNvPr>
          <p:cNvSpPr txBox="1"/>
          <p:nvPr/>
        </p:nvSpPr>
        <p:spPr>
          <a:xfrm>
            <a:off x="5689600" y="6085781"/>
            <a:ext cx="6356464" cy="646331"/>
          </a:xfrm>
          <a:prstGeom prst="rect">
            <a:avLst/>
          </a:prstGeom>
          <a:noFill/>
        </p:spPr>
        <p:txBody>
          <a:bodyPr wrap="square" rtlCol="0">
            <a:spAutoFit/>
          </a:bodyPr>
          <a:lstStyle/>
          <a:p>
            <a:r>
              <a:rPr lang="en-US" altLang="en-US" sz="1800" dirty="0">
                <a:latin typeface="Optima" pitchFamily="2" charset="0"/>
              </a:rPr>
              <a:t>In the open ocean, tsunami waves can travel at speeds up to 800 km per hour (500 miles per hour), as fast as a jet plane.</a:t>
            </a:r>
            <a:endParaRPr lang="en-US" sz="1800" dirty="0">
              <a:latin typeface="Optima" pitchFamily="2" charset="0"/>
            </a:endParaRPr>
          </a:p>
        </p:txBody>
      </p:sp>
      <p:pic>
        <p:nvPicPr>
          <p:cNvPr id="10" name="Picture 18" descr="IRIS_TMlogo.png">
            <a:extLst>
              <a:ext uri="{FF2B5EF4-FFF2-40B4-BE49-F238E27FC236}">
                <a16:creationId xmlns:a16="http://schemas.microsoft.com/office/drawing/2014/main" id="{699BB104-0B3B-4A36-82B5-1832D39F775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3826" y="35247"/>
            <a:ext cx="90328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a:extLst>
              <a:ext uri="{FF2B5EF4-FFF2-40B4-BE49-F238E27FC236}">
                <a16:creationId xmlns:a16="http://schemas.microsoft.com/office/drawing/2014/main" id="{2CC2CA55-BE2C-4949-A7DA-61DD8B2B58F2}"/>
              </a:ext>
            </a:extLst>
          </p:cNvPr>
          <p:cNvSpPr txBox="1">
            <a:spLocks/>
          </p:cNvSpPr>
          <p:nvPr/>
        </p:nvSpPr>
        <p:spPr>
          <a:xfrm>
            <a:off x="1117600" y="-40953"/>
            <a:ext cx="7899400" cy="762000"/>
          </a:xfrm>
          <a:prstGeom prst="rect">
            <a:avLst/>
          </a:prstGeom>
        </p:spPr>
        <p:txBody>
          <a:bodyPr anchor="ctr">
            <a:normAutofit fontScale="67500" lnSpcReduction="20000"/>
          </a:bodyPr>
          <a:lstStyle/>
          <a:p>
            <a:pPr>
              <a:defRPr/>
            </a:pPr>
            <a:r>
              <a:rPr lang="en-US" sz="20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cs typeface="+mj-cs"/>
              </a:rPr>
              <a:t/>
            </a:r>
            <a:br>
              <a:rPr lang="en-US" sz="20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cs typeface="+mj-cs"/>
              </a:rPr>
            </a:br>
            <a:r>
              <a:rPr lang="en-US" sz="32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rPr>
              <a:t>Magnitude </a:t>
            </a:r>
            <a:r>
              <a:rPr lang="en-US" sz="3200" b="1" dirty="0">
                <a:solidFill>
                  <a:schemeClr val="tx2">
                    <a:satMod val="130000"/>
                  </a:schemeClr>
                </a:solidFill>
                <a:effectLst>
                  <a:outerShdw blurRad="50000" dist="30000" dir="5400000" algn="tl" rotWithShape="0">
                    <a:srgbClr val="000000">
                      <a:alpha val="30000"/>
                    </a:srgbClr>
                  </a:outerShdw>
                </a:effectLst>
                <a:latin typeface="Optima" pitchFamily="2" charset="0"/>
              </a:rPr>
              <a:t>9.1</a:t>
            </a:r>
            <a:r>
              <a:rPr lang="en-US" sz="32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rPr>
              <a:t> NEAR THE EAST COAST OF HONSHU, JAPAN</a:t>
            </a:r>
            <a:r>
              <a:rPr lang="en-US" sz="43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rPr>
              <a:t/>
            </a:r>
            <a:br>
              <a:rPr lang="en-US" sz="43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rPr>
            </a:br>
            <a:r>
              <a:rPr lang="en-US" sz="1800" b="1"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rPr>
              <a:t>Friday,  March 11, 2011 at 05:46:24 UTC </a:t>
            </a:r>
            <a:endParaRPr lang="en-US" sz="1800" dirty="0">
              <a:solidFill>
                <a:schemeClr val="tx2">
                  <a:satMod val="130000"/>
                </a:schemeClr>
              </a:solidFill>
              <a:effectLst>
                <a:outerShdw blurRad="50000" dist="30000" dir="5400000" algn="tl" rotWithShape="0">
                  <a:srgbClr val="000000">
                    <a:alpha val="30000"/>
                  </a:srgbClr>
                </a:outerShdw>
              </a:effectLst>
              <a:latin typeface="Optima" pitchFamily="2" charset="0"/>
              <a:ea typeface="+mj-ea"/>
            </a:endParaRPr>
          </a:p>
        </p:txBody>
      </p:sp>
    </p:spTree>
    <p:extLst>
      <p:ext uri="{BB962C8B-B14F-4D97-AF65-F5344CB8AC3E}">
        <p14:creationId xmlns:p14="http://schemas.microsoft.com/office/powerpoint/2010/main" val="30277622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Tsunami – aftermath of the M9 2011 Tohoku-</a:t>
            </a:r>
            <a:r>
              <a:rPr lang="en-US" dirty="0" err="1" smtClean="0"/>
              <a:t>oki</a:t>
            </a:r>
            <a:r>
              <a:rPr lang="en-US" dirty="0" smtClean="0"/>
              <a:t> event</a:t>
            </a:r>
            <a:endParaRPr lang="en-US" dirty="0"/>
          </a:p>
        </p:txBody>
      </p:sp>
      <p:pic>
        <p:nvPicPr>
          <p:cNvPr id="4" name="New dramatic video- Tsunami wave spills over seawall, smashes boats, car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62200" y="914400"/>
            <a:ext cx="7620000" cy="5575610"/>
          </a:xfrm>
          <a:prstGeom prst="rect">
            <a:avLst/>
          </a:prstGeom>
        </p:spPr>
      </p:pic>
    </p:spTree>
    <p:extLst>
      <p:ext uri="{BB962C8B-B14F-4D97-AF65-F5344CB8AC3E}">
        <p14:creationId xmlns:p14="http://schemas.microsoft.com/office/powerpoint/2010/main" val="119161730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a:xfrm>
            <a:off x="1715294" y="304800"/>
            <a:ext cx="8577262" cy="990600"/>
          </a:xfrm>
        </p:spPr>
        <p:txBody>
          <a:bodyPr/>
          <a:lstStyle/>
          <a:p>
            <a:r>
              <a:rPr lang="en-US" altLang="en-US" dirty="0"/>
              <a:t>Tsunami Damage in </a:t>
            </a:r>
            <a:r>
              <a:rPr lang="en-US" altLang="en-US" dirty="0" err="1"/>
              <a:t>Otsuchi</a:t>
            </a:r>
            <a:r>
              <a:rPr lang="en-US" altLang="en-US" dirty="0"/>
              <a:t>, </a:t>
            </a:r>
            <a:r>
              <a:rPr lang="en-US" altLang="en-US" dirty="0" smtClean="0"/>
              <a:t/>
            </a:r>
            <a:br>
              <a:rPr lang="en-US" altLang="en-US" dirty="0" smtClean="0"/>
            </a:br>
            <a:r>
              <a:rPr lang="en-US" altLang="en-US" dirty="0" smtClean="0"/>
              <a:t>Japan</a:t>
            </a:r>
            <a:r>
              <a:rPr lang="en-US" altLang="en-US" dirty="0"/>
              <a:t>, 18 March 2011</a:t>
            </a:r>
          </a:p>
        </p:txBody>
      </p:sp>
      <p:pic>
        <p:nvPicPr>
          <p:cNvPr id="20483" name="Picture 4" descr="Tsunami destruction in Otsuchi, Iwate Prefecture, Japan, one week later, 18 March 2011.&#10;"/>
          <p:cNvPicPr>
            <a:picLocks noChangeArrowheads="1"/>
          </p:cNvPicPr>
          <p:nvPr/>
        </p:nvPicPr>
        <p:blipFill rotWithShape="1">
          <a:blip r:embed="rId2" cstate="print">
            <a:extLst>
              <a:ext uri="{28A0092B-C50C-407E-A947-70E740481C1C}">
                <a14:useLocalDpi xmlns:a14="http://schemas.microsoft.com/office/drawing/2010/main" val="0"/>
              </a:ext>
            </a:extLst>
          </a:blip>
          <a:srcRect l="1517" t="4478" r="1517" b="4478"/>
          <a:stretch/>
        </p:blipFill>
        <p:spPr bwMode="auto">
          <a:xfrm>
            <a:off x="2057400" y="1752600"/>
            <a:ext cx="8077200" cy="46482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altLang="en-US" dirty="0"/>
              <a:t>What are </a:t>
            </a:r>
            <a:r>
              <a:rPr lang="en-US" altLang="en-US" dirty="0" smtClean="0"/>
              <a:t>Tsunami (1/2)?</a:t>
            </a:r>
            <a:endParaRPr lang="en-US" altLang="en-US" dirty="0"/>
          </a:p>
        </p:txBody>
      </p:sp>
      <p:sp>
        <p:nvSpPr>
          <p:cNvPr id="22531" name="Content Placeholder 2"/>
          <p:cNvSpPr>
            <a:spLocks noGrp="1"/>
          </p:cNvSpPr>
          <p:nvPr>
            <p:ph idx="1"/>
          </p:nvPr>
        </p:nvSpPr>
        <p:spPr/>
        <p:txBody>
          <a:bodyPr/>
          <a:lstStyle/>
          <a:p>
            <a:pPr eaLnBrk="1" hangingPunct="1">
              <a:buFont typeface="Arial" panose="020B0604020202020204" pitchFamily="34" charset="0"/>
              <a:buChar char="•"/>
            </a:pPr>
            <a:r>
              <a:rPr lang="en-US" altLang="en-US" dirty="0"/>
              <a:t>Japanese word: </a:t>
            </a:r>
            <a:r>
              <a:rPr lang="en-US" altLang="en-US" i="1" dirty="0" err="1"/>
              <a:t>tsu</a:t>
            </a:r>
            <a:r>
              <a:rPr lang="en-US" altLang="en-US" dirty="0"/>
              <a:t> = harbor, </a:t>
            </a:r>
            <a:r>
              <a:rPr lang="en-US" altLang="en-US" i="1" dirty="0"/>
              <a:t>name</a:t>
            </a:r>
            <a:r>
              <a:rPr lang="en-US" altLang="en-US" dirty="0"/>
              <a:t> = waves</a:t>
            </a:r>
          </a:p>
          <a:p>
            <a:pPr eaLnBrk="1" hangingPunct="1">
              <a:buFont typeface="Arial" panose="020B0604020202020204" pitchFamily="34" charset="0"/>
              <a:buChar char="•"/>
            </a:pPr>
            <a:r>
              <a:rPr lang="en-US" altLang="en-US" dirty="0"/>
              <a:t>Tsunami reach greater height when they enter </a:t>
            </a:r>
            <a:r>
              <a:rPr lang="en-US" altLang="en-US" dirty="0" smtClean="0"/>
              <a:t>harbors </a:t>
            </a:r>
            <a:r>
              <a:rPr lang="en-US" altLang="en-US" dirty="0"/>
              <a:t>or other </a:t>
            </a:r>
            <a:r>
              <a:rPr lang="en-US" altLang="en-US" dirty="0" smtClean="0"/>
              <a:t>narrow/shallow inlets</a:t>
            </a:r>
            <a:endParaRPr lang="en-US" altLang="en-US" dirty="0"/>
          </a:p>
          <a:p>
            <a:pPr lvl="1" eaLnBrk="1" hangingPunct="1">
              <a:buFont typeface="Verdana" pitchFamily="34" charset="0"/>
              <a:buChar char="–"/>
            </a:pPr>
            <a:r>
              <a:rPr lang="en-US" altLang="en-US" dirty="0"/>
              <a:t>8 m wave on open coastline </a:t>
            </a:r>
            <a:r>
              <a:rPr lang="en-US" altLang="en-US" dirty="0">
                <a:sym typeface="Wingdings" pitchFamily="2" charset="2"/>
              </a:rPr>
              <a:t> 30 m wave in narrow harbor</a:t>
            </a:r>
          </a:p>
          <a:p>
            <a:pPr eaLnBrk="1" hangingPunct="1">
              <a:buFont typeface="Arial" panose="020B0604020202020204" pitchFamily="34" charset="0"/>
              <a:buChar char="•"/>
            </a:pPr>
            <a:r>
              <a:rPr lang="en-US" altLang="en-US" dirty="0"/>
              <a:t>“Tidal wave” inappropriate as not related to tides, but similarity in appearance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ltLang="en-US" dirty="0"/>
              <a:t>What are </a:t>
            </a:r>
            <a:r>
              <a:rPr lang="en-US" altLang="en-US" dirty="0" smtClean="0"/>
              <a:t>Tsunami (2/2)?</a:t>
            </a:r>
            <a:endParaRPr lang="en-US" altLang="en-US" dirty="0"/>
          </a:p>
        </p:txBody>
      </p:sp>
      <p:sp>
        <p:nvSpPr>
          <p:cNvPr id="23555" name="Content Placeholder 2"/>
          <p:cNvSpPr>
            <a:spLocks noGrp="1"/>
          </p:cNvSpPr>
          <p:nvPr>
            <p:ph idx="1"/>
          </p:nvPr>
        </p:nvSpPr>
        <p:spPr/>
        <p:txBody>
          <a:bodyPr/>
          <a:lstStyle/>
          <a:p>
            <a:pPr eaLnBrk="1" hangingPunct="1">
              <a:buFont typeface="Arial" panose="020B0604020202020204" pitchFamily="34" charset="0"/>
              <a:buChar char="•"/>
            </a:pPr>
            <a:r>
              <a:rPr lang="en-US" altLang="en-US" sz="2800" dirty="0"/>
              <a:t>Created most often by earthquakes </a:t>
            </a:r>
          </a:p>
          <a:p>
            <a:pPr lvl="1" eaLnBrk="1" hangingPunct="1">
              <a:buFont typeface="Verdana" pitchFamily="34" charset="0"/>
              <a:buChar char="–"/>
            </a:pPr>
            <a:r>
              <a:rPr lang="en-US" altLang="en-US" sz="2400" dirty="0"/>
              <a:t>Vertical shift of ocean floor that offsets water mass, transmitted throughout ocean in tsunami</a:t>
            </a:r>
          </a:p>
          <a:p>
            <a:pPr lvl="1" eaLnBrk="1" hangingPunct="1">
              <a:buFont typeface="Verdana" pitchFamily="34" charset="0"/>
              <a:buChar char="–"/>
            </a:pPr>
            <a:r>
              <a:rPr lang="en-US" altLang="en-US" sz="2400" dirty="0"/>
              <a:t>Usually vertical fault motions at subduction zones, mostly in Pacific Ocean</a:t>
            </a:r>
          </a:p>
          <a:p>
            <a:pPr eaLnBrk="1" hangingPunct="1">
              <a:buFont typeface="Arial" panose="020B0604020202020204" pitchFamily="34" charset="0"/>
              <a:buChar char="•"/>
            </a:pPr>
            <a:r>
              <a:rPr lang="en-US" altLang="en-US" sz="2800" dirty="0"/>
              <a:t>70,000 people killed by 141 tsunami in 20</a:t>
            </a:r>
            <a:r>
              <a:rPr lang="en-US" altLang="en-US" sz="2800" baseline="30000" dirty="0"/>
              <a:t>th</a:t>
            </a:r>
            <a:r>
              <a:rPr lang="en-US" altLang="en-US" sz="2800" dirty="0"/>
              <a:t> century</a:t>
            </a:r>
          </a:p>
          <a:p>
            <a:pPr eaLnBrk="1" hangingPunct="1">
              <a:buFont typeface="Arial" panose="020B0604020202020204" pitchFamily="34" charset="0"/>
              <a:buChar char="•"/>
            </a:pPr>
            <a:r>
              <a:rPr lang="en-US" altLang="en-US" sz="2800" dirty="0"/>
              <a:t>Single tsunami on 26 December 2004 </a:t>
            </a:r>
            <a:r>
              <a:rPr lang="en-US" altLang="en-US" sz="2800" dirty="0" smtClean="0"/>
              <a:t>triggered by earthquake in Indonesia killed </a:t>
            </a:r>
            <a:r>
              <a:rPr lang="en-US" altLang="en-US" sz="2800" dirty="0"/>
              <a:t>about 245,000 people in 13 countries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p:cNvSpPr>
            <a:spLocks noGrp="1" noChangeArrowheads="1"/>
          </p:cNvSpPr>
          <p:nvPr>
            <p:ph type="title"/>
          </p:nvPr>
        </p:nvSpPr>
        <p:spPr>
          <a:xfrm>
            <a:off x="1676400" y="228600"/>
            <a:ext cx="8683625" cy="1524000"/>
          </a:xfrm>
        </p:spPr>
        <p:txBody>
          <a:bodyPr/>
          <a:lstStyle/>
          <a:p>
            <a:pPr eaLnBrk="1" hangingPunct="1"/>
            <a:r>
              <a:rPr lang="en-US" altLang="en-US" sz="2800" dirty="0"/>
              <a:t>Cascadia Subduction Zone </a:t>
            </a:r>
            <a:r>
              <a:rPr lang="en-US" altLang="en-US" sz="2800" dirty="0" smtClean="0"/>
              <a:t>Created </a:t>
            </a:r>
            <a:r>
              <a:rPr lang="en-US" altLang="en-US" sz="2800" dirty="0"/>
              <a:t>a 9M Earthquake and Huge Tsunami in January 1700</a:t>
            </a:r>
          </a:p>
        </p:txBody>
      </p:sp>
      <p:pic>
        <p:nvPicPr>
          <p:cNvPr id="24579" name="Picture 4" descr="Map of small, young tectonic plates being subducted beneath the Pacific Northwest. On 26 January 1700, a subduction-caused earthquake here reached about magnitude 9 and sent powerful tsunami across these shorelines.&#10;"/>
          <p:cNvPicPr>
            <a:picLocks noChangeAspect="1" noChangeArrowheads="1"/>
          </p:cNvPicPr>
          <p:nvPr/>
        </p:nvPicPr>
        <p:blipFill rotWithShape="1">
          <a:blip r:embed="rId4">
            <a:extLst>
              <a:ext uri="{28A0092B-C50C-407E-A947-70E740481C1C}">
                <a14:useLocalDpi xmlns:a14="http://schemas.microsoft.com/office/drawing/2010/main" val="0"/>
              </a:ext>
            </a:extLst>
          </a:blip>
          <a:srcRect l="354" t="3045" r="-354"/>
          <a:stretch/>
        </p:blipFill>
        <p:spPr bwMode="auto">
          <a:xfrm>
            <a:off x="152400" y="1447800"/>
            <a:ext cx="4114800" cy="52087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 name="videoplayback (1)">
            <a:hlinkClick r:id="" action="ppaction://media"/>
          </p:cNvPr>
          <p:cNvPicPr>
            <a:picLocks noChangeAspect="1"/>
          </p:cNvPicPr>
          <p:nvPr>
            <a:videoFile r:link="rId1"/>
            <p:extLst>
              <p:ext uri="{DAA4B4D4-6D71-4841-9C94-3DE7FCFB9230}">
                <p14:media xmlns:p14="http://schemas.microsoft.com/office/powerpoint/2010/main" r:embed="rId2">
                  <p14:trim st="48346" end="22053.5937"/>
                </p14:media>
              </p:ext>
            </p:extLst>
          </p:nvPr>
        </p:nvPicPr>
        <p:blipFill>
          <a:blip r:embed="rId5"/>
          <a:stretch>
            <a:fillRect/>
          </a:stretch>
        </p:blipFill>
        <p:spPr>
          <a:xfrm>
            <a:off x="4343400" y="2209800"/>
            <a:ext cx="7721600" cy="4343400"/>
          </a:xfrm>
          <a:prstGeom prst="rect">
            <a:avLst/>
          </a:prstGeom>
        </p:spPr>
      </p:pic>
      <p:sp>
        <p:nvSpPr>
          <p:cNvPr id="4" name="TextBox 3"/>
          <p:cNvSpPr txBox="1"/>
          <p:nvPr/>
        </p:nvSpPr>
        <p:spPr>
          <a:xfrm>
            <a:off x="4309872" y="1519535"/>
            <a:ext cx="1824538" cy="461665"/>
          </a:xfrm>
          <a:prstGeom prst="rect">
            <a:avLst/>
          </a:prstGeom>
          <a:noFill/>
        </p:spPr>
        <p:txBody>
          <a:bodyPr wrap="none" rtlCol="0">
            <a:spAutoFit/>
          </a:bodyPr>
          <a:lstStyle/>
          <a:p>
            <a:r>
              <a:rPr lang="en-US" dirty="0" smtClean="0">
                <a:latin typeface="Optima"/>
                <a:cs typeface="Optima"/>
              </a:rPr>
              <a:t>Local effects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1143000"/>
          </a:xfrm>
        </p:spPr>
        <p:txBody>
          <a:bodyPr/>
          <a:lstStyle/>
          <a:p>
            <a:r>
              <a:rPr lang="en-US" dirty="0"/>
              <a:t>Japan Tsunami </a:t>
            </a:r>
            <a:r>
              <a:rPr lang="en-US" dirty="0" smtClean="0"/>
              <a:t>Simulation: Hemispheric effects</a:t>
            </a:r>
            <a:endParaRPr lang="en-US" dirty="0"/>
          </a:p>
        </p:txBody>
      </p:sp>
      <p:pic>
        <p:nvPicPr>
          <p:cNvPr id="3" name="videoplayback">
            <a:hlinkClick r:id="" action="ppaction://media"/>
          </p:cNvPr>
          <p:cNvPicPr>
            <a:picLocks noChangeAspect="1"/>
          </p:cNvPicPr>
          <p:nvPr>
            <a:videoFile r:link="rId1"/>
            <p:extLst>
              <p:ext uri="{DAA4B4D4-6D71-4841-9C94-3DE7FCFB9230}">
                <p14:media xmlns:p14="http://schemas.microsoft.com/office/powerpoint/2010/main" r:embed="rId2">
                  <p14:trim st="6601"/>
                </p14:media>
              </p:ext>
            </p:extLst>
          </p:nvPr>
        </p:nvPicPr>
        <p:blipFill>
          <a:blip r:embed="rId4"/>
          <a:stretch>
            <a:fillRect/>
          </a:stretch>
        </p:blipFill>
        <p:spPr>
          <a:xfrm>
            <a:off x="1219200" y="914400"/>
            <a:ext cx="9753600" cy="5486400"/>
          </a:xfrm>
          <a:prstGeom prst="rect">
            <a:avLst/>
          </a:prstGeom>
        </p:spPr>
      </p:pic>
    </p:spTree>
    <p:extLst>
      <p:ext uri="{BB962C8B-B14F-4D97-AF65-F5344CB8AC3E}">
        <p14:creationId xmlns:p14="http://schemas.microsoft.com/office/powerpoint/2010/main" val="395973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4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itle 5"/>
          <p:cNvSpPr>
            <a:spLocks noGrp="1"/>
          </p:cNvSpPr>
          <p:nvPr>
            <p:ph type="title"/>
          </p:nvPr>
        </p:nvSpPr>
        <p:spPr>
          <a:xfrm>
            <a:off x="1690688" y="324893"/>
            <a:ext cx="8683625" cy="939800"/>
          </a:xfrm>
        </p:spPr>
        <p:txBody>
          <a:bodyPr/>
          <a:lstStyle/>
          <a:p>
            <a:r>
              <a:rPr lang="en-US" altLang="en-US" sz="2800" dirty="0"/>
              <a:t>Tsunami Wave Heights Through the Pacific Ocean</a:t>
            </a:r>
          </a:p>
        </p:txBody>
      </p:sp>
      <p:pic>
        <p:nvPicPr>
          <p:cNvPr id="21506" name="Picture 6" descr="Tsunami destruction in Otsuchi, Iwate Prefecture, Japan, one week later, 18 March 2011.&#10;"/>
          <p:cNvPicPr>
            <a:picLocks noChangeAspect="1" noChangeArrowheads="1"/>
          </p:cNvPicPr>
          <p:nvPr/>
        </p:nvPicPr>
        <p:blipFill rotWithShape="1">
          <a:blip r:embed="rId3">
            <a:extLst>
              <a:ext uri="{28A0092B-C50C-407E-A947-70E740481C1C}">
                <a14:useLocalDpi xmlns:a14="http://schemas.microsoft.com/office/drawing/2010/main" val="0"/>
              </a:ext>
            </a:extLst>
          </a:blip>
          <a:srcRect t="4618" r="476" b="4618"/>
          <a:stretch/>
        </p:blipFill>
        <p:spPr bwMode="auto">
          <a:xfrm>
            <a:off x="1767115" y="914400"/>
            <a:ext cx="8607198" cy="56008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7783-B095-D346-8A6A-BAFB0536EFB4}"/>
              </a:ext>
            </a:extLst>
          </p:cNvPr>
          <p:cNvSpPr>
            <a:spLocks noGrp="1"/>
          </p:cNvSpPr>
          <p:nvPr>
            <p:ph type="title"/>
          </p:nvPr>
        </p:nvSpPr>
        <p:spPr>
          <a:xfrm>
            <a:off x="152400" y="304800"/>
            <a:ext cx="10363200" cy="1143000"/>
          </a:xfrm>
        </p:spPr>
        <p:txBody>
          <a:bodyPr/>
          <a:lstStyle/>
          <a:p>
            <a:pPr algn="l"/>
            <a:r>
              <a:rPr lang="en-US" sz="4000" dirty="0"/>
              <a:t>Wave </a:t>
            </a:r>
            <a:r>
              <a:rPr lang="en-US" sz="4000" dirty="0" smtClean="0"/>
              <a:t>types (none of these are tsunami waves)</a:t>
            </a:r>
            <a:endParaRPr lang="en-US" sz="4000" dirty="0"/>
          </a:p>
        </p:txBody>
      </p:sp>
      <p:pic>
        <p:nvPicPr>
          <p:cNvPr id="5" name="Picture 4">
            <a:extLst>
              <a:ext uri="{FF2B5EF4-FFF2-40B4-BE49-F238E27FC236}">
                <a16:creationId xmlns:a16="http://schemas.microsoft.com/office/drawing/2014/main" id="{1E1FBF98-A166-2B42-997C-14AEC63E98A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698" b="45556"/>
          <a:stretch/>
        </p:blipFill>
        <p:spPr>
          <a:xfrm>
            <a:off x="609600" y="1524000"/>
            <a:ext cx="4724400" cy="4974508"/>
          </a:xfrm>
          <a:prstGeom prst="rect">
            <a:avLst/>
          </a:prstGeom>
        </p:spPr>
      </p:pic>
      <p:pic>
        <p:nvPicPr>
          <p:cNvPr id="4" name="Picture 3">
            <a:extLst>
              <a:ext uri="{FF2B5EF4-FFF2-40B4-BE49-F238E27FC236}">
                <a16:creationId xmlns:a16="http://schemas.microsoft.com/office/drawing/2014/main" id="{1E1FBF98-A166-2B42-997C-14AEC63E98A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4444"/>
          <a:stretch/>
        </p:blipFill>
        <p:spPr>
          <a:xfrm>
            <a:off x="6019800" y="1282941"/>
            <a:ext cx="5765369" cy="5242999"/>
          </a:xfrm>
          <a:prstGeom prst="rect">
            <a:avLst/>
          </a:prstGeom>
        </p:spPr>
      </p:pic>
    </p:spTree>
    <p:extLst>
      <p:ext uri="{BB962C8B-B14F-4D97-AF65-F5344CB8AC3E}">
        <p14:creationId xmlns:p14="http://schemas.microsoft.com/office/powerpoint/2010/main" val="24420789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4" name="Title 5"/>
          <p:cNvSpPr>
            <a:spLocks noGrp="1"/>
          </p:cNvSpPr>
          <p:nvPr>
            <p:ph type="title"/>
          </p:nvPr>
        </p:nvSpPr>
        <p:spPr>
          <a:xfrm>
            <a:off x="1981200" y="152400"/>
            <a:ext cx="8229600" cy="1066800"/>
          </a:xfrm>
        </p:spPr>
        <p:txBody>
          <a:bodyPr/>
          <a:lstStyle/>
          <a:p>
            <a:pPr eaLnBrk="1" hangingPunct="1"/>
            <a:r>
              <a:rPr lang="en-US" altLang="en-US" sz="4000" dirty="0"/>
              <a:t>Wind vs. Tsunami-Caused </a:t>
            </a:r>
            <a:r>
              <a:rPr lang="en-US" altLang="en-US" sz="4000" dirty="0" smtClean="0"/>
              <a:t>Waves</a:t>
            </a:r>
            <a:endParaRPr lang="en-US" altLang="en-US" sz="4000" dirty="0"/>
          </a:p>
        </p:txBody>
      </p:sp>
      <p:pic>
        <p:nvPicPr>
          <p:cNvPr id="27652" name="Picture 10" descr="Ocean waves. (b) Daily wind-blown waves break on the beach and do not flood higher areas. (c) Tsunami pour across the beach and flood inland for many minutes. Even small tsunami can knock you down, batter your body with debris, and kill yo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4588" y="1815933"/>
            <a:ext cx="6709012" cy="4971518"/>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 name="TextBox 1"/>
          <p:cNvSpPr txBox="1"/>
          <p:nvPr/>
        </p:nvSpPr>
        <p:spPr>
          <a:xfrm>
            <a:off x="1828800" y="1676400"/>
            <a:ext cx="2749471"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en-US" dirty="0" smtClean="0">
                <a:latin typeface="Optima"/>
                <a:cs typeface="Optima"/>
              </a:rPr>
              <a:t>Wind driven waves</a:t>
            </a:r>
          </a:p>
        </p:txBody>
      </p:sp>
      <p:sp>
        <p:nvSpPr>
          <p:cNvPr id="5" name="TextBox 4"/>
          <p:cNvSpPr txBox="1"/>
          <p:nvPr/>
        </p:nvSpPr>
        <p:spPr>
          <a:xfrm>
            <a:off x="1828800" y="3770260"/>
            <a:ext cx="2220480"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en-US" dirty="0" smtClean="0">
                <a:latin typeface="Optima"/>
                <a:cs typeface="Optima"/>
              </a:rPr>
              <a:t>Tsunami waves</a:t>
            </a:r>
          </a:p>
        </p:txBody>
      </p:sp>
    </p:spTree>
  </p:cSld>
  <p:clrMapOvr>
    <a:masterClrMapping/>
  </p:clrMapOvr>
  <p:transition spd="slow"/>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ltLang="en-US" sz="3200" dirty="0"/>
              <a:t>Tsunami</a:t>
            </a:r>
            <a:r>
              <a:rPr lang="en-US" altLang="en-US" sz="3200" b="1" dirty="0"/>
              <a:t> </a:t>
            </a:r>
            <a:r>
              <a:rPr lang="en-US" altLang="en-US" sz="3200" dirty="0"/>
              <a:t>vs. Wind-Caused Waves (1of 2)</a:t>
            </a:r>
          </a:p>
        </p:txBody>
      </p:sp>
      <p:sp>
        <p:nvSpPr>
          <p:cNvPr id="25603" name="Content Placeholder 2"/>
          <p:cNvSpPr>
            <a:spLocks noGrp="1"/>
          </p:cNvSpPr>
          <p:nvPr>
            <p:ph idx="1"/>
          </p:nvPr>
        </p:nvSpPr>
        <p:spPr>
          <a:xfrm>
            <a:off x="914400" y="1752600"/>
            <a:ext cx="10363200" cy="4114800"/>
          </a:xfrm>
        </p:spPr>
        <p:txBody>
          <a:bodyPr/>
          <a:lstStyle/>
          <a:p>
            <a:pPr eaLnBrk="1" hangingPunct="1">
              <a:buFont typeface="Arial" panose="020B0604020202020204" pitchFamily="34" charset="0"/>
              <a:buChar char="•"/>
            </a:pPr>
            <a:r>
              <a:rPr lang="en-US" altLang="en-US" sz="2400" dirty="0"/>
              <a:t>Wind waves</a:t>
            </a:r>
          </a:p>
          <a:p>
            <a:pPr lvl="1" eaLnBrk="1" hangingPunct="1">
              <a:buFont typeface="Verdana" pitchFamily="34" charset="0"/>
              <a:buChar char="–"/>
            </a:pPr>
            <a:r>
              <a:rPr lang="en-US" altLang="en-US" sz="2200" dirty="0"/>
              <a:t>Single wave is entire water mass</a:t>
            </a:r>
          </a:p>
          <a:p>
            <a:pPr lvl="1" eaLnBrk="1" hangingPunct="1">
              <a:buFont typeface="Verdana" pitchFamily="34" charset="0"/>
              <a:buChar char="–"/>
            </a:pPr>
            <a:r>
              <a:rPr lang="en-US" altLang="en-US" sz="2200" dirty="0"/>
              <a:t>Velocity depends on period of wave</a:t>
            </a:r>
          </a:p>
          <a:p>
            <a:pPr lvl="2" eaLnBrk="1" hangingPunct="1">
              <a:buFont typeface="Wingdings" pitchFamily="2" charset="2"/>
              <a:buChar char="§"/>
            </a:pPr>
            <a:r>
              <a:rPr lang="en-US" altLang="en-US" sz="2000" dirty="0"/>
              <a:t>17 mph for 5-second wave; 70 mph for 20-second wave</a:t>
            </a:r>
          </a:p>
          <a:p>
            <a:pPr eaLnBrk="1" hangingPunct="1">
              <a:buFont typeface="Arial" panose="020B0604020202020204" pitchFamily="34" charset="0"/>
              <a:buChar char="•"/>
            </a:pPr>
            <a:r>
              <a:rPr lang="en-US" altLang="en-US" sz="2400" dirty="0"/>
              <a:t>Tsunami</a:t>
            </a:r>
          </a:p>
          <a:p>
            <a:pPr lvl="1" eaLnBrk="1" hangingPunct="1">
              <a:buFont typeface="Verdana" pitchFamily="34" charset="0"/>
              <a:buChar char="–"/>
            </a:pPr>
            <a:r>
              <a:rPr lang="en-US" altLang="en-US" sz="2200" dirty="0"/>
              <a:t>Huge mass of water with tremendous momentum</a:t>
            </a:r>
          </a:p>
          <a:p>
            <a:pPr lvl="1" eaLnBrk="1" hangingPunct="1">
              <a:buFont typeface="Verdana" pitchFamily="34" charset="0"/>
              <a:buChar char="–"/>
            </a:pPr>
            <a:r>
              <a:rPr lang="en-US" altLang="en-US" sz="2200" dirty="0"/>
              <a:t>Velocity </a:t>
            </a:r>
            <a:r>
              <a:rPr lang="en-US" altLang="en-US" sz="2200" b="1" dirty="0"/>
              <a:t>depends on water depth</a:t>
            </a:r>
            <a:endParaRPr lang="en-US" altLang="en-US" sz="2200" b="1" baseline="30000" dirty="0"/>
          </a:p>
          <a:p>
            <a:pPr lvl="2" eaLnBrk="1" hangingPunct="1">
              <a:buFont typeface="Wingdings" pitchFamily="2" charset="2"/>
              <a:buChar char="§"/>
            </a:pPr>
            <a:r>
              <a:rPr lang="en-US" altLang="en-US" sz="2000" dirty="0"/>
              <a:t>g – acceleration due to gravity; D – depth of water</a:t>
            </a:r>
          </a:p>
          <a:p>
            <a:pPr lvl="2" eaLnBrk="1" hangingPunct="1">
              <a:buFont typeface="Wingdings" pitchFamily="2" charset="2"/>
              <a:buChar char="§"/>
            </a:pPr>
            <a:r>
              <a:rPr lang="en-US" altLang="en-US" sz="2000" dirty="0"/>
              <a:t>For average D = 5,500 m, v = 232 m/sec (518 mph)</a:t>
            </a:r>
          </a:p>
          <a:p>
            <a:pPr lvl="2" eaLnBrk="1" hangingPunct="1">
              <a:buFont typeface="Wingdings" pitchFamily="2" charset="2"/>
              <a:buChar char="§"/>
            </a:pPr>
            <a:r>
              <a:rPr lang="en-US" altLang="en-US" sz="2000" dirty="0"/>
              <a:t>Actual observations of tsunami speed peak at 420 to 480 mph</a:t>
            </a:r>
          </a:p>
          <a:p>
            <a:pPr lvl="1" eaLnBrk="1" hangingPunct="1">
              <a:buFont typeface="Wingdings" pitchFamily="2" charset="2"/>
              <a:buChar char="§"/>
            </a:pPr>
            <a:r>
              <a:rPr lang="en-US" altLang="en-US" sz="2400" dirty="0"/>
              <a:t>Wave will slow as approaches shore, but still </a:t>
            </a:r>
            <a:r>
              <a:rPr lang="en-US" altLang="en-US" sz="2400" dirty="0" smtClean="0"/>
              <a:t>fast</a:t>
            </a:r>
            <a:endParaRPr lang="en-US" altLang="en-US" sz="2400" dirty="0"/>
          </a:p>
        </p:txBody>
      </p:sp>
      <p:sp>
        <p:nvSpPr>
          <p:cNvPr id="3" name="TextBox 2">
            <a:extLst>
              <a:ext uri="{FF2B5EF4-FFF2-40B4-BE49-F238E27FC236}">
                <a16:creationId xmlns:a16="http://schemas.microsoft.com/office/drawing/2014/main" id="{B51A58AE-34CD-7245-8401-917AD5BF4D6C}"/>
              </a:ext>
            </a:extLst>
          </p:cNvPr>
          <p:cNvSpPr txBox="1"/>
          <p:nvPr/>
        </p:nvSpPr>
        <p:spPr>
          <a:xfrm>
            <a:off x="6019800" y="4191000"/>
            <a:ext cx="2964273" cy="461665"/>
          </a:xfrm>
          <a:prstGeom prst="rect">
            <a:avLst/>
          </a:prstGeom>
          <a:noFill/>
        </p:spPr>
        <p:txBody>
          <a:bodyPr wrap="none" rtlCol="0">
            <a:spAutoFit/>
          </a:bodyPr>
          <a:lstStyle/>
          <a:p>
            <a:r>
              <a:rPr lang="en-US" dirty="0" smtClean="0">
                <a:latin typeface="Optima" panose="02000503060000020004" pitchFamily="2" charset="0"/>
              </a:rPr>
              <a:t>(velocity </a:t>
            </a:r>
            <a:r>
              <a:rPr lang="en-US" dirty="0">
                <a:latin typeface="Optima" panose="02000503060000020004" pitchFamily="2" charset="0"/>
              </a:rPr>
              <a:t>~</a:t>
            </a:r>
            <a:r>
              <a:rPr lang="en-US" dirty="0" smtClean="0">
                <a:latin typeface="Optima" panose="02000503060000020004" pitchFamily="2" charset="0"/>
              </a:rPr>
              <a:t> </a:t>
            </a:r>
            <a:r>
              <a:rPr lang="en-US" dirty="0" err="1" smtClean="0">
                <a:latin typeface="Optima" panose="02000503060000020004" pitchFamily="2" charset="0"/>
              </a:rPr>
              <a:t>sqrt</a:t>
            </a:r>
            <a:r>
              <a:rPr lang="en-US" dirty="0" smtClean="0">
                <a:latin typeface="Optima" panose="02000503060000020004" pitchFamily="2" charset="0"/>
              </a:rPr>
              <a:t>(</a:t>
            </a:r>
            <a:r>
              <a:rPr lang="en-US" i="1" dirty="0" smtClean="0">
                <a:latin typeface="Optima" panose="02000503060000020004" pitchFamily="2" charset="0"/>
              </a:rPr>
              <a:t>g</a:t>
            </a:r>
            <a:r>
              <a:rPr lang="en-US" dirty="0" smtClean="0">
                <a:latin typeface="Optima" panose="02000503060000020004" pitchFamily="2" charset="0"/>
              </a:rPr>
              <a:t> </a:t>
            </a:r>
            <a:r>
              <a:rPr lang="en-US" i="1" dirty="0" smtClean="0">
                <a:latin typeface="Optima" panose="02000503060000020004" pitchFamily="2" charset="0"/>
              </a:rPr>
              <a:t>D </a:t>
            </a:r>
            <a:r>
              <a:rPr lang="en-US" dirty="0" smtClean="0">
                <a:latin typeface="Optima" panose="02000503060000020004" pitchFamily="2" charset="0"/>
              </a:rPr>
              <a:t>))</a:t>
            </a:r>
            <a:endParaRPr lang="en-US" dirty="0">
              <a:latin typeface="Optima" panose="02000503060000020004" pitchFamily="2"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altLang="en-US" sz="3200" dirty="0"/>
              <a:t>Tsunami vs. Wind-Caused Waves (2 of 2)</a:t>
            </a:r>
          </a:p>
        </p:txBody>
      </p:sp>
      <p:sp>
        <p:nvSpPr>
          <p:cNvPr id="26627" name="Content Placeholder 2"/>
          <p:cNvSpPr>
            <a:spLocks noGrp="1"/>
          </p:cNvSpPr>
          <p:nvPr>
            <p:ph idx="1"/>
          </p:nvPr>
        </p:nvSpPr>
        <p:spPr/>
        <p:txBody>
          <a:bodyPr/>
          <a:lstStyle/>
          <a:p>
            <a:pPr eaLnBrk="1" hangingPunct="1">
              <a:buFont typeface="Arial" panose="020B0604020202020204" pitchFamily="34" charset="0"/>
              <a:buChar char="•"/>
            </a:pPr>
            <a:r>
              <a:rPr lang="en-US" altLang="en-US" sz="2400" dirty="0" smtClean="0"/>
              <a:t>Tsunami wave height depends on water depth (mass is conserved, and velocity slows down in shallow water)</a:t>
            </a:r>
            <a:endParaRPr lang="en-US" altLang="en-US" sz="2400" dirty="0"/>
          </a:p>
          <a:p>
            <a:pPr lvl="1" eaLnBrk="1" hangingPunct="1">
              <a:buFont typeface="Verdana" pitchFamily="34" charset="0"/>
              <a:buChar char="–"/>
            </a:pPr>
            <a:r>
              <a:rPr lang="en-US" altLang="en-US" sz="2200" dirty="0"/>
              <a:t>Height: ~1 m in open ocean, 6 to 15 m in shallow water, </a:t>
            </a:r>
            <a:endParaRPr lang="en-US" altLang="en-US" sz="2200" dirty="0" smtClean="0"/>
          </a:p>
          <a:p>
            <a:pPr lvl="2" eaLnBrk="1" hangingPunct="1">
              <a:buFont typeface="Verdana" pitchFamily="34" charset="0"/>
              <a:buChar char="–"/>
            </a:pPr>
            <a:r>
              <a:rPr lang="en-US" altLang="en-US" sz="1800" b="1" dirty="0" smtClean="0"/>
              <a:t>higher </a:t>
            </a:r>
            <a:r>
              <a:rPr lang="en-US" altLang="en-US" sz="1800" b="1" dirty="0"/>
              <a:t>in narrow topography</a:t>
            </a:r>
          </a:p>
          <a:p>
            <a:pPr lvl="1" eaLnBrk="1" hangingPunct="1">
              <a:buFont typeface="Verdana" pitchFamily="34" charset="0"/>
              <a:buChar char="–"/>
            </a:pPr>
            <a:r>
              <a:rPr lang="en-US" altLang="en-US" sz="2200" dirty="0"/>
              <a:t>Wave height is leading edge of sheet of water that flows on land for minutes</a:t>
            </a:r>
          </a:p>
          <a:p>
            <a:pPr lvl="1" eaLnBrk="1" hangingPunct="1">
              <a:buFont typeface="Verdana" pitchFamily="34" charset="0"/>
              <a:buChar char="–"/>
            </a:pPr>
            <a:r>
              <a:rPr lang="en-US" altLang="en-US" sz="2200" dirty="0"/>
              <a:t>Usually series of waves separated by 10 to 60 minutes</a:t>
            </a:r>
          </a:p>
          <a:p>
            <a:pPr eaLnBrk="1" hangingPunct="1">
              <a:buFont typeface="Arial" panose="020B0604020202020204" pitchFamily="34" charset="0"/>
              <a:buChar char="•"/>
            </a:pPr>
            <a:r>
              <a:rPr lang="en-US" altLang="en-US" sz="2400" dirty="0"/>
              <a:t>Tsunami at the shoreline</a:t>
            </a:r>
          </a:p>
          <a:p>
            <a:pPr lvl="1" eaLnBrk="1" hangingPunct="1">
              <a:buFont typeface="Verdana" pitchFamily="34" charset="0"/>
              <a:buChar char="–"/>
            </a:pPr>
            <a:r>
              <a:rPr lang="en-US" altLang="en-US" sz="2200" dirty="0"/>
              <a:t>Not a gigantic version of breaking wave</a:t>
            </a:r>
          </a:p>
          <a:p>
            <a:pPr lvl="1" eaLnBrk="1" hangingPunct="1">
              <a:buFont typeface="Verdana" pitchFamily="34" charset="0"/>
              <a:buChar char="–"/>
            </a:pPr>
            <a:r>
              <a:rPr lang="en-US" altLang="en-US" sz="2200" dirty="0"/>
              <a:t>Very rapidly rising tide, rushing inland</a:t>
            </a:r>
          </a:p>
          <a:p>
            <a:pPr lvl="1" eaLnBrk="1" hangingPunct="1">
              <a:buFont typeface="Verdana" pitchFamily="34" charset="0"/>
              <a:buChar char="–"/>
            </a:pPr>
            <a:r>
              <a:rPr lang="en-US" altLang="en-US" sz="2200" dirty="0"/>
              <a:t>Sometimes water retreats first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4" name="Title 5"/>
          <p:cNvSpPr>
            <a:spLocks noGrp="1"/>
          </p:cNvSpPr>
          <p:nvPr>
            <p:ph type="title"/>
          </p:nvPr>
        </p:nvSpPr>
        <p:spPr/>
        <p:txBody>
          <a:bodyPr/>
          <a:lstStyle/>
          <a:p>
            <a:pPr eaLnBrk="1" hangingPunct="1"/>
            <a:r>
              <a:rPr lang="en-US" altLang="en-US" dirty="0"/>
              <a:t>Wind vs. Tsunami-Caused Waves </a:t>
            </a:r>
          </a:p>
        </p:txBody>
      </p:sp>
      <p:pic>
        <p:nvPicPr>
          <p:cNvPr id="27650" name="Picture 8" descr=" (a) A wind-blown wave rolls onto the beach in Natal, South Africa.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057400"/>
            <a:ext cx="4922751" cy="330852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 name="Picture 1" descr=" (d) Tsunami overruns shoreline and a 3 m (10 ft) high tsunami barrier wall; then flows through Miyako, Iwate Prefecture. 11 March 2011.&#10;"/>
          <p:cNvPicPr>
            <a:picLocks noChangeAspect="1"/>
          </p:cNvPicPr>
          <p:nvPr/>
        </p:nvPicPr>
        <p:blipFill rotWithShape="1">
          <a:blip r:embed="rId4"/>
          <a:srcRect b="7692"/>
          <a:stretch/>
        </p:blipFill>
        <p:spPr>
          <a:xfrm>
            <a:off x="6248400" y="2013127"/>
            <a:ext cx="4807324" cy="3352800"/>
          </a:xfrm>
          <a:prstGeom prst="rect">
            <a:avLst/>
          </a:prstGeom>
        </p:spPr>
      </p:pic>
    </p:spTree>
    <p:extLst>
      <p:ext uri="{BB962C8B-B14F-4D97-AF65-F5344CB8AC3E}">
        <p14:creationId xmlns:p14="http://schemas.microsoft.com/office/powerpoint/2010/main" val="10195754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3"/>
          <p:cNvSpPr>
            <a:spLocks noGrp="1"/>
          </p:cNvSpPr>
          <p:nvPr>
            <p:ph type="title"/>
          </p:nvPr>
        </p:nvSpPr>
        <p:spPr/>
        <p:txBody>
          <a:bodyPr/>
          <a:lstStyle/>
          <a:p>
            <a:r>
              <a:rPr lang="en-US" altLang="en-US" sz="4000" dirty="0"/>
              <a:t>Wavelength and Period Versus Height</a:t>
            </a:r>
          </a:p>
        </p:txBody>
      </p:sp>
      <p:sp>
        <p:nvSpPr>
          <p:cNvPr id="28675" name="Content Placeholder 4"/>
          <p:cNvSpPr>
            <a:spLocks noGrp="1"/>
          </p:cNvSpPr>
          <p:nvPr>
            <p:ph idx="1"/>
          </p:nvPr>
        </p:nvSpPr>
        <p:spPr/>
        <p:txBody>
          <a:bodyPr/>
          <a:lstStyle/>
          <a:p>
            <a:pPr eaLnBrk="1" hangingPunct="1">
              <a:buFont typeface="Arial" panose="020B0604020202020204" pitchFamily="34" charset="0"/>
              <a:buChar char="•"/>
            </a:pPr>
            <a:r>
              <a:rPr lang="en-US" altLang="en-US" dirty="0"/>
              <a:t>Destructive power of tsunami is not due to height, but due to momentum of large mass, with ultra-long wavelength and period</a:t>
            </a:r>
          </a:p>
          <a:p>
            <a:pPr eaLnBrk="1" hangingPunct="1">
              <a:buFont typeface="Arial" panose="020B0604020202020204" pitchFamily="34" charset="0"/>
              <a:buChar char="•"/>
            </a:pPr>
            <a:r>
              <a:rPr lang="en-US" altLang="en-US" dirty="0"/>
              <a:t>Tsunami can rush inland for 30 minutes before water pulls back to form next wave</a:t>
            </a:r>
          </a:p>
          <a:p>
            <a:pPr eaLnBrk="1" hangingPunct="1">
              <a:buFont typeface="Arial" panose="020B0604020202020204" pitchFamily="34" charset="0"/>
              <a:buChar char="•"/>
            </a:pPr>
            <a:r>
              <a:rPr lang="en-US" altLang="en-US" dirty="0"/>
              <a:t>Long wavelengths and periods mean waves can bend around islands and hit all shores – no shores are protected, as they are with wind waves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_2_megathrustearthquakes">
            <a:hlinkClick r:id="" action="ppaction://media"/>
            <a:extLst>
              <a:ext uri="{FF2B5EF4-FFF2-40B4-BE49-F238E27FC236}">
                <a16:creationId xmlns:a16="http://schemas.microsoft.com/office/drawing/2014/main" id="{B3A6132C-6F26-7144-8B8A-8DDA5B6314A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152400"/>
            <a:ext cx="9144000" cy="6172200"/>
          </a:xfrm>
          <a:prstGeom prst="rect">
            <a:avLst/>
          </a:prstGeom>
        </p:spPr>
      </p:pic>
    </p:spTree>
    <p:extLst>
      <p:ext uri="{BB962C8B-B14F-4D97-AF65-F5344CB8AC3E}">
        <p14:creationId xmlns:p14="http://schemas.microsoft.com/office/powerpoint/2010/main" val="23049674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9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85937" y="457200"/>
            <a:ext cx="8653463" cy="711200"/>
          </a:xfrm>
        </p:spPr>
        <p:txBody>
          <a:bodyPr/>
          <a:lstStyle/>
          <a:p>
            <a:r>
              <a:rPr lang="en-US" altLang="en-US" sz="3200" dirty="0" smtClean="0"/>
              <a:t>Tsunami Generation by Earthquakes 1/4</a:t>
            </a:r>
            <a:endParaRPr lang="en-US" altLang="en-US" sz="3200" dirty="0"/>
          </a:p>
        </p:txBody>
      </p:sp>
      <p:pic>
        <p:nvPicPr>
          <p:cNvPr id="30723" name="Picture 7" descr="Subduction zones and tsunami. (a) Plates may stick together.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4601" y="1676400"/>
            <a:ext cx="7109619" cy="40386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Rectangle 3"/>
          <p:cNvSpPr/>
          <p:nvPr/>
        </p:nvSpPr>
        <p:spPr bwMode="auto">
          <a:xfrm>
            <a:off x="2209800" y="5410200"/>
            <a:ext cx="1066800" cy="1295400"/>
          </a:xfrm>
          <a:prstGeom prst="rect">
            <a:avLst/>
          </a:prstGeom>
          <a:solidFill>
            <a:schemeClr val="bg1"/>
          </a:solidFill>
          <a:ln>
            <a:solidFill>
              <a:schemeClr val="bg1"/>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charset="0"/>
            </a:endParaRPr>
          </a:p>
        </p:txBody>
      </p:sp>
    </p:spTree>
    <p:extLst>
      <p:ext uri="{BB962C8B-B14F-4D97-AF65-F5344CB8AC3E}">
        <p14:creationId xmlns:p14="http://schemas.microsoft.com/office/powerpoint/2010/main" val="516270126"/>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4" name="Picture 8" descr="(b) Seaward edge of the overriding plate is dragged downwar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4600" y="1520587"/>
            <a:ext cx="7010400" cy="432854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Title 1"/>
          <p:cNvSpPr>
            <a:spLocks noGrp="1"/>
          </p:cNvSpPr>
          <p:nvPr>
            <p:ph type="title"/>
          </p:nvPr>
        </p:nvSpPr>
        <p:spPr>
          <a:xfrm>
            <a:off x="1785937" y="457200"/>
            <a:ext cx="8653463" cy="711200"/>
          </a:xfrm>
        </p:spPr>
        <p:txBody>
          <a:bodyPr/>
          <a:lstStyle/>
          <a:p>
            <a:r>
              <a:rPr lang="en-US" altLang="en-US" sz="3200" dirty="0" smtClean="0"/>
              <a:t>Tsunami Generation by Earthquakes 2/4</a:t>
            </a:r>
            <a:endParaRPr lang="en-US" altLang="en-US" sz="3200" dirty="0"/>
          </a:p>
        </p:txBody>
      </p:sp>
      <p:sp>
        <p:nvSpPr>
          <p:cNvPr id="6" name="Rectangle 5"/>
          <p:cNvSpPr/>
          <p:nvPr/>
        </p:nvSpPr>
        <p:spPr bwMode="auto">
          <a:xfrm>
            <a:off x="2057400" y="5275399"/>
            <a:ext cx="1066800" cy="1295400"/>
          </a:xfrm>
          <a:prstGeom prst="rect">
            <a:avLst/>
          </a:prstGeom>
          <a:solidFill>
            <a:schemeClr val="bg1"/>
          </a:solidFill>
          <a:ln>
            <a:solidFill>
              <a:schemeClr val="bg1"/>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charset="0"/>
            </a:endParaRPr>
          </a:p>
        </p:txBody>
      </p:sp>
    </p:spTree>
    <p:extLst>
      <p:ext uri="{BB962C8B-B14F-4D97-AF65-F5344CB8AC3E}">
        <p14:creationId xmlns:p14="http://schemas.microsoft.com/office/powerpoint/2010/main" val="297791686"/>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5" name="Picture 9" descr="(c) When stuck area ruptures, the overriding plate springs upward starting a tsunami. "/>
          <p:cNvPicPr>
            <a:picLocks noChangeAspect="1" noChangeArrowheads="1"/>
          </p:cNvPicPr>
          <p:nvPr/>
        </p:nvPicPr>
        <p:blipFill rotWithShape="1">
          <a:blip r:embed="rId2">
            <a:extLst>
              <a:ext uri="{28A0092B-C50C-407E-A947-70E740481C1C}">
                <a14:useLocalDpi xmlns:a14="http://schemas.microsoft.com/office/drawing/2010/main" val="0"/>
              </a:ext>
            </a:extLst>
          </a:blip>
          <a:srcRect l="1190"/>
          <a:stretch/>
        </p:blipFill>
        <p:spPr bwMode="auto">
          <a:xfrm>
            <a:off x="2971800" y="1611573"/>
            <a:ext cx="6324600" cy="431152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Title 1"/>
          <p:cNvSpPr>
            <a:spLocks noGrp="1"/>
          </p:cNvSpPr>
          <p:nvPr>
            <p:ph type="title"/>
          </p:nvPr>
        </p:nvSpPr>
        <p:spPr>
          <a:xfrm>
            <a:off x="1785937" y="457200"/>
            <a:ext cx="8653463" cy="711200"/>
          </a:xfrm>
        </p:spPr>
        <p:txBody>
          <a:bodyPr/>
          <a:lstStyle/>
          <a:p>
            <a:r>
              <a:rPr lang="en-US" altLang="en-US" sz="3200" dirty="0" smtClean="0"/>
              <a:t>Tsunami Generation by Earthquakes 3/4</a:t>
            </a:r>
            <a:endParaRPr lang="en-US" altLang="en-US" sz="3200" dirty="0"/>
          </a:p>
        </p:txBody>
      </p:sp>
      <p:sp>
        <p:nvSpPr>
          <p:cNvPr id="7" name="Rectangle 6"/>
          <p:cNvSpPr/>
          <p:nvPr/>
        </p:nvSpPr>
        <p:spPr bwMode="auto">
          <a:xfrm>
            <a:off x="2438400" y="5275399"/>
            <a:ext cx="1066800" cy="1295400"/>
          </a:xfrm>
          <a:prstGeom prst="rect">
            <a:avLst/>
          </a:prstGeom>
          <a:solidFill>
            <a:schemeClr val="bg1"/>
          </a:solidFill>
          <a:ln>
            <a:solidFill>
              <a:schemeClr val="bg1"/>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charset="0"/>
            </a:endParaRPr>
          </a:p>
        </p:txBody>
      </p:sp>
    </p:spTree>
    <p:extLst>
      <p:ext uri="{BB962C8B-B14F-4D97-AF65-F5344CB8AC3E}">
        <p14:creationId xmlns:p14="http://schemas.microsoft.com/office/powerpoint/2010/main" val="4235257687"/>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6" name="Picture 10" descr="(d) Tsunami race landward and seward.&#10;"/>
          <p:cNvPicPr>
            <a:picLocks noChangeAspect="1" noChangeArrowheads="1"/>
          </p:cNvPicPr>
          <p:nvPr/>
        </p:nvPicPr>
        <p:blipFill rotWithShape="1">
          <a:blip r:embed="rId2">
            <a:extLst>
              <a:ext uri="{28A0092B-C50C-407E-A947-70E740481C1C}">
                <a14:useLocalDpi xmlns:a14="http://schemas.microsoft.com/office/drawing/2010/main" val="0"/>
              </a:ext>
            </a:extLst>
          </a:blip>
          <a:srcRect r="1235" b="9741"/>
          <a:stretch/>
        </p:blipFill>
        <p:spPr bwMode="auto">
          <a:xfrm>
            <a:off x="3048000" y="1589941"/>
            <a:ext cx="6096000" cy="397265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Title 1"/>
          <p:cNvSpPr>
            <a:spLocks noGrp="1"/>
          </p:cNvSpPr>
          <p:nvPr>
            <p:ph type="title"/>
          </p:nvPr>
        </p:nvSpPr>
        <p:spPr>
          <a:xfrm>
            <a:off x="1785937" y="457200"/>
            <a:ext cx="8653463" cy="711200"/>
          </a:xfrm>
        </p:spPr>
        <p:txBody>
          <a:bodyPr/>
          <a:lstStyle/>
          <a:p>
            <a:r>
              <a:rPr lang="en-US" altLang="en-US" sz="3200" dirty="0" smtClean="0"/>
              <a:t>Tsunami Generation by Earthquakes 4/4</a:t>
            </a:r>
            <a:endParaRPr lang="en-US" altLang="en-US" sz="3200" dirty="0"/>
          </a:p>
        </p:txBody>
      </p:sp>
      <p:sp>
        <p:nvSpPr>
          <p:cNvPr id="2" name="Rectangle 1"/>
          <p:cNvSpPr/>
          <p:nvPr/>
        </p:nvSpPr>
        <p:spPr bwMode="auto">
          <a:xfrm>
            <a:off x="2743200" y="5181600"/>
            <a:ext cx="1066800" cy="1295400"/>
          </a:xfrm>
          <a:prstGeom prst="rect">
            <a:avLst/>
          </a:prstGeom>
          <a:solidFill>
            <a:schemeClr val="bg1"/>
          </a:solidFill>
          <a:ln>
            <a:solidFill>
              <a:schemeClr val="bg1"/>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charset="0"/>
            </a:endParaRPr>
          </a:p>
        </p:txBody>
      </p:sp>
    </p:spTree>
    <p:extLst>
      <p:ext uri="{BB962C8B-B14F-4D97-AF65-F5344CB8AC3E}">
        <p14:creationId xmlns:p14="http://schemas.microsoft.com/office/powerpoint/2010/main" val="179245164"/>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3"/>
          <p:cNvSpPr>
            <a:spLocks noGrp="1"/>
          </p:cNvSpPr>
          <p:nvPr>
            <p:ph type="title"/>
          </p:nvPr>
        </p:nvSpPr>
        <p:spPr/>
        <p:txBody>
          <a:bodyPr/>
          <a:lstStyle/>
          <a:p>
            <a:r>
              <a:rPr lang="en-US" altLang="en-US" sz="4000" dirty="0"/>
              <a:t>Earthquake-Caused Tsunami</a:t>
            </a:r>
          </a:p>
        </p:txBody>
      </p:sp>
      <p:sp>
        <p:nvSpPr>
          <p:cNvPr id="29699" name="Content Placeholder 4"/>
          <p:cNvSpPr>
            <a:spLocks noGrp="1"/>
          </p:cNvSpPr>
          <p:nvPr>
            <p:ph idx="1"/>
          </p:nvPr>
        </p:nvSpPr>
        <p:spPr/>
        <p:txBody>
          <a:bodyPr/>
          <a:lstStyle/>
          <a:p>
            <a:pPr eaLnBrk="1" hangingPunct="1">
              <a:buFont typeface="Arial" panose="020B0604020202020204" pitchFamily="34" charset="0"/>
              <a:buChar char="•"/>
            </a:pPr>
            <a:r>
              <a:rPr lang="en-US" altLang="en-US" sz="2400" dirty="0" smtClean="0"/>
              <a:t>In </a:t>
            </a:r>
            <a:r>
              <a:rPr lang="en-US" altLang="en-US" sz="2400" dirty="0"/>
              <a:t>subduction </a:t>
            </a:r>
            <a:r>
              <a:rPr lang="en-US" altLang="en-US" sz="2400" dirty="0" smtClean="0"/>
              <a:t>zones, the </a:t>
            </a:r>
            <a:r>
              <a:rPr lang="en-US" altLang="en-US" sz="2400" dirty="0"/>
              <a:t>seaward edge of plate is dragged downward as </a:t>
            </a:r>
            <a:r>
              <a:rPr lang="en-US" altLang="en-US" sz="2400" dirty="0" smtClean="0"/>
              <a:t>the landward </a:t>
            </a:r>
            <a:r>
              <a:rPr lang="en-US" altLang="en-US" sz="2400" dirty="0"/>
              <a:t>edge bulges upward</a:t>
            </a:r>
          </a:p>
          <a:p>
            <a:pPr eaLnBrk="1" hangingPunct="1">
              <a:buFont typeface="Arial" panose="020B0604020202020204" pitchFamily="34" charset="0"/>
              <a:buChar char="•"/>
            </a:pPr>
            <a:r>
              <a:rPr lang="en-US" altLang="en-US" sz="2400" dirty="0"/>
              <a:t>When </a:t>
            </a:r>
            <a:r>
              <a:rPr lang="en-US" altLang="en-US" sz="2400" dirty="0" smtClean="0"/>
              <a:t>the locked </a:t>
            </a:r>
            <a:r>
              <a:rPr lang="en-US" altLang="en-US" sz="2400" dirty="0"/>
              <a:t>area </a:t>
            </a:r>
            <a:r>
              <a:rPr lang="en-US" altLang="en-US" sz="2400" dirty="0" smtClean="0"/>
              <a:t>ruptures, the </a:t>
            </a:r>
            <a:r>
              <a:rPr lang="en-US" altLang="en-US" sz="2400" dirty="0"/>
              <a:t>leading edge of overriding plate breaks free and springs seaward and upward, causing a </a:t>
            </a:r>
            <a:r>
              <a:rPr lang="en-US" altLang="en-US" sz="2400" dirty="0" smtClean="0"/>
              <a:t>tsunami</a:t>
            </a:r>
          </a:p>
          <a:p>
            <a:pPr eaLnBrk="1" hangingPunct="1">
              <a:buFont typeface="Arial" panose="020B0604020202020204" pitchFamily="34" charset="0"/>
              <a:buChar char="•"/>
            </a:pPr>
            <a:r>
              <a:rPr lang="en-US" altLang="en-US" sz="2400" dirty="0"/>
              <a:t>Fault movements of seafloor – must be </a:t>
            </a:r>
            <a:r>
              <a:rPr lang="en-US" altLang="en-US" sz="2400" dirty="0" smtClean="0"/>
              <a:t>vertical, </a:t>
            </a:r>
            <a:r>
              <a:rPr lang="en-US" altLang="en-US" sz="2400" dirty="0"/>
              <a:t>result in uplifting or down dropping seabed</a:t>
            </a:r>
          </a:p>
          <a:p>
            <a:pPr lvl="1" eaLnBrk="1" hangingPunct="1"/>
            <a:r>
              <a:rPr lang="en-US" altLang="en-US" sz="2000" dirty="0"/>
              <a:t>earthquake of at least magnitude ~7 (why</a:t>
            </a:r>
            <a:r>
              <a:rPr lang="en-US" altLang="en-US" sz="2000" dirty="0" smtClean="0"/>
              <a:t>?)</a:t>
            </a:r>
            <a:endParaRPr lang="en-US" altLang="en-US" sz="2400" dirty="0"/>
          </a:p>
          <a:p>
            <a:pPr eaLnBrk="1" hangingPunct="1">
              <a:buFont typeface="Arial" panose="020B0604020202020204" pitchFamily="34" charset="0"/>
              <a:buChar char="•"/>
            </a:pPr>
            <a:r>
              <a:rPr lang="en-US" altLang="en-US" sz="2400" dirty="0"/>
              <a:t>Predicting which large thrust earthquake will generate large tsunamis is </a:t>
            </a:r>
            <a:r>
              <a:rPr lang="en-US" altLang="en-US" sz="2400" dirty="0" smtClean="0"/>
              <a:t>hard (but can track after the fact)</a:t>
            </a:r>
            <a:endParaRPr lang="en-US" altLang="en-US"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3"/>
          <p:cNvSpPr>
            <a:spLocks noGrp="1"/>
          </p:cNvSpPr>
          <p:nvPr>
            <p:ph type="title"/>
          </p:nvPr>
        </p:nvSpPr>
        <p:spPr/>
        <p:txBody>
          <a:bodyPr/>
          <a:lstStyle/>
          <a:p>
            <a:r>
              <a:rPr lang="en-US" altLang="en-US" sz="3200" dirty="0"/>
              <a:t>Earthquake-Caused </a:t>
            </a:r>
            <a:r>
              <a:rPr lang="en-US" altLang="en-US" sz="3200" dirty="0" smtClean="0"/>
              <a:t>Tsunami Example I</a:t>
            </a:r>
            <a:endParaRPr lang="en-US" altLang="en-US" sz="3200" dirty="0"/>
          </a:p>
        </p:txBody>
      </p:sp>
      <p:sp>
        <p:nvSpPr>
          <p:cNvPr id="32771" name="Content Placeholder 4"/>
          <p:cNvSpPr>
            <a:spLocks noGrp="1"/>
          </p:cNvSpPr>
          <p:nvPr>
            <p:ph idx="1"/>
          </p:nvPr>
        </p:nvSpPr>
        <p:spPr>
          <a:xfrm>
            <a:off x="914400" y="1828800"/>
            <a:ext cx="9829800" cy="4724400"/>
          </a:xfrm>
        </p:spPr>
        <p:txBody>
          <a:bodyPr/>
          <a:lstStyle/>
          <a:p>
            <a:pPr marL="0" indent="0" eaLnBrk="1" hangingPunct="1">
              <a:buNone/>
            </a:pPr>
            <a:r>
              <a:rPr lang="en-US" altLang="en-US" sz="2800" dirty="0"/>
              <a:t>Alaska, 1 April 1946</a:t>
            </a:r>
          </a:p>
          <a:p>
            <a:pPr eaLnBrk="1" hangingPunct="1">
              <a:buFont typeface="Arial" panose="020B0604020202020204" pitchFamily="34" charset="0"/>
              <a:buChar char="•"/>
            </a:pPr>
            <a:r>
              <a:rPr lang="en-US" altLang="en-US" sz="2800" dirty="0"/>
              <a:t>Two large subduction earthquakes in Aleutian </a:t>
            </a:r>
            <a:r>
              <a:rPr lang="en-US" altLang="en-US" sz="2800" dirty="0" smtClean="0"/>
              <a:t>Islands </a:t>
            </a:r>
            <a:r>
              <a:rPr lang="en-US" altLang="en-US" sz="2800" dirty="0"/>
              <a:t>shook Scotch Gap lighthouse (steel-reinforced concrete, 14 m above low-water level)</a:t>
            </a:r>
          </a:p>
          <a:p>
            <a:pPr eaLnBrk="1" hangingPunct="1">
              <a:buFont typeface="Arial" panose="020B0604020202020204" pitchFamily="34" charset="0"/>
              <a:buChar char="•"/>
            </a:pPr>
            <a:r>
              <a:rPr lang="en-US" altLang="en-US" sz="2800" dirty="0"/>
              <a:t>Twenty minutes after second earthquake, 30 m tsunami swept lighthouse away (first wave was biggest)</a:t>
            </a:r>
          </a:p>
          <a:p>
            <a:pPr eaLnBrk="1" hangingPunct="1">
              <a:buFont typeface="Arial" panose="020B0604020202020204" pitchFamily="34" charset="0"/>
              <a:buChar char="•"/>
            </a:pPr>
            <a:r>
              <a:rPr lang="en-US" altLang="en-US" sz="2800" dirty="0"/>
              <a:t>Tsunami traveled across Pacific at about 485 mph, slowing to about 35 mph near Hilo, Hawaii</a:t>
            </a:r>
          </a:p>
          <a:p>
            <a:pPr eaLnBrk="1" hangingPunct="1">
              <a:buFont typeface="Arial" panose="020B0604020202020204" pitchFamily="34" charset="0"/>
              <a:buChar char="•"/>
            </a:pPr>
            <a:r>
              <a:rPr lang="en-US" altLang="en-US" sz="2800" dirty="0"/>
              <a:t>Rushed ashore and killed 159 people in Hilo, despite warnings (April Fool’s Day)</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sz="3200" dirty="0"/>
              <a:t>Earthquake-Caused </a:t>
            </a:r>
            <a:r>
              <a:rPr lang="en-US" altLang="en-US" sz="3200" dirty="0" smtClean="0"/>
              <a:t>Tsunami Example II</a:t>
            </a:r>
            <a:endParaRPr lang="en-US" altLang="en-US" sz="3200" dirty="0"/>
          </a:p>
        </p:txBody>
      </p:sp>
      <p:sp>
        <p:nvSpPr>
          <p:cNvPr id="34819" name="Content Placeholder 2"/>
          <p:cNvSpPr>
            <a:spLocks noGrp="1"/>
          </p:cNvSpPr>
          <p:nvPr>
            <p:ph idx="1"/>
          </p:nvPr>
        </p:nvSpPr>
        <p:spPr>
          <a:xfrm>
            <a:off x="914400" y="1752600"/>
            <a:ext cx="10363200" cy="4343400"/>
          </a:xfrm>
        </p:spPr>
        <p:txBody>
          <a:bodyPr/>
          <a:lstStyle/>
          <a:p>
            <a:pPr marL="0" indent="0" eaLnBrk="1" hangingPunct="1">
              <a:buNone/>
            </a:pPr>
            <a:r>
              <a:rPr lang="en-US" altLang="en-US" sz="2800" dirty="0"/>
              <a:t>Chile, 22 May 1960</a:t>
            </a:r>
          </a:p>
          <a:p>
            <a:pPr eaLnBrk="1" hangingPunct="1">
              <a:buFont typeface="Arial" panose="020B0604020202020204" pitchFamily="34" charset="0"/>
              <a:buChar char="•"/>
            </a:pPr>
            <a:r>
              <a:rPr lang="en-US" altLang="en-US" sz="2800" dirty="0"/>
              <a:t>Magnitude 9.5 subduction event was most powerful earthquake ever recorded, created large tsunami</a:t>
            </a:r>
          </a:p>
          <a:p>
            <a:pPr eaLnBrk="1" hangingPunct="1">
              <a:buFont typeface="Arial" panose="020B0604020202020204" pitchFamily="34" charset="0"/>
              <a:buChar char="•"/>
            </a:pPr>
            <a:r>
              <a:rPr lang="en-US" altLang="en-US" sz="2800" dirty="0"/>
              <a:t>Three waves, each successively larger, hit Chilean coast, killing 1,000 </a:t>
            </a:r>
            <a:r>
              <a:rPr lang="en-US" altLang="en-US" sz="2800" dirty="0" smtClean="0"/>
              <a:t>Chileans</a:t>
            </a:r>
          </a:p>
          <a:p>
            <a:pPr eaLnBrk="1" hangingPunct="1">
              <a:buFont typeface="Arial" panose="020B0604020202020204" pitchFamily="34" charset="0"/>
              <a:buChar char="•"/>
            </a:pPr>
            <a:r>
              <a:rPr lang="en-US" altLang="en-US" sz="2800" dirty="0" smtClean="0"/>
              <a:t>Adequate </a:t>
            </a:r>
            <a:r>
              <a:rPr lang="en-US" altLang="en-US" sz="2800" dirty="0"/>
              <a:t>warning was given in Hawaii but 61 people killed anyway</a:t>
            </a:r>
          </a:p>
          <a:p>
            <a:pPr eaLnBrk="1" hangingPunct="1">
              <a:buFont typeface="Arial" panose="020B0604020202020204" pitchFamily="34" charset="0"/>
              <a:buChar char="•"/>
            </a:pPr>
            <a:r>
              <a:rPr lang="en-US" altLang="en-US" sz="2800" dirty="0"/>
              <a:t>Tsunami continued to Japan, killing 185 people</a:t>
            </a:r>
          </a:p>
          <a:p>
            <a:pPr eaLnBrk="1" hangingPunct="1">
              <a:buFont typeface="Arial" panose="020B0604020202020204" pitchFamily="34" charset="0"/>
              <a:buChar char="•"/>
            </a:pPr>
            <a:r>
              <a:rPr lang="en-US" altLang="en-US" sz="2800" dirty="0"/>
              <a:t>Could continue to be measured in Pacific Ocean for a week</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Earthquake induced tsunami</a:t>
            </a:r>
            <a:br>
              <a:rPr lang="en-US" dirty="0" smtClean="0"/>
            </a:br>
            <a:r>
              <a:rPr lang="en-US" dirty="0" smtClean="0"/>
              <a:t>Example III: Tohoku-</a:t>
            </a:r>
            <a:r>
              <a:rPr lang="en-US" dirty="0" err="1" smtClean="0"/>
              <a:t>oki</a:t>
            </a:r>
            <a:r>
              <a:rPr lang="en-US" dirty="0" smtClean="0"/>
              <a:t> 2011</a:t>
            </a:r>
            <a:endParaRPr lang="en-US" dirty="0"/>
          </a:p>
        </p:txBody>
      </p:sp>
      <p:sp>
        <p:nvSpPr>
          <p:cNvPr id="6" name="Content Placeholder 5"/>
          <p:cNvSpPr>
            <a:spLocks noGrp="1"/>
          </p:cNvSpPr>
          <p:nvPr>
            <p:ph sz="half" idx="1"/>
          </p:nvPr>
        </p:nvSpPr>
        <p:spPr>
          <a:xfrm>
            <a:off x="762000" y="1981200"/>
            <a:ext cx="6324600" cy="4343400"/>
          </a:xfrm>
        </p:spPr>
        <p:txBody>
          <a:bodyPr/>
          <a:lstStyle/>
          <a:p>
            <a:pPr>
              <a:buFont typeface="Arial"/>
              <a:buChar char="•"/>
            </a:pPr>
            <a:r>
              <a:rPr lang="en-US" sz="2400" dirty="0"/>
              <a:t>There were defenses (e.g. seawalls), but they were not sufficient </a:t>
            </a:r>
          </a:p>
          <a:p>
            <a:pPr>
              <a:buFont typeface="Arial"/>
              <a:buChar char="•"/>
            </a:pPr>
            <a:r>
              <a:rPr lang="en-US" sz="2400" dirty="0"/>
              <a:t>Large damage in Sendai, Fukushima-</a:t>
            </a:r>
            <a:r>
              <a:rPr lang="en-US" sz="2400" dirty="0" err="1"/>
              <a:t>ichi</a:t>
            </a:r>
            <a:r>
              <a:rPr lang="en-US" sz="2400" dirty="0"/>
              <a:t> nuclear </a:t>
            </a:r>
            <a:r>
              <a:rPr lang="en-US" sz="2400" dirty="0" err="1"/>
              <a:t>powerplant</a:t>
            </a:r>
            <a:endParaRPr lang="en-US" sz="2400" dirty="0"/>
          </a:p>
          <a:p>
            <a:pPr>
              <a:buFont typeface="Arial"/>
              <a:buChar char="•"/>
            </a:pPr>
            <a:r>
              <a:rPr lang="en-US" sz="2400" dirty="0"/>
              <a:t>Problems:</a:t>
            </a:r>
          </a:p>
          <a:p>
            <a:pPr lvl="1">
              <a:buFont typeface="Arial"/>
              <a:buChar char="•"/>
            </a:pPr>
            <a:r>
              <a:rPr lang="en-US" sz="2000" dirty="0"/>
              <a:t>slip on fault went all the way to seafloor</a:t>
            </a:r>
          </a:p>
          <a:p>
            <a:pPr lvl="1">
              <a:buFont typeface="Arial"/>
              <a:buChar char="•"/>
            </a:pPr>
            <a:r>
              <a:rPr lang="en-US" sz="2000" dirty="0"/>
              <a:t>displacements drew down land surface by several meters</a:t>
            </a:r>
          </a:p>
          <a:p>
            <a:pPr lvl="1">
              <a:buFont typeface="Arial"/>
              <a:buChar char="•"/>
            </a:pPr>
            <a:r>
              <a:rPr lang="en-US" sz="2000" dirty="0"/>
              <a:t>geological record of tsunami deposits from large (M9) events was ignored</a:t>
            </a:r>
          </a:p>
        </p:txBody>
      </p:sp>
      <p:pic>
        <p:nvPicPr>
          <p:cNvPr id="4" name="Picture 3" descr="tohoku-join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5865" y="228600"/>
            <a:ext cx="2743200" cy="4629150"/>
          </a:xfrm>
          <a:prstGeom prst="rect">
            <a:avLst/>
          </a:prstGeom>
        </p:spPr>
      </p:pic>
      <p:pic>
        <p:nvPicPr>
          <p:cNvPr id="7" name="Picture 9" descr="(c) When stuck area ruptures, the overriding plate springs upward starting a tsunami. "/>
          <p:cNvPicPr>
            <a:picLocks noChangeAspect="1" noChangeArrowheads="1"/>
          </p:cNvPicPr>
          <p:nvPr/>
        </p:nvPicPr>
        <p:blipFill rotWithShape="1">
          <a:blip r:embed="rId3">
            <a:extLst>
              <a:ext uri="{28A0092B-C50C-407E-A947-70E740481C1C}">
                <a14:useLocalDpi xmlns:a14="http://schemas.microsoft.com/office/drawing/2010/main" val="0"/>
              </a:ext>
            </a:extLst>
          </a:blip>
          <a:srcRect l="1190"/>
          <a:stretch/>
        </p:blipFill>
        <p:spPr bwMode="auto">
          <a:xfrm>
            <a:off x="8118265" y="4953000"/>
            <a:ext cx="2590800" cy="176616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8" name="Rectangle 7"/>
          <p:cNvSpPr/>
          <p:nvPr/>
        </p:nvSpPr>
        <p:spPr bwMode="auto">
          <a:xfrm>
            <a:off x="7620000" y="6476999"/>
            <a:ext cx="762000" cy="346561"/>
          </a:xfrm>
          <a:prstGeom prst="rect">
            <a:avLst/>
          </a:prstGeom>
          <a:solidFill>
            <a:schemeClr val="bg1"/>
          </a:solidFill>
          <a:ln>
            <a:solidFill>
              <a:schemeClr val="bg1"/>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charset="0"/>
            </a:endParaRPr>
          </a:p>
        </p:txBody>
      </p:sp>
    </p:spTree>
    <p:extLst>
      <p:ext uri="{BB962C8B-B14F-4D97-AF65-F5344CB8AC3E}">
        <p14:creationId xmlns:p14="http://schemas.microsoft.com/office/powerpoint/2010/main" val="12402169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304800" y="304800"/>
            <a:ext cx="10363200" cy="1143000"/>
          </a:xfrm>
        </p:spPr>
        <p:txBody>
          <a:bodyPr/>
          <a:lstStyle/>
          <a:p>
            <a:pPr algn="l"/>
            <a:r>
              <a:rPr lang="en-US" altLang="en-US" sz="3200" b="1" dirty="0"/>
              <a:t>Volcano-Caused</a:t>
            </a:r>
            <a:r>
              <a:rPr lang="en-US" altLang="en-US" sz="3200" dirty="0"/>
              <a:t> Tsunami: Krakatau</a:t>
            </a:r>
          </a:p>
        </p:txBody>
      </p:sp>
      <p:sp>
        <p:nvSpPr>
          <p:cNvPr id="37891" name="Content Placeholder 2"/>
          <p:cNvSpPr>
            <a:spLocks noGrp="1"/>
          </p:cNvSpPr>
          <p:nvPr>
            <p:ph idx="1"/>
          </p:nvPr>
        </p:nvSpPr>
        <p:spPr/>
        <p:txBody>
          <a:bodyPr/>
          <a:lstStyle/>
          <a:p>
            <a:pPr marL="0" indent="0" eaLnBrk="1" hangingPunct="1">
              <a:buNone/>
            </a:pPr>
            <a:r>
              <a:rPr lang="en-US" altLang="en-US" dirty="0"/>
              <a:t>Krakatau, Indonesia, 26-27 August 1883</a:t>
            </a:r>
          </a:p>
          <a:p>
            <a:pPr marL="525463" lvl="1" indent="-401638" eaLnBrk="1" hangingPunct="1"/>
            <a:r>
              <a:rPr lang="en-US" altLang="en-US" sz="3200" dirty="0"/>
              <a:t>Volcanic eruptions and explosions increased in frequency and strength, with volcanic masses flowing into sea and creating tsunami</a:t>
            </a:r>
          </a:p>
          <a:p>
            <a:pPr marL="525463" lvl="1" indent="-401638" eaLnBrk="1" hangingPunct="1"/>
            <a:r>
              <a:rPr lang="en-US" altLang="en-US" sz="3200" dirty="0"/>
              <a:t>Culmination of eruption sequence was collapse of mountain into partially emptied magma chamber, creating tsunami 40 m high</a:t>
            </a:r>
          </a:p>
          <a:p>
            <a:pPr marL="525463" lvl="1" indent="-401638" eaLnBrk="1" hangingPunct="1"/>
            <a:r>
              <a:rPr lang="en-US" altLang="en-US" sz="3200" dirty="0"/>
              <a:t>More than 36,000 people killed</a:t>
            </a:r>
          </a:p>
        </p:txBody>
      </p:sp>
      <p:pic>
        <p:nvPicPr>
          <p:cNvPr id="1026" name="Picture 2" descr="Krakatoa volcano erupts 'spewing plumes of ash several kilometres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96400" y="228600"/>
            <a:ext cx="2613025" cy="14672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296400" y="304800"/>
            <a:ext cx="639919" cy="338554"/>
          </a:xfrm>
          <a:prstGeom prst="rect">
            <a:avLst/>
          </a:prstGeom>
          <a:noFill/>
        </p:spPr>
        <p:txBody>
          <a:bodyPr wrap="none" rtlCol="0">
            <a:spAutoFit/>
          </a:bodyPr>
          <a:lstStyle/>
          <a:p>
            <a:r>
              <a:rPr lang="en-US" sz="1600" dirty="0" smtClean="0">
                <a:solidFill>
                  <a:schemeClr val="bg1"/>
                </a:solidFill>
                <a:latin typeface="Optima"/>
                <a:cs typeface="Optima"/>
              </a:rPr>
              <a:t>2020</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a:xfrm>
            <a:off x="1769269" y="187278"/>
            <a:ext cx="8653462" cy="711200"/>
          </a:xfrm>
        </p:spPr>
        <p:txBody>
          <a:bodyPr/>
          <a:lstStyle/>
          <a:p>
            <a:pPr eaLnBrk="1" hangingPunct="1"/>
            <a:r>
              <a:rPr lang="en-US" altLang="en-US" sz="3200" dirty="0" smtClean="0"/>
              <a:t>Geologically mapped Hawaiian </a:t>
            </a:r>
            <a:r>
              <a:rPr lang="en-US" altLang="en-US" sz="3200" dirty="0"/>
              <a:t>Island failures</a:t>
            </a:r>
          </a:p>
        </p:txBody>
      </p:sp>
      <p:pic>
        <p:nvPicPr>
          <p:cNvPr id="39939" name="Picture 4" descr="The Hawaiian Islands cover less surface area than the slumps and debris avalanches that have fallen from them.&#10;"/>
          <p:cNvPicPr>
            <a:picLocks noChangeAspect="1" noChangeArrowheads="1"/>
          </p:cNvPicPr>
          <p:nvPr/>
        </p:nvPicPr>
        <p:blipFill rotWithShape="1">
          <a:blip r:embed="rId2">
            <a:extLst>
              <a:ext uri="{28A0092B-C50C-407E-A947-70E740481C1C}">
                <a14:useLocalDpi xmlns:a14="http://schemas.microsoft.com/office/drawing/2010/main" val="0"/>
              </a:ext>
            </a:extLst>
          </a:blip>
          <a:srcRect t="2606"/>
          <a:stretch/>
        </p:blipFill>
        <p:spPr bwMode="auto">
          <a:xfrm>
            <a:off x="5791200" y="935054"/>
            <a:ext cx="5715000" cy="57876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074" name="Picture 2" descr="Map of Hawai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932995">
            <a:off x="759203" y="2428834"/>
            <a:ext cx="4114800" cy="3017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6262704"/>
      </p:ext>
    </p:extLst>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smtClean="0"/>
              <a:t>Hawaii</a:t>
            </a:r>
            <a:br>
              <a:rPr lang="en-US" dirty="0" smtClean="0"/>
            </a:br>
            <a:r>
              <a:rPr lang="en-US" dirty="0" smtClean="0"/>
              <a:t>landslide </a:t>
            </a:r>
            <a:r>
              <a:rPr lang="en-US" dirty="0"/>
              <a:t>possibilities</a:t>
            </a:r>
          </a:p>
        </p:txBody>
      </p:sp>
      <p:pic>
        <p:nvPicPr>
          <p:cNvPr id="4" name="Picture 3" descr="abb22983_08_23.jpg"/>
          <p:cNvPicPr>
            <a:picLocks noChangeAspect="1"/>
          </p:cNvPicPr>
          <p:nvPr/>
        </p:nvPicPr>
        <p:blipFill rotWithShape="1">
          <a:blip r:embed="rId2" cstate="print">
            <a:extLst>
              <a:ext uri="{28A0092B-C50C-407E-A947-70E740481C1C}">
                <a14:useLocalDpi xmlns:a14="http://schemas.microsoft.com/office/drawing/2010/main" val="0"/>
              </a:ext>
            </a:extLst>
          </a:blip>
          <a:srcRect t="5657"/>
          <a:stretch/>
        </p:blipFill>
        <p:spPr>
          <a:xfrm>
            <a:off x="1143000" y="2743200"/>
            <a:ext cx="10820400" cy="3812024"/>
          </a:xfrm>
          <a:prstGeom prst="rect">
            <a:avLst/>
          </a:prstGeom>
        </p:spPr>
      </p:pic>
      <p:pic>
        <p:nvPicPr>
          <p:cNvPr id="2050" name="Picture 2" descr="Hawai'i Volcanoes National Park — Big Island Hik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 y="152400"/>
            <a:ext cx="3505200" cy="2336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0258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ltLang="en-US" sz="3200" dirty="0"/>
              <a:t>Landslide-Caused Tsunami: Volcano Collapses (</a:t>
            </a:r>
            <a:r>
              <a:rPr lang="en-US" altLang="en-US" sz="3200" dirty="0" smtClean="0"/>
              <a:t>1/3)</a:t>
            </a:r>
            <a:endParaRPr lang="en-US" altLang="en-US" sz="3200" dirty="0"/>
          </a:p>
        </p:txBody>
      </p:sp>
      <p:sp>
        <p:nvSpPr>
          <p:cNvPr id="3" name="Content Placeholder 2"/>
          <p:cNvSpPr>
            <a:spLocks noGrp="1"/>
          </p:cNvSpPr>
          <p:nvPr>
            <p:ph idx="1"/>
          </p:nvPr>
        </p:nvSpPr>
        <p:spPr/>
        <p:txBody>
          <a:bodyPr/>
          <a:lstStyle/>
          <a:p>
            <a:pPr eaLnBrk="1" hangingPunct="1">
              <a:buFont typeface="Arial" panose="020B0604020202020204" pitchFamily="34" charset="0"/>
              <a:buChar char="•"/>
              <a:defRPr/>
            </a:pPr>
            <a:r>
              <a:rPr lang="en-US" altLang="en-US" dirty="0"/>
              <a:t>Volcano Collapses: Hawaii in Pacific Ocean</a:t>
            </a:r>
          </a:p>
          <a:p>
            <a:pPr marL="857250" lvl="2" indent="-406400" eaLnBrk="1" hangingPunct="1">
              <a:buFont typeface="Verdana" pitchFamily="34" charset="0"/>
              <a:buChar char="–"/>
              <a:defRPr/>
            </a:pPr>
            <a:r>
              <a:rPr lang="en-US" altLang="en-US" sz="2800" dirty="0"/>
              <a:t>Deposits of slumps and flank-collapses cover more than five times land area of islands</a:t>
            </a:r>
          </a:p>
          <a:p>
            <a:pPr marL="857250" lvl="2" indent="-406400" eaLnBrk="1" hangingPunct="1">
              <a:buFont typeface="Verdana" pitchFamily="34" charset="0"/>
              <a:buChar char="–"/>
              <a:defRPr/>
            </a:pPr>
            <a:r>
              <a:rPr lang="en-US" altLang="en-US" sz="2800" dirty="0"/>
              <a:t>Huge tsunami when island collapses into ocean</a:t>
            </a:r>
          </a:p>
          <a:p>
            <a:pPr marL="857250" lvl="2" indent="-406400" eaLnBrk="1" hangingPunct="1">
              <a:buFont typeface="Verdana" pitchFamily="34" charset="0"/>
              <a:buChar char="–"/>
              <a:defRPr/>
            </a:pPr>
            <a:r>
              <a:rPr lang="en-US" altLang="en-US" sz="2800" dirty="0"/>
              <a:t>Coastal area southeast of Kilauea (active volcano on Big Island of Hawaii) slides at up to 25 cm/</a:t>
            </a:r>
            <a:r>
              <a:rPr lang="en-US" altLang="en-US" sz="2800" dirty="0" err="1"/>
              <a:t>yr</a:t>
            </a:r>
            <a:r>
              <a:rPr lang="en-US" altLang="en-US" sz="2800" dirty="0"/>
              <a:t> into ocean; a major movement would create tsunami up to 30 m high, directed to southeast</a:t>
            </a:r>
            <a:endParaRPr lang="en-US" sz="28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1" name="Picture 6" descr="Tsunami wave set six hours after a flank collapse in the Canary Islands. Numbers denote the height in meters of the tsunami in various areas of the Atlantic Ocean. Tsunami striking the east coast of North America could locally be 13 m (40 ft) high.&#10;"/>
          <p:cNvPicPr>
            <a:picLocks noChangeAspect="1" noChangeArrowheads="1"/>
          </p:cNvPicPr>
          <p:nvPr/>
        </p:nvPicPr>
        <p:blipFill rotWithShape="1">
          <a:blip r:embed="rId2">
            <a:extLst>
              <a:ext uri="{28A0092B-C50C-407E-A947-70E740481C1C}">
                <a14:useLocalDpi xmlns:a14="http://schemas.microsoft.com/office/drawing/2010/main" val="0"/>
              </a:ext>
            </a:extLst>
          </a:blip>
          <a:srcRect t="2551"/>
          <a:stretch/>
        </p:blipFill>
        <p:spPr bwMode="auto">
          <a:xfrm>
            <a:off x="5943600" y="152400"/>
            <a:ext cx="5999284" cy="66411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TextBox 2"/>
          <p:cNvSpPr txBox="1"/>
          <p:nvPr/>
        </p:nvSpPr>
        <p:spPr>
          <a:xfrm>
            <a:off x="3733800" y="6248400"/>
            <a:ext cx="2320936" cy="461665"/>
          </a:xfrm>
          <a:prstGeom prst="rect">
            <a:avLst/>
          </a:prstGeom>
          <a:noFill/>
        </p:spPr>
        <p:txBody>
          <a:bodyPr wrap="none" rtlCol="0">
            <a:spAutoFit/>
          </a:bodyPr>
          <a:lstStyle/>
          <a:p>
            <a:r>
              <a:rPr lang="en-US" dirty="0">
                <a:latin typeface="Optima"/>
                <a:cs typeface="Optima"/>
              </a:rPr>
              <a:t>wave height [m]</a:t>
            </a:r>
          </a:p>
        </p:txBody>
      </p:sp>
      <p:sp>
        <p:nvSpPr>
          <p:cNvPr id="2" name="Title 1"/>
          <p:cNvSpPr>
            <a:spLocks noGrp="1"/>
          </p:cNvSpPr>
          <p:nvPr>
            <p:ph type="title"/>
          </p:nvPr>
        </p:nvSpPr>
        <p:spPr>
          <a:xfrm>
            <a:off x="304800" y="533400"/>
            <a:ext cx="10363200" cy="1143000"/>
          </a:xfrm>
        </p:spPr>
        <p:txBody>
          <a:bodyPr/>
          <a:lstStyle/>
          <a:p>
            <a:pPr algn="l"/>
            <a:r>
              <a:rPr lang="en-US" dirty="0" smtClean="0"/>
              <a:t>Canary Island associated</a:t>
            </a:r>
            <a:br>
              <a:rPr lang="en-US" dirty="0" smtClean="0"/>
            </a:br>
            <a:r>
              <a:rPr lang="en-US" dirty="0" smtClean="0"/>
              <a:t>Atlantic tsunami</a:t>
            </a:r>
            <a:endParaRPr lang="en-US" dirty="0"/>
          </a:p>
        </p:txBody>
      </p:sp>
    </p:spTree>
    <p:extLst>
      <p:ext uri="{BB962C8B-B14F-4D97-AF65-F5344CB8AC3E}">
        <p14:creationId xmlns:p14="http://schemas.microsoft.com/office/powerpoint/2010/main" val="8533021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altLang="en-US" sz="3200" dirty="0"/>
              <a:t>Landslide-Caused Tsunami: Volcano Collapses (</a:t>
            </a:r>
            <a:r>
              <a:rPr lang="en-US" altLang="en-US" sz="3200" dirty="0" smtClean="0"/>
              <a:t>2/3)</a:t>
            </a:r>
            <a:endParaRPr lang="en-US" altLang="en-US" sz="3200" dirty="0"/>
          </a:p>
        </p:txBody>
      </p:sp>
      <p:sp>
        <p:nvSpPr>
          <p:cNvPr id="41987" name="Content Placeholder 2"/>
          <p:cNvSpPr>
            <a:spLocks noGrp="1"/>
          </p:cNvSpPr>
          <p:nvPr>
            <p:ph idx="1"/>
          </p:nvPr>
        </p:nvSpPr>
        <p:spPr/>
        <p:txBody>
          <a:bodyPr/>
          <a:lstStyle/>
          <a:p>
            <a:pPr eaLnBrk="1" hangingPunct="1">
              <a:buFont typeface="Verdana" pitchFamily="34" charset="0"/>
              <a:buChar char="–"/>
            </a:pPr>
            <a:r>
              <a:rPr lang="en-US" altLang="en-US" sz="3600" dirty="0" smtClean="0"/>
              <a:t>Canary </a:t>
            </a:r>
            <a:r>
              <a:rPr lang="en-US" altLang="en-US" sz="3600" dirty="0"/>
              <a:t>Islands in the Atlantic Ocean</a:t>
            </a:r>
          </a:p>
          <a:p>
            <a:pPr lvl="1" eaLnBrk="1" hangingPunct="1">
              <a:buFont typeface="Wingdings" pitchFamily="2" charset="2"/>
              <a:buChar char="§"/>
            </a:pPr>
            <a:r>
              <a:rPr lang="en-US" altLang="en-US" sz="3200" dirty="0"/>
              <a:t>Three of Canary Islands have had mega-collapses, last one 15,000 years ago</a:t>
            </a:r>
          </a:p>
          <a:p>
            <a:pPr lvl="1" eaLnBrk="1" hangingPunct="1">
              <a:buFont typeface="Wingdings" pitchFamily="2" charset="2"/>
              <a:buChar char="§"/>
            </a:pPr>
            <a:r>
              <a:rPr lang="en-US" altLang="en-US" sz="3200" dirty="0"/>
              <a:t>Next mega-collapse could send powerful tsunami to coastlines of Africa, Europe, North and South America</a:t>
            </a:r>
          </a:p>
          <a:p>
            <a:pPr lvl="1" eaLnBrk="1" hangingPunct="1">
              <a:buFont typeface="Wingdings" pitchFamily="2" charset="2"/>
              <a:buChar char="§"/>
            </a:pPr>
            <a:r>
              <a:rPr lang="en-US" altLang="en-US" sz="3200" dirty="0"/>
              <a:t>Models simulate 10 to 20 m high tsunami across Atlantic Ocean</a:t>
            </a:r>
          </a:p>
        </p:txBody>
      </p:sp>
    </p:spTree>
    <p:extLst>
      <p:ext uri="{BB962C8B-B14F-4D97-AF65-F5344CB8AC3E}">
        <p14:creationId xmlns:p14="http://schemas.microsoft.com/office/powerpoint/2010/main" val="184867596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5"/>
          <p:cNvSpPr>
            <a:spLocks noGrp="1" noChangeArrowheads="1"/>
          </p:cNvSpPr>
          <p:nvPr>
            <p:ph type="title"/>
          </p:nvPr>
        </p:nvSpPr>
        <p:spPr>
          <a:xfrm>
            <a:off x="1828800" y="76200"/>
            <a:ext cx="8839200" cy="990600"/>
          </a:xfrm>
        </p:spPr>
        <p:txBody>
          <a:bodyPr/>
          <a:lstStyle/>
          <a:p>
            <a:pPr eaLnBrk="1" hangingPunct="1"/>
            <a:r>
              <a:rPr lang="en-US" altLang="en-US" sz="2400" dirty="0"/>
              <a:t>Lake Tahoe basin formed between two down-dropping faults. Note landslide deposit on lake floor in upper left that probably created a tsunami when it slid.</a:t>
            </a:r>
          </a:p>
        </p:txBody>
      </p:sp>
      <p:pic>
        <p:nvPicPr>
          <p:cNvPr id="47107" name="Picture 4" descr="Lake Tahoe basin is created by down-dropping between active faults. Notice the amphitheater (bold dashed white lines) on the west side of the lake; it formed when a giant landslide pulled away and dumped debris onto the lake bottom in a tsunami-forming event.&#10;"/>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212"/>
          <a:stretch/>
        </p:blipFill>
        <p:spPr bwMode="auto">
          <a:xfrm>
            <a:off x="3581400" y="1371600"/>
            <a:ext cx="5715000" cy="53816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US" altLang="en-US" sz="3200" dirty="0"/>
              <a:t>Landslide-Caused Tsunami: In Bays and Lakes </a:t>
            </a:r>
            <a:r>
              <a:rPr lang="en-US" altLang="en-US" sz="3200" dirty="0" smtClean="0"/>
              <a:t>(3/3)</a:t>
            </a:r>
            <a:endParaRPr lang="en-US" altLang="en-US" sz="3200" dirty="0"/>
          </a:p>
        </p:txBody>
      </p:sp>
      <p:sp>
        <p:nvSpPr>
          <p:cNvPr id="46083" name="Content Placeholder 2"/>
          <p:cNvSpPr>
            <a:spLocks noGrp="1"/>
          </p:cNvSpPr>
          <p:nvPr>
            <p:ph idx="1"/>
          </p:nvPr>
        </p:nvSpPr>
        <p:spPr>
          <a:xfrm>
            <a:off x="304800" y="1981200"/>
            <a:ext cx="11734800" cy="4114800"/>
          </a:xfrm>
        </p:spPr>
        <p:txBody>
          <a:bodyPr/>
          <a:lstStyle/>
          <a:p>
            <a:pPr eaLnBrk="1" hangingPunct="1">
              <a:tabLst>
                <a:tab pos="109538" algn="l"/>
              </a:tabLst>
            </a:pPr>
            <a:r>
              <a:rPr lang="en-US" altLang="en-US" dirty="0"/>
              <a:t>Lake Tahoe, California and Nevada</a:t>
            </a:r>
          </a:p>
          <a:p>
            <a:pPr marL="677863" lvl="1" indent="-406400" eaLnBrk="1" hangingPunct="1">
              <a:buFont typeface="Verdana" pitchFamily="34" charset="0"/>
              <a:buChar char="−"/>
            </a:pPr>
            <a:r>
              <a:rPr lang="en-US" altLang="en-US" sz="3200" dirty="0"/>
              <a:t>High in Sierra Nevada, created by active normal faults dropping land between two faults (10</a:t>
            </a:r>
            <a:r>
              <a:rPr lang="en-US" altLang="en-US" sz="3200" baseline="30000" dirty="0"/>
              <a:t>th</a:t>
            </a:r>
            <a:r>
              <a:rPr lang="en-US" altLang="en-US" sz="3200" dirty="0"/>
              <a:t> deepest lake in world)</a:t>
            </a:r>
          </a:p>
          <a:p>
            <a:pPr marL="677863" lvl="1" indent="-406400" eaLnBrk="1" hangingPunct="1">
              <a:buFont typeface="Verdana" pitchFamily="34" charset="0"/>
              <a:buChar char="−"/>
            </a:pPr>
            <a:r>
              <a:rPr lang="en-US" altLang="en-US" sz="3200" dirty="0"/>
              <a:t>4% probability of magnitude 7 earthquake on lake-bounding faults in next 50 </a:t>
            </a:r>
            <a:r>
              <a:rPr lang="en-US" altLang="en-US" sz="3200" dirty="0" smtClean="0"/>
              <a:t>years, could generate </a:t>
            </a:r>
            <a:r>
              <a:rPr lang="en-US" altLang="en-US" sz="3200" dirty="0"/>
              <a:t>10 m tsunami across </a:t>
            </a:r>
            <a:r>
              <a:rPr lang="en-US" altLang="en-US" sz="3200" dirty="0" smtClean="0"/>
              <a:t>lake</a:t>
            </a:r>
          </a:p>
          <a:p>
            <a:pPr eaLnBrk="1" hangingPunct="1"/>
            <a:r>
              <a:rPr lang="en-US" altLang="en-US" sz="4000" dirty="0" smtClean="0"/>
              <a:t>Big issue in fjords in Alaska, new USGS effort to quantify</a:t>
            </a:r>
            <a:endParaRPr lang="en-US" altLang="en-US" sz="4000" dirty="0"/>
          </a:p>
        </p:txBody>
      </p:sp>
    </p:spTree>
    <p:extLst>
      <p:ext uri="{BB962C8B-B14F-4D97-AF65-F5344CB8AC3E}">
        <p14:creationId xmlns:p14="http://schemas.microsoft.com/office/powerpoint/2010/main" val="36956603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0"/>
            <a:ext cx="7772400" cy="1143000"/>
          </a:xfrm>
        </p:spPr>
        <p:txBody>
          <a:bodyPr/>
          <a:lstStyle/>
          <a:p>
            <a:r>
              <a:rPr lang="en-US" dirty="0"/>
              <a:t>Monitoring </a:t>
            </a:r>
            <a:r>
              <a:rPr lang="en-US" dirty="0" smtClean="0"/>
              <a:t>earthquakes and tsunami propagation for and </a:t>
            </a:r>
            <a:r>
              <a:rPr lang="en-US" dirty="0"/>
              <a:t>early warning</a:t>
            </a:r>
          </a:p>
        </p:txBody>
      </p:sp>
      <p:pic>
        <p:nvPicPr>
          <p:cNvPr id="4" name="Picture 3" descr="abb22983_08_32.jpg"/>
          <p:cNvPicPr>
            <a:picLocks noChangeAspect="1"/>
          </p:cNvPicPr>
          <p:nvPr/>
        </p:nvPicPr>
        <p:blipFill rotWithShape="1">
          <a:blip r:embed="rId2" cstate="print">
            <a:extLst>
              <a:ext uri="{28A0092B-C50C-407E-A947-70E740481C1C}">
                <a14:useLocalDpi xmlns:a14="http://schemas.microsoft.com/office/drawing/2010/main" val="0"/>
              </a:ext>
            </a:extLst>
          </a:blip>
          <a:srcRect t="3039"/>
          <a:stretch/>
        </p:blipFill>
        <p:spPr>
          <a:xfrm>
            <a:off x="8077200" y="1295400"/>
            <a:ext cx="4002024" cy="4861560"/>
          </a:xfrm>
          <a:prstGeom prst="rect">
            <a:avLst/>
          </a:prstGeom>
        </p:spPr>
      </p:pic>
      <p:pic>
        <p:nvPicPr>
          <p:cNvPr id="5" name="Picture 4" descr="abb22983_08_03.jpg"/>
          <p:cNvPicPr>
            <a:picLocks noChangeAspect="1"/>
          </p:cNvPicPr>
          <p:nvPr/>
        </p:nvPicPr>
        <p:blipFill rotWithShape="1">
          <a:blip r:embed="rId3" cstate="print">
            <a:extLst>
              <a:ext uri="{28A0092B-C50C-407E-A947-70E740481C1C}">
                <a14:useLocalDpi xmlns:a14="http://schemas.microsoft.com/office/drawing/2010/main" val="0"/>
              </a:ext>
            </a:extLst>
          </a:blip>
          <a:srcRect t="4432"/>
          <a:stretch/>
        </p:blipFill>
        <p:spPr>
          <a:xfrm>
            <a:off x="191499" y="1219200"/>
            <a:ext cx="4036601" cy="2752344"/>
          </a:xfrm>
          <a:prstGeom prst="rect">
            <a:avLst/>
          </a:prstGeom>
        </p:spPr>
      </p:pic>
      <p:pic>
        <p:nvPicPr>
          <p:cNvPr id="7" name="Picture 8" descr="Tsunami travel times in hours.&#10;"/>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2667"/>
          <a:stretch/>
        </p:blipFill>
        <p:spPr bwMode="auto">
          <a:xfrm>
            <a:off x="3505200" y="2956560"/>
            <a:ext cx="4034801" cy="320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2723597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Lessons from Tohoku-</a:t>
            </a:r>
            <a:r>
              <a:rPr lang="en-US" dirty="0" err="1" smtClean="0"/>
              <a:t>oki</a:t>
            </a:r>
            <a:endParaRPr lang="en-US" dirty="0"/>
          </a:p>
        </p:txBody>
      </p:sp>
      <p:pic>
        <p:nvPicPr>
          <p:cNvPr id="4" name="March 11, 2011 Japan Earthquake—10th Anniversary—Lessons Learned (educational)">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1050" y="0"/>
            <a:ext cx="10629900" cy="6858000"/>
          </a:xfrm>
          <a:prstGeom prst="rect">
            <a:avLst/>
          </a:prstGeom>
        </p:spPr>
      </p:pic>
    </p:spTree>
    <p:extLst>
      <p:ext uri="{BB962C8B-B14F-4D97-AF65-F5344CB8AC3E}">
        <p14:creationId xmlns:p14="http://schemas.microsoft.com/office/powerpoint/2010/main" val="628047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07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US" altLang="en-US" sz="3200" dirty="0"/>
              <a:t>Tsunami and You</a:t>
            </a:r>
          </a:p>
        </p:txBody>
      </p:sp>
      <p:sp>
        <p:nvSpPr>
          <p:cNvPr id="49155" name="Content Placeholder 2"/>
          <p:cNvSpPr>
            <a:spLocks noGrp="1"/>
          </p:cNvSpPr>
          <p:nvPr>
            <p:ph idx="1"/>
          </p:nvPr>
        </p:nvSpPr>
        <p:spPr/>
        <p:txBody>
          <a:bodyPr/>
          <a:lstStyle/>
          <a:p>
            <a:pPr eaLnBrk="1" hangingPunct="1">
              <a:buFont typeface="Arial" panose="020B0604020202020204" pitchFamily="34" charset="0"/>
              <a:buChar char="•"/>
            </a:pPr>
            <a:r>
              <a:rPr lang="en-US" altLang="en-US" sz="2600" dirty="0"/>
              <a:t>If </a:t>
            </a:r>
            <a:r>
              <a:rPr lang="en-US" altLang="en-US" sz="2600" dirty="0" smtClean="0"/>
              <a:t>you </a:t>
            </a:r>
            <a:r>
              <a:rPr lang="en-US" altLang="en-US" sz="2600" dirty="0"/>
              <a:t>f</a:t>
            </a:r>
            <a:r>
              <a:rPr lang="en-US" altLang="en-US" sz="2600" dirty="0" smtClean="0"/>
              <a:t>eel </a:t>
            </a:r>
            <a:r>
              <a:rPr lang="en-US" altLang="en-US" sz="2600" dirty="0"/>
              <a:t>an e</a:t>
            </a:r>
            <a:r>
              <a:rPr lang="en-US" altLang="en-US" sz="2600" dirty="0" smtClean="0"/>
              <a:t>arthquake close to the coast, </a:t>
            </a:r>
            <a:r>
              <a:rPr lang="en-US" altLang="en-US" sz="2600" dirty="0"/>
              <a:t>t</a:t>
            </a:r>
            <a:r>
              <a:rPr lang="en-US" altLang="en-US" sz="2600" dirty="0" smtClean="0"/>
              <a:t>hink </a:t>
            </a:r>
            <a:r>
              <a:rPr lang="en-US" altLang="en-US" sz="2600" dirty="0"/>
              <a:t>a</a:t>
            </a:r>
            <a:r>
              <a:rPr lang="en-US" altLang="en-US" sz="2600" dirty="0" smtClean="0"/>
              <a:t>bout </a:t>
            </a:r>
            <a:r>
              <a:rPr lang="en-US" altLang="en-US" sz="2600" dirty="0"/>
              <a:t>the </a:t>
            </a:r>
            <a:r>
              <a:rPr lang="en-US" altLang="en-US" sz="2600" dirty="0" smtClean="0"/>
              <a:t>possibility </a:t>
            </a:r>
            <a:r>
              <a:rPr lang="en-US" altLang="en-US" sz="2600" dirty="0"/>
              <a:t>of </a:t>
            </a:r>
            <a:r>
              <a:rPr lang="en-US" altLang="en-US" sz="2600" dirty="0" smtClean="0"/>
              <a:t>tsunami</a:t>
            </a:r>
            <a:endParaRPr lang="en-US" altLang="en-US" sz="2600" dirty="0"/>
          </a:p>
          <a:p>
            <a:pPr lvl="1" eaLnBrk="1" hangingPunct="1">
              <a:buFont typeface="Verdana" pitchFamily="34" charset="0"/>
              <a:buChar char="–"/>
            </a:pPr>
            <a:r>
              <a:rPr lang="en-US" altLang="en-US" sz="2400" dirty="0"/>
              <a:t>Mild shaking for more than 25 seconds: powerful, distant earthquake may have generated tsunami</a:t>
            </a:r>
          </a:p>
          <a:p>
            <a:pPr lvl="1" eaLnBrk="1" hangingPunct="1">
              <a:buFont typeface="Verdana" pitchFamily="34" charset="0"/>
              <a:buChar char="–"/>
            </a:pPr>
            <a:r>
              <a:rPr lang="en-US" altLang="en-US" sz="2400" dirty="0"/>
              <a:t>Sea may withdraw significantly, or may rise, before first big wave</a:t>
            </a:r>
          </a:p>
          <a:p>
            <a:pPr lvl="1" eaLnBrk="1" hangingPunct="1">
              <a:buFont typeface="Verdana" pitchFamily="34" charset="0"/>
              <a:buChar char="–"/>
            </a:pPr>
            <a:r>
              <a:rPr lang="en-US" altLang="en-US" sz="2400" dirty="0"/>
              <a:t>Water may change character, make unusual sounds</a:t>
            </a:r>
          </a:p>
          <a:p>
            <a:pPr lvl="1" eaLnBrk="1" hangingPunct="1">
              <a:buFont typeface="Verdana" pitchFamily="34" charset="0"/>
              <a:buChar char="–"/>
            </a:pPr>
            <a:r>
              <a:rPr lang="en-US" altLang="en-US" sz="2400" dirty="0"/>
              <a:t>Take action (if you wait until you see the tsunami you have waited too long)</a:t>
            </a:r>
          </a:p>
          <a:p>
            <a:pPr eaLnBrk="1" hangingPunct="1">
              <a:buFont typeface="Verdana" pitchFamily="34" charset="0"/>
              <a:buChar char="–"/>
            </a:pPr>
            <a:r>
              <a:rPr lang="en-US" altLang="en-US" sz="2400" dirty="0"/>
              <a:t>In developed countries, </a:t>
            </a:r>
            <a:r>
              <a:rPr lang="en-US" altLang="en-US" sz="2400" dirty="0" smtClean="0"/>
              <a:t>reliable warning </a:t>
            </a:r>
            <a:r>
              <a:rPr lang="en-US" altLang="en-US" sz="2400" dirty="0"/>
              <a:t>systems are in place, but see </a:t>
            </a:r>
            <a:r>
              <a:rPr lang="en-US" sz="2400" dirty="0">
                <a:hlinkClick r:id="rId3"/>
              </a:rPr>
              <a:t>https://www.nature.com/articles/s41561-019-0328-4</a:t>
            </a:r>
            <a:endParaRPr lang="en-US" altLang="en-US" sz="24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descr="Alt text will be entered here"/>
          <p:cNvGraphicFramePr>
            <a:graphicFrameLocks noGrp="1"/>
          </p:cNvGraphicFramePr>
          <p:nvPr>
            <p:extLst>
              <p:ext uri="{D42A27DB-BD31-4B8C-83A1-F6EECF244321}">
                <p14:modId xmlns:p14="http://schemas.microsoft.com/office/powerpoint/2010/main" val="2540276828"/>
              </p:ext>
            </p:extLst>
          </p:nvPr>
        </p:nvGraphicFramePr>
        <p:xfrm>
          <a:off x="4267200" y="1295400"/>
          <a:ext cx="7620000" cy="5292979"/>
        </p:xfrm>
        <a:graphic>
          <a:graphicData uri="http://schemas.openxmlformats.org/drawingml/2006/table">
            <a:tbl>
              <a:tblPr firstRow="1" bandRow="1">
                <a:tableStyleId>{5940675A-B579-460E-94D1-54222C63F5DA}</a:tableStyleId>
              </a:tblPr>
              <a:tblGrid>
                <a:gridCol w="7620000">
                  <a:extLst>
                    <a:ext uri="{9D8B030D-6E8A-4147-A177-3AD203B41FA5}">
                      <a16:colId xmlns:a16="http://schemas.microsoft.com/office/drawing/2014/main" val="20000"/>
                    </a:ext>
                  </a:extLst>
                </a:gridCol>
              </a:tblGrid>
              <a:tr h="631199">
                <a:tc>
                  <a:txBody>
                    <a:bodyPr/>
                    <a:lstStyle/>
                    <a:p>
                      <a:r>
                        <a:rPr lang="en-US" sz="1900" dirty="0">
                          <a:solidFill>
                            <a:schemeClr val="bg1"/>
                          </a:solidFill>
                          <a:latin typeface="Verdana" panose="020B0604030504040204" pitchFamily="34" charset="0"/>
                          <a:ea typeface="Verdana" panose="020B0604030504040204" pitchFamily="34" charset="0"/>
                          <a:cs typeface="Verdana" panose="020B0604030504040204" pitchFamily="34" charset="0"/>
                        </a:rPr>
                        <a:t>Surviving</a:t>
                      </a:r>
                      <a:r>
                        <a:rPr lang="en-US" sz="1900" baseline="0" dirty="0">
                          <a:solidFill>
                            <a:schemeClr val="bg1"/>
                          </a:solidFill>
                          <a:latin typeface="Verdana" panose="020B0604030504040204" pitchFamily="34" charset="0"/>
                          <a:ea typeface="Verdana" panose="020B0604030504040204" pitchFamily="34" charset="0"/>
                          <a:cs typeface="Verdana" panose="020B0604030504040204" pitchFamily="34" charset="0"/>
                        </a:rPr>
                        <a:t> a Tsunami</a:t>
                      </a:r>
                      <a:endPar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solidFill>
                      <a:srgbClr val="0A0A32"/>
                    </a:solidFill>
                  </a:tcPr>
                </a:tc>
                <a:extLst>
                  <a:ext uri="{0D108BD9-81ED-4DB2-BD59-A6C34878D82A}">
                    <a16:rowId xmlns:a16="http://schemas.microsoft.com/office/drawing/2014/main" val="10000"/>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Abandon your belongings.</a:t>
                      </a:r>
                      <a:endParaRPr lang="en-US" sz="1900" b="1"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1"/>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     Many</a:t>
                      </a:r>
                      <a:r>
                        <a:rPr lang="en-US" sz="1900" baseline="0" dirty="0">
                          <a:latin typeface="Verdana" panose="020B0604030504040204" pitchFamily="34" charset="0"/>
                          <a:ea typeface="Verdana" panose="020B0604030504040204" pitchFamily="34" charset="0"/>
                          <a:cs typeface="Verdana" panose="020B0604030504040204" pitchFamily="34" charset="0"/>
                        </a:rPr>
                        <a:t> lives are lost while trying to save possessions.</a:t>
                      </a:r>
                      <a:endParaRPr lang="en-US" sz="1900"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2"/>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Head for</a:t>
                      </a:r>
                      <a:r>
                        <a:rPr lang="en-US" sz="1900" baseline="0" dirty="0">
                          <a:latin typeface="Verdana" panose="020B0604030504040204" pitchFamily="34" charset="0"/>
                          <a:ea typeface="Verdana" panose="020B0604030504040204" pitchFamily="34" charset="0"/>
                          <a:cs typeface="Verdana" panose="020B0604030504040204" pitchFamily="34" charset="0"/>
                        </a:rPr>
                        <a:t> high ground—and stay there.</a:t>
                      </a:r>
                      <a:endParaRPr lang="en-US" sz="1900" b="1"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3"/>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     </a:t>
                      </a:r>
                      <a:r>
                        <a:rPr lang="en-US" sz="1900" baseline="0" dirty="0">
                          <a:latin typeface="Verdana" panose="020B0604030504040204" pitchFamily="34" charset="0"/>
                          <a:ea typeface="Verdana" panose="020B0604030504040204" pitchFamily="34" charset="0"/>
                          <a:cs typeface="Verdana" panose="020B0604030504040204" pitchFamily="34" charset="0"/>
                        </a:rPr>
                        <a:t>If there is no high ground nearby, then</a:t>
                      </a:r>
                      <a:endParaRPr lang="en-US" sz="1900"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4"/>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Climb to an upper floor or roof of a strong building.</a:t>
                      </a:r>
                      <a:endParaRPr lang="en-US" sz="1900" b="1"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5"/>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     If there is no sturdy building,</a:t>
                      </a:r>
                      <a:r>
                        <a:rPr lang="en-US" sz="1900" baseline="0" dirty="0">
                          <a:latin typeface="Verdana" panose="020B0604030504040204" pitchFamily="34" charset="0"/>
                          <a:ea typeface="Verdana" panose="020B0604030504040204" pitchFamily="34" charset="0"/>
                          <a:cs typeface="Verdana" panose="020B0604030504040204" pitchFamily="34" charset="0"/>
                        </a:rPr>
                        <a:t> then</a:t>
                      </a:r>
                      <a:endParaRPr lang="en-US" sz="1900"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6"/>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Climb a tree.</a:t>
                      </a:r>
                      <a:endParaRPr lang="en-US" sz="1900" b="1"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7"/>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     If</a:t>
                      </a:r>
                      <a:r>
                        <a:rPr lang="en-US" sz="1900" baseline="0" dirty="0">
                          <a:latin typeface="Verdana" panose="020B0604030504040204" pitchFamily="34" charset="0"/>
                          <a:ea typeface="Verdana" panose="020B0604030504040204" pitchFamily="34" charset="0"/>
                          <a:cs typeface="Verdana" panose="020B0604030504040204" pitchFamily="34" charset="0"/>
                        </a:rPr>
                        <a:t> there are no climbable trees, then</a:t>
                      </a:r>
                      <a:endParaRPr lang="en-US" sz="1900"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8"/>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Grab onto something that floats.</a:t>
                      </a:r>
                      <a:endParaRPr lang="en-US" sz="1900" b="1" dirty="0">
                        <a:latin typeface="Verdana" panose="020B0604030504040204" pitchFamily="34" charset="0"/>
                        <a:ea typeface="Verdana" panose="020B0604030504040204" pitchFamily="34" charset="0"/>
                        <a:cs typeface="Verdana" panose="020B0604030504040204" pitchFamily="34" charset="0"/>
                      </a:endParaRPr>
                    </a:p>
                  </a:txBody>
                  <a:tcPr marL="107576" marR="107576" marT="53791" marB="53791"/>
                </a:tc>
                <a:extLst>
                  <a:ext uri="{0D108BD9-81ED-4DB2-BD59-A6C34878D82A}">
                    <a16:rowId xmlns:a16="http://schemas.microsoft.com/office/drawing/2014/main" val="10009"/>
                  </a:ext>
                </a:extLst>
              </a:tr>
              <a:tr h="466178">
                <a:tc>
                  <a:txBody>
                    <a:bodyPr/>
                    <a:lstStyle/>
                    <a:p>
                      <a:r>
                        <a:rPr lang="en-US" sz="1900" dirty="0">
                          <a:latin typeface="Verdana" panose="020B0604030504040204" pitchFamily="34" charset="0"/>
                          <a:ea typeface="Verdana" panose="020B0604030504040204" pitchFamily="34" charset="0"/>
                          <a:cs typeface="Verdana" panose="020B0604030504040204" pitchFamily="34" charset="0"/>
                        </a:rPr>
                        <a:t>     Look for something to use as a raft.</a:t>
                      </a:r>
                    </a:p>
                  </a:txBody>
                  <a:tcPr marL="107576" marR="107576" marT="53791" marB="53791"/>
                </a:tc>
                <a:extLst>
                  <a:ext uri="{0D108BD9-81ED-4DB2-BD59-A6C34878D82A}">
                    <a16:rowId xmlns:a16="http://schemas.microsoft.com/office/drawing/2014/main" val="10010"/>
                  </a:ext>
                </a:extLst>
              </a:tr>
            </a:tbl>
          </a:graphicData>
        </a:graphic>
      </p:graphicFrame>
      <p:pic>
        <p:nvPicPr>
          <p:cNvPr id="4098" name="Picture 2" descr="What you need to know if a tsunami hits Long Beach – Press Tele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609600"/>
            <a:ext cx="3044825" cy="20317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Additional material</a:t>
            </a:r>
            <a:endParaRPr lang="en-US" dirty="0"/>
          </a:p>
        </p:txBody>
      </p:sp>
      <p:sp>
        <p:nvSpPr>
          <p:cNvPr id="3" name="Content Placeholder 2"/>
          <p:cNvSpPr>
            <a:spLocks noGrp="1"/>
          </p:cNvSpPr>
          <p:nvPr>
            <p:ph idx="1"/>
          </p:nvPr>
        </p:nvSpPr>
        <p:spPr/>
        <p:txBody>
          <a:bodyPr/>
          <a:lstStyle/>
          <a:p>
            <a:r>
              <a:rPr lang="en-US" dirty="0" smtClean="0">
                <a:hlinkClick r:id="rId2"/>
              </a:rPr>
              <a:t>Compilation of news clips from 2011 Japan tsunami </a:t>
            </a:r>
          </a:p>
          <a:p>
            <a:pPr marL="0" indent="0">
              <a:buNone/>
            </a:pPr>
            <a:r>
              <a:rPr lang="en-US" dirty="0" smtClean="0">
                <a:hlinkClick r:id="rId2"/>
              </a:rPr>
              <a:t>https</a:t>
            </a:r>
            <a:r>
              <a:rPr lang="en-US" dirty="0">
                <a:hlinkClick r:id="rId2"/>
              </a:rPr>
              <a:t>://www3.nhk.or.jp/nhkworld/en/ondemand/video/3016087</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42074354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txDef>
      <a:spPr>
        <a:noFill/>
      </a:spPr>
      <a:bodyPr wrap="none" rtlCol="0">
        <a:spAutoFit/>
      </a:bodyPr>
      <a:lstStyle>
        <a:defPPr>
          <a:defRPr dirty="0" smtClean="0">
            <a:latin typeface="Optima"/>
            <a:cs typeface="Optima"/>
          </a:defRPr>
        </a:defPPr>
      </a:lstStyle>
    </a:tx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6370</TotalTime>
  <Words>1500</Words>
  <Application>Microsoft Office PowerPoint</Application>
  <PresentationFormat>Widescreen</PresentationFormat>
  <Paragraphs>165</Paragraphs>
  <Slides>37</Slides>
  <Notes>19</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Optima</vt:lpstr>
      <vt:lpstr>Times</vt:lpstr>
      <vt:lpstr>Verdana</vt:lpstr>
      <vt:lpstr>Wingdings</vt:lpstr>
      <vt:lpstr>Blank Presentation</vt:lpstr>
      <vt:lpstr>Tsunami</vt:lpstr>
      <vt:lpstr>PowerPoint Presentation</vt:lpstr>
      <vt:lpstr>Tsunami – aftermath of the M9 2011 Tohoku-oki event</vt:lpstr>
      <vt:lpstr>Tsunami Damage in Otsuchi,  Japan, 18 March 2011</vt:lpstr>
      <vt:lpstr>What are Tsunami (1/2)?</vt:lpstr>
      <vt:lpstr>What are Tsunami (2/2)?</vt:lpstr>
      <vt:lpstr>Cascadia Subduction Zone Created a 9M Earthquake and Huge Tsunami in January 1700</vt:lpstr>
      <vt:lpstr>Japan Tsunami Simulation: Hemispheric effects</vt:lpstr>
      <vt:lpstr>Tsunami Wave Heights Through the Pacific Ocean</vt:lpstr>
      <vt:lpstr>Wave types (none of these are tsunami waves)</vt:lpstr>
      <vt:lpstr>Wind vs. Tsunami-Caused Waves</vt:lpstr>
      <vt:lpstr>Tsunami vs. Wind-Caused Waves (1of 2)</vt:lpstr>
      <vt:lpstr>Tsunami vs. Wind-Caused Waves (2 of 2)</vt:lpstr>
      <vt:lpstr>Wind vs. Tsunami-Caused Waves </vt:lpstr>
      <vt:lpstr>Wavelength and Period Versus Height</vt:lpstr>
      <vt:lpstr>PowerPoint Presentation</vt:lpstr>
      <vt:lpstr>Tsunami Generation by Earthquakes 1/4</vt:lpstr>
      <vt:lpstr>Tsunami Generation by Earthquakes 2/4</vt:lpstr>
      <vt:lpstr>Tsunami Generation by Earthquakes 3/4</vt:lpstr>
      <vt:lpstr>Tsunami Generation by Earthquakes 4/4</vt:lpstr>
      <vt:lpstr>Earthquake-Caused Tsunami</vt:lpstr>
      <vt:lpstr>Earthquake-Caused Tsunami Example I</vt:lpstr>
      <vt:lpstr>Earthquake-Caused Tsunami Example II</vt:lpstr>
      <vt:lpstr>Earthquake induced tsunami Example III: Tohoku-oki 2011</vt:lpstr>
      <vt:lpstr>Volcano-Caused Tsunami: Krakatau</vt:lpstr>
      <vt:lpstr>Geologically mapped Hawaiian Island failures</vt:lpstr>
      <vt:lpstr>Hawaii landslide possibilities</vt:lpstr>
      <vt:lpstr>Landslide-Caused Tsunami: Volcano Collapses (1/3)</vt:lpstr>
      <vt:lpstr>Canary Island associated Atlantic tsunami</vt:lpstr>
      <vt:lpstr>Landslide-Caused Tsunami: Volcano Collapses (2/3)</vt:lpstr>
      <vt:lpstr>Lake Tahoe basin formed between two down-dropping faults. Note landslide deposit on lake floor in upper left that probably created a tsunami when it slid.</vt:lpstr>
      <vt:lpstr>Landslide-Caused Tsunami: In Bays and Lakes (3/3)</vt:lpstr>
      <vt:lpstr>Monitoring earthquakes and tsunami propagation for and early warning</vt:lpstr>
      <vt:lpstr>Lessons from Tohoku-oki</vt:lpstr>
      <vt:lpstr>Tsunami and You</vt:lpstr>
      <vt:lpstr>PowerPoint Presentation</vt:lpstr>
      <vt:lpstr>Additional material</vt:lpstr>
    </vt:vector>
  </TitlesOfParts>
  <Company>ɥɢ㛼̌뿿킀ʴ느࿘ɦ㛼뿿큰</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 08 Tsunami Versus Wind-Caused Waves</dc:title>
  <dc:creator>ABBOTT</dc:creator>
  <cp:lastModifiedBy>Becker, Thorsten</cp:lastModifiedBy>
  <cp:revision>384</cp:revision>
  <dcterms:created xsi:type="dcterms:W3CDTF">2004-01-12T20:59:44Z</dcterms:created>
  <dcterms:modified xsi:type="dcterms:W3CDTF">2021-04-03T18:18:16Z</dcterms:modified>
</cp:coreProperties>
</file>