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38" r:id="rId3"/>
    <p:sldId id="339" r:id="rId4"/>
    <p:sldId id="342" r:id="rId5"/>
    <p:sldId id="343" r:id="rId6"/>
    <p:sldId id="344" r:id="rId7"/>
    <p:sldId id="347" r:id="rId8"/>
    <p:sldId id="357" r:id="rId9"/>
    <p:sldId id="257" r:id="rId10"/>
    <p:sldId id="259" r:id="rId11"/>
    <p:sldId id="307" r:id="rId12"/>
    <p:sldId id="260" r:id="rId13"/>
    <p:sldId id="261" r:id="rId14"/>
    <p:sldId id="258" r:id="rId15"/>
    <p:sldId id="267" r:id="rId16"/>
    <p:sldId id="268" r:id="rId17"/>
    <p:sldId id="269" r:id="rId18"/>
    <p:sldId id="326" r:id="rId19"/>
    <p:sldId id="327" r:id="rId20"/>
    <p:sldId id="263" r:id="rId21"/>
    <p:sldId id="323" r:id="rId22"/>
    <p:sldId id="324" r:id="rId23"/>
    <p:sldId id="328" r:id="rId24"/>
    <p:sldId id="273" r:id="rId25"/>
    <p:sldId id="312" r:id="rId26"/>
    <p:sldId id="274" r:id="rId27"/>
    <p:sldId id="275" r:id="rId28"/>
    <p:sldId id="359" r:id="rId29"/>
    <p:sldId id="286" r:id="rId30"/>
    <p:sldId id="281" r:id="rId31"/>
    <p:sldId id="336" r:id="rId32"/>
    <p:sldId id="337" r:id="rId33"/>
    <p:sldId id="283" r:id="rId34"/>
    <p:sldId id="285" r:id="rId35"/>
    <p:sldId id="298" r:id="rId36"/>
    <p:sldId id="358" r:id="rId37"/>
    <p:sldId id="329" r:id="rId38"/>
    <p:sldId id="287" r:id="rId39"/>
    <p:sldId id="288" r:id="rId40"/>
    <p:sldId id="289" r:id="rId41"/>
    <p:sldId id="295" r:id="rId42"/>
    <p:sldId id="297" r:id="rId43"/>
    <p:sldId id="299" r:id="rId44"/>
    <p:sldId id="296" r:id="rId45"/>
    <p:sldId id="315" r:id="rId46"/>
    <p:sldId id="262" r:id="rId47"/>
    <p:sldId id="314" r:id="rId48"/>
    <p:sldId id="277" r:id="rId49"/>
    <p:sldId id="278" r:id="rId50"/>
    <p:sldId id="316" r:id="rId51"/>
    <p:sldId id="317" r:id="rId52"/>
    <p:sldId id="318" r:id="rId53"/>
    <p:sldId id="319" r:id="rId54"/>
    <p:sldId id="320" r:id="rId55"/>
    <p:sldId id="321" r:id="rId56"/>
    <p:sldId id="280"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084"/>
    <p:restoredTop sz="55542" autoAdjust="0"/>
  </p:normalViewPr>
  <p:slideViewPr>
    <p:cSldViewPr>
      <p:cViewPr varScale="1">
        <p:scale>
          <a:sx n="215" d="100"/>
          <a:sy n="215" d="100"/>
        </p:scale>
        <p:origin x="2928" y="16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C4403-29A6-4420-A5ED-BB36D98C6555}" type="datetimeFigureOut">
              <a:rPr lang="en-US" smtClean="0"/>
              <a:t>4/3/2021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01CBA-6B1E-4F78-9312-AA3921C3F3B5}" type="slidenum">
              <a:rPr lang="en-US" smtClean="0"/>
              <a:t>‹#›</a:t>
            </a:fld>
            <a:endParaRPr lang="en-US"/>
          </a:p>
        </p:txBody>
      </p:sp>
    </p:spTree>
    <p:extLst>
      <p:ext uri="{BB962C8B-B14F-4D97-AF65-F5344CB8AC3E}">
        <p14:creationId xmlns:p14="http://schemas.microsoft.com/office/powerpoint/2010/main" val="88666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17ABA08-3E67-4C97-B05A-A6C851FD8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77C59D3-DE90-4121-8A73-2DBA28995A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https://earthquake.usgs.gov/earthquakes/eventpage/official20110311054624120_30/executive</a:t>
            </a:r>
          </a:p>
          <a:p>
            <a:pPr eaLnBrk="1" hangingPunct="1">
              <a:spcBef>
                <a:spcPct val="0"/>
              </a:spcBef>
            </a:pPr>
            <a:endParaRPr lang="en-US" altLang="en-US" dirty="0"/>
          </a:p>
        </p:txBody>
      </p:sp>
      <p:sp>
        <p:nvSpPr>
          <p:cNvPr id="10244" name="Slide Number Placeholder 3">
            <a:extLst>
              <a:ext uri="{FF2B5EF4-FFF2-40B4-BE49-F238E27FC236}">
                <a16:creationId xmlns:a16="http://schemas.microsoft.com/office/drawing/2014/main" id="{4FE835B4-146B-4B7D-80AD-85DC172BDF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D87BAF-2E0E-4B18-A51A-A5F334BD9CFE}" type="slidenum">
              <a:rPr lang="en-US" altLang="en-US" sz="1300"/>
              <a:pPr>
                <a:spcBef>
                  <a:spcPct val="0"/>
                </a:spcBef>
              </a:pPr>
              <a:t>2</a:t>
            </a:fld>
            <a:endParaRPr lang="en-US" altLang="en-US" sz="1300"/>
          </a:p>
        </p:txBody>
      </p:sp>
    </p:spTree>
    <p:extLst>
      <p:ext uri="{BB962C8B-B14F-4D97-AF65-F5344CB8AC3E}">
        <p14:creationId xmlns:p14="http://schemas.microsoft.com/office/powerpoint/2010/main" val="50572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17ABA08-3E67-4C97-B05A-A6C851FD8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77C59D3-DE90-4121-8A73-2DBA28995A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244" name="Slide Number Placeholder 3">
            <a:extLst>
              <a:ext uri="{FF2B5EF4-FFF2-40B4-BE49-F238E27FC236}">
                <a16:creationId xmlns:a16="http://schemas.microsoft.com/office/drawing/2014/main" id="{4FE835B4-146B-4B7D-80AD-85DC172BDF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D87BAF-2E0E-4B18-A51A-A5F334BD9CFE}" type="slidenum">
              <a:rPr lang="en-US" altLang="en-US" sz="1300"/>
              <a:pPr>
                <a:spcBef>
                  <a:spcPct val="0"/>
                </a:spcBef>
              </a:pPr>
              <a:t>3</a:t>
            </a:fld>
            <a:endParaRPr lang="en-US" altLang="en-US" sz="1300"/>
          </a:p>
        </p:txBody>
      </p:sp>
    </p:spTree>
    <p:extLst>
      <p:ext uri="{BB962C8B-B14F-4D97-AF65-F5344CB8AC3E}">
        <p14:creationId xmlns:p14="http://schemas.microsoft.com/office/powerpoint/2010/main" val="156652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B995E3C-6ADD-4D0C-9852-D530BD251A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0F1D413F-3C0A-4CC3-B527-02E3DF28A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393996"/>
                </a:solidFill>
              </a:rPr>
              <a:t>Relevant Animation:</a:t>
            </a:r>
          </a:p>
          <a:p>
            <a:r>
              <a:rPr lang="en-US" altLang="en-US" dirty="0">
                <a:ea typeface="ＭＳ Ｐゴシック" panose="020B0600070205080204" pitchFamily="34" charset="-128"/>
              </a:rPr>
              <a:t>Japan's Earthquakes &amp; Tectonic Setting </a:t>
            </a:r>
          </a:p>
          <a:p>
            <a:r>
              <a:rPr lang="en-US" altLang="en-US" dirty="0">
                <a:solidFill>
                  <a:srgbClr val="393996"/>
                </a:solidFill>
              </a:rPr>
              <a:t>https://www.iris.edu/hq/inclass/animation/546</a:t>
            </a:r>
          </a:p>
          <a:p>
            <a:r>
              <a:rPr lang="en-US" altLang="en-US" dirty="0">
                <a:ea typeface="ＭＳ Ｐゴシック" panose="020B0600070205080204" pitchFamily="34" charset="-128"/>
              </a:rPr>
              <a:t>YouTube: </a:t>
            </a:r>
            <a:r>
              <a:rPr lang="en-US" altLang="en-US" dirty="0">
                <a:ea typeface="ＭＳ Ｐゴシック" panose="020B0600070205080204" pitchFamily="34" charset="-128"/>
                <a:hlinkClick r:id="rId3" tooltip="Original URL:&#10;https://youtu.be/5BHnf1wGD9w&#10;&#10;Click to follow link."/>
              </a:rPr>
              <a:t>https://youtu.be/5BHnf1wGD9w</a:t>
            </a:r>
            <a:endParaRPr lang="en-US" altLang="en-US" dirty="0">
              <a:ea typeface="ＭＳ Ｐゴシック" panose="020B0600070205080204" pitchFamily="34" charset="-128"/>
            </a:endParaRPr>
          </a:p>
          <a:p>
            <a:r>
              <a:rPr lang="en-US" altLang="en-US" dirty="0"/>
              <a:t/>
            </a:r>
            <a:br>
              <a:rPr lang="en-US" altLang="en-US" dirty="0"/>
            </a:br>
            <a:endParaRPr lang="en-US" altLang="en-US" dirty="0"/>
          </a:p>
        </p:txBody>
      </p:sp>
      <p:sp>
        <p:nvSpPr>
          <p:cNvPr id="63492" name="Slide Number Placeholder 3">
            <a:extLst>
              <a:ext uri="{FF2B5EF4-FFF2-40B4-BE49-F238E27FC236}">
                <a16:creationId xmlns:a16="http://schemas.microsoft.com/office/drawing/2014/main" id="{3466D8A5-2818-4F6A-B81F-2020FAF32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01675" indent="-269875">
              <a:spcBef>
                <a:spcPct val="30000"/>
              </a:spcBef>
              <a:defRPr sz="1200">
                <a:solidFill>
                  <a:schemeClr val="tx1"/>
                </a:solidFill>
                <a:latin typeface="Calibri" panose="020F0502020204030204" pitchFamily="34" charset="0"/>
              </a:defRPr>
            </a:lvl2pPr>
            <a:lvl3pPr marL="1081088" indent="-215900">
              <a:spcBef>
                <a:spcPct val="30000"/>
              </a:spcBef>
              <a:defRPr sz="1200">
                <a:solidFill>
                  <a:schemeClr val="tx1"/>
                </a:solidFill>
                <a:latin typeface="Calibri" panose="020F0502020204030204" pitchFamily="34" charset="0"/>
              </a:defRPr>
            </a:lvl3pPr>
            <a:lvl4pPr marL="1512888" indent="-215900">
              <a:spcBef>
                <a:spcPct val="30000"/>
              </a:spcBef>
              <a:defRPr sz="1200">
                <a:solidFill>
                  <a:schemeClr val="tx1"/>
                </a:solidFill>
                <a:latin typeface="Calibri" panose="020F0502020204030204" pitchFamily="34" charset="0"/>
              </a:defRPr>
            </a:lvl4pPr>
            <a:lvl5pPr marL="1944688" indent="-215900">
              <a:spcBef>
                <a:spcPct val="30000"/>
              </a:spcBef>
              <a:defRPr sz="1200">
                <a:solidFill>
                  <a:schemeClr val="tx1"/>
                </a:solidFill>
                <a:latin typeface="Calibri" panose="020F0502020204030204" pitchFamily="34" charset="0"/>
              </a:defRPr>
            </a:lvl5pPr>
            <a:lvl6pPr marL="2401888" indent="-215900" eaLnBrk="0" fontAlgn="base" hangingPunct="0">
              <a:spcBef>
                <a:spcPct val="30000"/>
              </a:spcBef>
              <a:spcAft>
                <a:spcPct val="0"/>
              </a:spcAft>
              <a:defRPr sz="1200">
                <a:solidFill>
                  <a:schemeClr val="tx1"/>
                </a:solidFill>
                <a:latin typeface="Calibri" panose="020F0502020204030204" pitchFamily="34" charset="0"/>
              </a:defRPr>
            </a:lvl6pPr>
            <a:lvl7pPr marL="2859088" indent="-215900" eaLnBrk="0" fontAlgn="base" hangingPunct="0">
              <a:spcBef>
                <a:spcPct val="30000"/>
              </a:spcBef>
              <a:spcAft>
                <a:spcPct val="0"/>
              </a:spcAft>
              <a:defRPr sz="1200">
                <a:solidFill>
                  <a:schemeClr val="tx1"/>
                </a:solidFill>
                <a:latin typeface="Calibri" panose="020F0502020204030204" pitchFamily="34" charset="0"/>
              </a:defRPr>
            </a:lvl7pPr>
            <a:lvl8pPr marL="3316288" indent="-215900" eaLnBrk="0" fontAlgn="base" hangingPunct="0">
              <a:spcBef>
                <a:spcPct val="30000"/>
              </a:spcBef>
              <a:spcAft>
                <a:spcPct val="0"/>
              </a:spcAft>
              <a:defRPr sz="1200">
                <a:solidFill>
                  <a:schemeClr val="tx1"/>
                </a:solidFill>
                <a:latin typeface="Calibri" panose="020F0502020204030204" pitchFamily="34" charset="0"/>
              </a:defRPr>
            </a:lvl8pPr>
            <a:lvl9pPr marL="3773488" indent="-2159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CC6263-5119-4162-91E2-6A68CCCF2AE5}" type="slidenum">
              <a:rPr lang="en-US" altLang="en-US">
                <a:ea typeface="ＭＳ Ｐゴシック" panose="020B0600070205080204" pitchFamily="34" charset="-128"/>
              </a:rPr>
              <a:pPr>
                <a:spcBef>
                  <a:spcPct val="0"/>
                </a:spcBef>
              </a:pPr>
              <a:t>4</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759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4665272-7EB8-465D-BD3B-932BD3B355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54F44A5-9F6C-4790-B2C1-43CA99EBF4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393996"/>
                </a:solidFill>
                <a:ea typeface="ＭＳ Ｐゴシック" panose="020B0600070205080204" pitchFamily="34" charset="-128"/>
              </a:rPr>
              <a:t>Explore the Seismicity:</a:t>
            </a:r>
          </a:p>
          <a:p>
            <a:r>
              <a:rPr lang="en-US" altLang="en-US" dirty="0">
                <a:ea typeface="ＭＳ Ｐゴシック" panose="020B0600070205080204" pitchFamily="34" charset="-128"/>
              </a:rPr>
              <a:t>IRIS Earthquake Browser:  http://ds.iris.edu/ieb/</a:t>
            </a:r>
            <a:endParaRPr lang="en-US" altLang="en-US" dirty="0"/>
          </a:p>
          <a:p>
            <a:pPr eaLnBrk="1" hangingPunct="1">
              <a:spcBef>
                <a:spcPct val="0"/>
              </a:spcBef>
            </a:pPr>
            <a:endParaRPr lang="en-US" altLang="en-US" dirty="0"/>
          </a:p>
        </p:txBody>
      </p:sp>
      <p:sp>
        <p:nvSpPr>
          <p:cNvPr id="24580" name="Slide Number Placeholder 3">
            <a:extLst>
              <a:ext uri="{FF2B5EF4-FFF2-40B4-BE49-F238E27FC236}">
                <a16:creationId xmlns:a16="http://schemas.microsoft.com/office/drawing/2014/main" id="{15A12239-7A2C-4E8A-B957-963091BD6A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C0F2DF-2B69-4BC0-8BAC-9E1BE7A2DFD7}" type="slidenum">
              <a:rPr lang="en-US" altLang="en-US" sz="1300"/>
              <a:pPr>
                <a:spcBef>
                  <a:spcPct val="0"/>
                </a:spcBef>
              </a:pPr>
              <a:t>5</a:t>
            </a:fld>
            <a:endParaRPr lang="en-US" altLang="en-US" sz="1300"/>
          </a:p>
        </p:txBody>
      </p:sp>
    </p:spTree>
    <p:extLst>
      <p:ext uri="{BB962C8B-B14F-4D97-AF65-F5344CB8AC3E}">
        <p14:creationId xmlns:p14="http://schemas.microsoft.com/office/powerpoint/2010/main" val="181289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25392B5-59B8-4A57-BFB1-BA3DB076F8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34CEA16B-90B3-4B9F-AEDD-98894472D7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393996"/>
                </a:solidFill>
                <a:ea typeface="ＭＳ Ｐゴシック" panose="020B0600070205080204" pitchFamily="34" charset="-128"/>
              </a:rPr>
              <a:t>Explore the Seismicity:</a:t>
            </a:r>
          </a:p>
          <a:p>
            <a:r>
              <a:rPr lang="en-US" altLang="en-US" dirty="0">
                <a:ea typeface="ＭＳ Ｐゴシック" panose="020B0600070205080204" pitchFamily="34" charset="-128"/>
              </a:rPr>
              <a:t>IRIS Earthquake Browser:  http://ds.iris.edu/ieb/</a:t>
            </a:r>
            <a:endParaRPr lang="en-US" altLang="en-US" dirty="0"/>
          </a:p>
          <a:p>
            <a:endParaRPr lang="en-US" altLang="en-US" dirty="0"/>
          </a:p>
        </p:txBody>
      </p:sp>
      <p:sp>
        <p:nvSpPr>
          <p:cNvPr id="61444" name="Slide Number Placeholder 3">
            <a:extLst>
              <a:ext uri="{FF2B5EF4-FFF2-40B4-BE49-F238E27FC236}">
                <a16:creationId xmlns:a16="http://schemas.microsoft.com/office/drawing/2014/main" id="{7F0A06A1-4F31-420C-8B17-0CFCBC4A0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720830-6093-437E-B404-454116DA8DEE}" type="slidenum">
              <a:rPr lang="en-US" altLang="en-US" sz="1200">
                <a:latin typeface="Calibri" panose="020F0502020204030204" pitchFamily="34" charset="0"/>
                <a:ea typeface="ＭＳ Ｐゴシック" panose="020B0600070205080204" pitchFamily="34" charset="-128"/>
              </a:rPr>
              <a:pPr/>
              <a:t>6</a:t>
            </a:fld>
            <a:endParaRPr lang="en-US" altLang="en-US" sz="120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43389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F9C166F-CEF2-4889-801A-7C907A4BE0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14657AE-7B71-4909-A087-8AACEF06D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87CF22CD-C74D-4172-A491-46DCFA64E9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01675" indent="-269875">
              <a:spcBef>
                <a:spcPct val="30000"/>
              </a:spcBef>
              <a:defRPr sz="1200">
                <a:solidFill>
                  <a:schemeClr val="tx1"/>
                </a:solidFill>
                <a:latin typeface="Calibri" panose="020F0502020204030204" pitchFamily="34" charset="0"/>
              </a:defRPr>
            </a:lvl2pPr>
            <a:lvl3pPr marL="1081088" indent="-215900">
              <a:spcBef>
                <a:spcPct val="30000"/>
              </a:spcBef>
              <a:defRPr sz="1200">
                <a:solidFill>
                  <a:schemeClr val="tx1"/>
                </a:solidFill>
                <a:latin typeface="Calibri" panose="020F0502020204030204" pitchFamily="34" charset="0"/>
              </a:defRPr>
            </a:lvl3pPr>
            <a:lvl4pPr marL="1512888" indent="-215900">
              <a:spcBef>
                <a:spcPct val="30000"/>
              </a:spcBef>
              <a:defRPr sz="1200">
                <a:solidFill>
                  <a:schemeClr val="tx1"/>
                </a:solidFill>
                <a:latin typeface="Calibri" panose="020F0502020204030204" pitchFamily="34" charset="0"/>
              </a:defRPr>
            </a:lvl4pPr>
            <a:lvl5pPr marL="1944688" indent="-215900">
              <a:spcBef>
                <a:spcPct val="30000"/>
              </a:spcBef>
              <a:defRPr sz="1200">
                <a:solidFill>
                  <a:schemeClr val="tx1"/>
                </a:solidFill>
                <a:latin typeface="Calibri" panose="020F0502020204030204" pitchFamily="34" charset="0"/>
              </a:defRPr>
            </a:lvl5pPr>
            <a:lvl6pPr marL="2401888" indent="-215900" eaLnBrk="0" fontAlgn="base" hangingPunct="0">
              <a:spcBef>
                <a:spcPct val="30000"/>
              </a:spcBef>
              <a:spcAft>
                <a:spcPct val="0"/>
              </a:spcAft>
              <a:defRPr sz="1200">
                <a:solidFill>
                  <a:schemeClr val="tx1"/>
                </a:solidFill>
                <a:latin typeface="Calibri" panose="020F0502020204030204" pitchFamily="34" charset="0"/>
              </a:defRPr>
            </a:lvl6pPr>
            <a:lvl7pPr marL="2859088" indent="-215900" eaLnBrk="0" fontAlgn="base" hangingPunct="0">
              <a:spcBef>
                <a:spcPct val="30000"/>
              </a:spcBef>
              <a:spcAft>
                <a:spcPct val="0"/>
              </a:spcAft>
              <a:defRPr sz="1200">
                <a:solidFill>
                  <a:schemeClr val="tx1"/>
                </a:solidFill>
                <a:latin typeface="Calibri" panose="020F0502020204030204" pitchFamily="34" charset="0"/>
              </a:defRPr>
            </a:lvl7pPr>
            <a:lvl8pPr marL="3316288" indent="-215900" eaLnBrk="0" fontAlgn="base" hangingPunct="0">
              <a:spcBef>
                <a:spcPct val="30000"/>
              </a:spcBef>
              <a:spcAft>
                <a:spcPct val="0"/>
              </a:spcAft>
              <a:defRPr sz="1200">
                <a:solidFill>
                  <a:schemeClr val="tx1"/>
                </a:solidFill>
                <a:latin typeface="Calibri" panose="020F0502020204030204" pitchFamily="34" charset="0"/>
              </a:defRPr>
            </a:lvl8pPr>
            <a:lvl9pPr marL="3773488" indent="-2159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4C0F32-4793-43FE-9BCA-BCC0B923E0AC}" type="slidenum">
              <a:rPr lang="en-US" altLang="en-US">
                <a:ea typeface="ＭＳ Ｐゴシック" panose="020B0600070205080204" pitchFamily="34" charset="-128"/>
              </a:rPr>
              <a:pPr>
                <a:spcBef>
                  <a:spcPct val="0"/>
                </a:spcBef>
              </a:pPr>
              <a:t>7</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0963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B9AAC12-C539-45AB-B37C-6E8B4F0C50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622B195-35A7-4C02-B09B-0CB93D2E58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0F32EE66-2E27-4A05-A22B-49D02ED34E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480269-CDB2-4646-A03A-D2012E2FAEB9}" type="slidenum">
              <a:rPr lang="en-US" altLang="en-US" sz="1300"/>
              <a:pPr>
                <a:spcBef>
                  <a:spcPct val="0"/>
                </a:spcBef>
              </a:pPr>
              <a:t>8</a:t>
            </a:fld>
            <a:endParaRPr lang="en-US" altLang="en-US" sz="1300"/>
          </a:p>
        </p:txBody>
      </p:sp>
    </p:spTree>
    <p:extLst>
      <p:ext uri="{BB962C8B-B14F-4D97-AF65-F5344CB8AC3E}">
        <p14:creationId xmlns:p14="http://schemas.microsoft.com/office/powerpoint/2010/main" val="233939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Optima" pitchFamily="2"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Optim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9B7A385-8B0D-4BAD-8440-895F1E9F5442}" type="datetimeFigureOut">
              <a:rPr lang="en-US" smtClean="0"/>
              <a:pPr/>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7A385-8B0D-4BAD-8440-895F1E9F5442}" type="datetimeFigureOut">
              <a:rPr lang="en-US" smtClean="0"/>
              <a:pPr/>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7A385-8B0D-4BAD-8440-895F1E9F5442}" type="datetimeFigureOut">
              <a:rPr lang="en-US" smtClean="0"/>
              <a:pPr/>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7A385-8B0D-4BAD-8440-895F1E9F5442}" type="datetimeFigureOut">
              <a:rPr lang="en-US" smtClean="0"/>
              <a:pPr/>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B7A385-8B0D-4BAD-8440-895F1E9F5442}" type="datetimeFigureOut">
              <a:rPr lang="en-US" smtClean="0"/>
              <a:pPr/>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254555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254555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9B7A385-8B0D-4BAD-8440-895F1E9F5442}" type="datetimeFigureOut">
              <a:rPr lang="en-US" smtClean="0"/>
              <a:pPr/>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9B7A385-8B0D-4BAD-8440-895F1E9F5442}" type="datetimeFigureOut">
              <a:rPr lang="en-US" smtClean="0"/>
              <a:pPr/>
              <a:t>4/3/2021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B7A385-8B0D-4BAD-8440-895F1E9F5442}" type="datetimeFigureOut">
              <a:rPr lang="en-US" smtClean="0"/>
              <a:pPr/>
              <a:t>4/3/2021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7A385-8B0D-4BAD-8440-895F1E9F5442}" type="datetimeFigureOut">
              <a:rPr lang="en-US" smtClean="0"/>
              <a:pPr/>
              <a:t>4/3/2021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B7A385-8B0D-4BAD-8440-895F1E9F5442}" type="datetimeFigureOut">
              <a:rPr lang="en-US" smtClean="0"/>
              <a:pPr/>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B7A385-8B0D-4BAD-8440-895F1E9F5442}" type="datetimeFigureOut">
              <a:rPr lang="en-US" smtClean="0"/>
              <a:pPr/>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AFEFB-F978-4D44-941A-F675A8ACF5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9B7A385-8B0D-4BAD-8440-895F1E9F5442}" type="datetimeFigureOut">
              <a:rPr lang="en-US" smtClean="0"/>
              <a:pPr/>
              <a:t>4/3/2021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7AFEFB-F978-4D44-941A-F675A8ACF5F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Optima"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tima"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tima"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tima"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tima"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tima"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Earthquake Physics</a:t>
            </a:r>
            <a:endParaRPr lang="en-US" dirty="0"/>
          </a:p>
        </p:txBody>
      </p:sp>
      <p:sp>
        <p:nvSpPr>
          <p:cNvPr id="3" name="Subtitle 2"/>
          <p:cNvSpPr>
            <a:spLocks noGrp="1"/>
          </p:cNvSpPr>
          <p:nvPr>
            <p:ph type="subTitle" idx="1"/>
          </p:nvPr>
        </p:nvSpPr>
        <p:spPr>
          <a:xfrm>
            <a:off x="1371600" y="3333750"/>
            <a:ext cx="6400800" cy="1600200"/>
          </a:xfrm>
        </p:spPr>
        <p:txBody>
          <a:bodyPr>
            <a:normAutofit fontScale="62500" lnSpcReduction="20000"/>
          </a:bodyPr>
          <a:lstStyle/>
          <a:p>
            <a:r>
              <a:rPr lang="en-US" dirty="0"/>
              <a:t>UT GEO 302P – Spring </a:t>
            </a:r>
            <a:r>
              <a:rPr lang="en-US" dirty="0" smtClean="0"/>
              <a:t>2021</a:t>
            </a:r>
            <a:endParaRPr lang="en-US" dirty="0"/>
          </a:p>
          <a:p>
            <a:r>
              <a:rPr lang="en-US" dirty="0" smtClean="0"/>
              <a:t>Part III (Earthquakes) </a:t>
            </a:r>
            <a:r>
              <a:rPr lang="en-US" dirty="0"/>
              <a:t>– Lecture #</a:t>
            </a:r>
            <a:r>
              <a:rPr lang="en-US" dirty="0" smtClean="0"/>
              <a:t>3, March 11, 2021</a:t>
            </a:r>
          </a:p>
          <a:p>
            <a:r>
              <a:rPr lang="en-US" dirty="0" smtClean="0"/>
              <a:t>Prof</a:t>
            </a:r>
            <a:r>
              <a:rPr lang="en-US" dirty="0"/>
              <a:t>. Thorsten Becker</a:t>
            </a:r>
          </a:p>
          <a:p>
            <a:endParaRPr lang="en-US" dirty="0"/>
          </a:p>
          <a:p>
            <a:r>
              <a:rPr lang="en-US" dirty="0"/>
              <a:t>Reading: Ch. 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905000" y="0"/>
            <a:ext cx="8888024" cy="5143500"/>
          </a:xfrm>
          <a:prstGeom prst="rect">
            <a:avLst/>
          </a:prstGeom>
          <a:ln>
            <a:noFill/>
          </a:ln>
          <a:effectLst>
            <a:softEdge rad="112500"/>
          </a:effectLst>
        </p:spPr>
      </p:pic>
      <p:pic>
        <p:nvPicPr>
          <p:cNvPr id="9" name="Picture 8"/>
          <p:cNvPicPr/>
          <p:nvPr/>
        </p:nvPicPr>
        <p:blipFill>
          <a:blip r:embed="rId3"/>
          <a:stretch/>
        </p:blipFill>
        <p:spPr>
          <a:xfrm>
            <a:off x="0" y="0"/>
            <a:ext cx="6781800" cy="3507031"/>
          </a:xfrm>
          <a:prstGeom prst="rect">
            <a:avLst/>
          </a:prstGeom>
          <a:ln>
            <a:noFill/>
          </a:ln>
        </p:spPr>
      </p:pic>
      <p:sp>
        <p:nvSpPr>
          <p:cNvPr id="2" name="Right Triangle 1"/>
          <p:cNvSpPr/>
          <p:nvPr/>
        </p:nvSpPr>
        <p:spPr>
          <a:xfrm>
            <a:off x="685800" y="4095750"/>
            <a:ext cx="838200" cy="533400"/>
          </a:xfrm>
          <a:prstGeom prst="rtTriangl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Curved Connector 13"/>
          <p:cNvCxnSpPr/>
          <p:nvPr/>
        </p:nvCxnSpPr>
        <p:spPr>
          <a:xfrm rot="10800000" flipV="1">
            <a:off x="5638800" y="1352550"/>
            <a:ext cx="2209800" cy="990600"/>
          </a:xfrm>
          <a:prstGeom prst="curved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Rectangle 15"/>
          <p:cNvSpPr/>
          <p:nvPr/>
        </p:nvSpPr>
        <p:spPr>
          <a:xfrm>
            <a:off x="-152400" y="3500271"/>
            <a:ext cx="9525000" cy="990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latin typeface="Optima"/>
                <a:cs typeface="Optima"/>
              </a:rPr>
              <a:t>What controls when earthquakes happen at plate boundaries?</a:t>
            </a:r>
            <a:endParaRPr lang="en-US" sz="2400" dirty="0">
              <a:latin typeface="Optima"/>
              <a:cs typeface="Optima"/>
            </a:endParaRPr>
          </a:p>
        </p:txBody>
      </p:sp>
      <p:sp>
        <p:nvSpPr>
          <p:cNvPr id="3" name="Rectangle 2"/>
          <p:cNvSpPr/>
          <p:nvPr/>
        </p:nvSpPr>
        <p:spPr>
          <a:xfrm>
            <a:off x="4038600" y="4248150"/>
            <a:ext cx="7162800" cy="914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66191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905000" y="0"/>
            <a:ext cx="8888024" cy="5143500"/>
          </a:xfrm>
          <a:prstGeom prst="rect">
            <a:avLst/>
          </a:prstGeom>
          <a:ln>
            <a:noFill/>
          </a:ln>
          <a:effectLst>
            <a:softEdge rad="112500"/>
          </a:effectLst>
        </p:spPr>
      </p:pic>
      <p:pic>
        <p:nvPicPr>
          <p:cNvPr id="9" name="Picture 8"/>
          <p:cNvPicPr/>
          <p:nvPr/>
        </p:nvPicPr>
        <p:blipFill>
          <a:blip r:embed="rId3"/>
          <a:stretch/>
        </p:blipFill>
        <p:spPr>
          <a:xfrm>
            <a:off x="0" y="0"/>
            <a:ext cx="6781800" cy="3507031"/>
          </a:xfrm>
          <a:prstGeom prst="rect">
            <a:avLst/>
          </a:prstGeom>
          <a:ln>
            <a:noFill/>
          </a:ln>
        </p:spPr>
      </p:pic>
      <p:sp>
        <p:nvSpPr>
          <p:cNvPr id="2" name="Right Triangle 1"/>
          <p:cNvSpPr/>
          <p:nvPr/>
        </p:nvSpPr>
        <p:spPr>
          <a:xfrm>
            <a:off x="685800" y="4095750"/>
            <a:ext cx="838200" cy="533400"/>
          </a:xfrm>
          <a:prstGeom prst="rtTriangl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388" y="31750"/>
            <a:ext cx="3072027" cy="3409950"/>
          </a:xfrm>
          <a:prstGeom prst="rect">
            <a:avLst/>
          </a:prstGeom>
        </p:spPr>
      </p:pic>
      <p:cxnSp>
        <p:nvCxnSpPr>
          <p:cNvPr id="14" name="Curved Connector 13"/>
          <p:cNvCxnSpPr/>
          <p:nvPr/>
        </p:nvCxnSpPr>
        <p:spPr>
          <a:xfrm rot="10800000" flipV="1">
            <a:off x="5638800" y="1352550"/>
            <a:ext cx="2209800" cy="990600"/>
          </a:xfrm>
          <a:prstGeom prst="curved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7" name="Rectangle 6"/>
          <p:cNvSpPr/>
          <p:nvPr/>
        </p:nvSpPr>
        <p:spPr>
          <a:xfrm>
            <a:off x="1219200" y="3409950"/>
            <a:ext cx="9525000" cy="1066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038600" y="4248150"/>
            <a:ext cx="7162800" cy="914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4655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1524000" y="-35415"/>
            <a:ext cx="6477000" cy="5959965"/>
          </a:xfrm>
          <a:prstGeom prst="rect">
            <a:avLst/>
          </a:prstGeom>
          <a:ln>
            <a:noFill/>
          </a:ln>
        </p:spPr>
      </p:pic>
      <p:sp>
        <p:nvSpPr>
          <p:cNvPr id="5" name="Rectangle 4"/>
          <p:cNvSpPr/>
          <p:nvPr/>
        </p:nvSpPr>
        <p:spPr>
          <a:xfrm>
            <a:off x="1371600" y="2952750"/>
            <a:ext cx="6400800" cy="3810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676400" y="2571750"/>
            <a:ext cx="21336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5410200" y="2800350"/>
            <a:ext cx="9906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5029200" y="2724150"/>
            <a:ext cx="762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2362200" y="2495550"/>
            <a:ext cx="1143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1524000" y="133350"/>
            <a:ext cx="3733800" cy="4933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5105400" y="2647950"/>
            <a:ext cx="9906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14800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1752600" y="0"/>
            <a:ext cx="5775557" cy="5314516"/>
          </a:xfrm>
          <a:prstGeom prst="rect">
            <a:avLst/>
          </a:prstGeom>
          <a:ln>
            <a:noFill/>
          </a:ln>
        </p:spPr>
      </p:pic>
      <p:sp>
        <p:nvSpPr>
          <p:cNvPr id="5" name="Rectangle 4"/>
          <p:cNvSpPr/>
          <p:nvPr/>
        </p:nvSpPr>
        <p:spPr>
          <a:xfrm>
            <a:off x="1371600" y="3943350"/>
            <a:ext cx="6400800" cy="3810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1828800" y="3790950"/>
            <a:ext cx="3810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5029200" y="3562350"/>
            <a:ext cx="762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5486400" y="3867150"/>
            <a:ext cx="762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676400" y="-12123"/>
            <a:ext cx="34290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1828800" y="3105150"/>
            <a:ext cx="2057400" cy="1066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9000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1698000" y="1140587"/>
            <a:ext cx="6064134" cy="3987962"/>
          </a:xfrm>
          <a:prstGeom prst="rect">
            <a:avLst/>
          </a:prstGeom>
          <a:ln>
            <a:noFill/>
          </a:ln>
        </p:spPr>
      </p:pic>
      <p:sp>
        <p:nvSpPr>
          <p:cNvPr id="2" name="Title 1"/>
          <p:cNvSpPr>
            <a:spLocks noGrp="1"/>
          </p:cNvSpPr>
          <p:nvPr>
            <p:ph type="title"/>
          </p:nvPr>
        </p:nvSpPr>
        <p:spPr/>
        <p:txBody>
          <a:bodyPr>
            <a:normAutofit fontScale="90000"/>
          </a:bodyPr>
          <a:lstStyle/>
          <a:p>
            <a:r>
              <a:rPr lang="en-US" dirty="0" smtClean="0"/>
              <a:t>Earthquake rupture starts when failure strength exceeded</a:t>
            </a:r>
            <a:endParaRPr lang="en-US" dirty="0"/>
          </a:p>
        </p:txBody>
      </p:sp>
    </p:spTree>
    <p:extLst>
      <p:ext uri="{BB962C8B-B14F-4D97-AF65-F5344CB8AC3E}">
        <p14:creationId xmlns:p14="http://schemas.microsoft.com/office/powerpoint/2010/main" val="1090760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p:blipFill>
        <p:spPr>
          <a:xfrm>
            <a:off x="2114717" y="1060015"/>
            <a:ext cx="4914566" cy="4083486"/>
          </a:xfrm>
          <a:prstGeom prst="rect">
            <a:avLst/>
          </a:prstGeom>
          <a:ln>
            <a:noFill/>
          </a:ln>
        </p:spPr>
      </p:pic>
      <p:sp>
        <p:nvSpPr>
          <p:cNvPr id="6" name="Title 1"/>
          <p:cNvSpPr>
            <a:spLocks noGrp="1"/>
          </p:cNvSpPr>
          <p:nvPr>
            <p:ph type="title"/>
          </p:nvPr>
        </p:nvSpPr>
        <p:spPr>
          <a:xfrm>
            <a:off x="457200" y="205979"/>
            <a:ext cx="8229600" cy="857250"/>
          </a:xfrm>
        </p:spPr>
        <p:txBody>
          <a:bodyPr/>
          <a:lstStyle/>
          <a:p>
            <a:r>
              <a:rPr lang="en-US" dirty="0" smtClean="0"/>
              <a:t>Rupture propagation</a:t>
            </a:r>
            <a:endParaRPr lang="en-US" dirty="0"/>
          </a:p>
        </p:txBody>
      </p:sp>
    </p:spTree>
    <p:extLst>
      <p:ext uri="{BB962C8B-B14F-4D97-AF65-F5344CB8AC3E}">
        <p14:creationId xmlns:p14="http://schemas.microsoft.com/office/powerpoint/2010/main" val="3848762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p:blipFill>
        <p:spPr>
          <a:xfrm>
            <a:off x="1575750" y="1033426"/>
            <a:ext cx="5992500" cy="4123034"/>
          </a:xfrm>
          <a:prstGeom prst="rect">
            <a:avLst/>
          </a:prstGeom>
          <a:ln>
            <a:noFill/>
          </a:ln>
        </p:spPr>
      </p:pic>
      <p:sp>
        <p:nvSpPr>
          <p:cNvPr id="5" name="Title 1"/>
          <p:cNvSpPr>
            <a:spLocks noGrp="1"/>
          </p:cNvSpPr>
          <p:nvPr>
            <p:ph type="title"/>
          </p:nvPr>
        </p:nvSpPr>
        <p:spPr>
          <a:xfrm>
            <a:off x="457200" y="205979"/>
            <a:ext cx="8229600" cy="857250"/>
          </a:xfrm>
        </p:spPr>
        <p:txBody>
          <a:bodyPr/>
          <a:lstStyle/>
          <a:p>
            <a:r>
              <a:rPr lang="en-US" dirty="0" smtClean="0"/>
              <a:t>Rupture propagation</a:t>
            </a:r>
            <a:endParaRPr lang="en-US" dirty="0"/>
          </a:p>
        </p:txBody>
      </p:sp>
    </p:spTree>
    <p:extLst>
      <p:ext uri="{BB962C8B-B14F-4D97-AF65-F5344CB8AC3E}">
        <p14:creationId xmlns:p14="http://schemas.microsoft.com/office/powerpoint/2010/main" val="1833793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p:blipFill>
        <p:spPr>
          <a:xfrm>
            <a:off x="0" y="1047750"/>
            <a:ext cx="6002826" cy="3807877"/>
          </a:xfrm>
          <a:prstGeom prst="rect">
            <a:avLst/>
          </a:prstGeom>
          <a:ln>
            <a:noFill/>
          </a:ln>
        </p:spPr>
      </p:pic>
      <p:sp>
        <p:nvSpPr>
          <p:cNvPr id="4" name="Title 1"/>
          <p:cNvSpPr>
            <a:spLocks noGrp="1"/>
          </p:cNvSpPr>
          <p:nvPr>
            <p:ph type="title"/>
          </p:nvPr>
        </p:nvSpPr>
        <p:spPr>
          <a:xfrm>
            <a:off x="457200" y="205979"/>
            <a:ext cx="8229600" cy="857250"/>
          </a:xfrm>
        </p:spPr>
        <p:txBody>
          <a:bodyPr/>
          <a:lstStyle/>
          <a:p>
            <a:r>
              <a:rPr lang="en-US" dirty="0" smtClean="0"/>
              <a:t>Rupture arrest</a:t>
            </a:r>
            <a:endParaRPr lang="en-US" dirty="0"/>
          </a:p>
        </p:txBody>
      </p:sp>
      <p:pic>
        <p:nvPicPr>
          <p:cNvPr id="6" name="Picture 5">
            <a:extLst>
              <a:ext uri="{FF2B5EF4-FFF2-40B4-BE49-F238E27FC236}">
                <a16:creationId xmlns:a16="http://schemas.microsoft.com/office/drawing/2014/main" id="{902D567A-85A6-5E4D-B387-B375AECD6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6"/>
          <a:stretch/>
        </p:blipFill>
        <p:spPr>
          <a:xfrm>
            <a:off x="5830455" y="1970424"/>
            <a:ext cx="3276600" cy="3121510"/>
          </a:xfrm>
          <a:prstGeom prst="rect">
            <a:avLst/>
          </a:prstGeom>
        </p:spPr>
      </p:pic>
    </p:spTree>
    <p:extLst>
      <p:ext uri="{BB962C8B-B14F-4D97-AF65-F5344CB8AC3E}">
        <p14:creationId xmlns:p14="http://schemas.microsoft.com/office/powerpoint/2010/main" val="2431030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r="49121"/>
          <a:stretch/>
        </p:blipFill>
        <p:spPr>
          <a:xfrm>
            <a:off x="0" y="360"/>
            <a:ext cx="5207760" cy="3785040"/>
          </a:xfrm>
          <a:prstGeom prst="rect">
            <a:avLst/>
          </a:prstGeom>
          <a:ln>
            <a:noFill/>
          </a:ln>
        </p:spPr>
      </p:pic>
      <p:sp>
        <p:nvSpPr>
          <p:cNvPr id="5" name="CustomShape 3"/>
          <p:cNvSpPr/>
          <p:nvPr/>
        </p:nvSpPr>
        <p:spPr>
          <a:xfrm>
            <a:off x="5410200" y="1733550"/>
            <a:ext cx="3573720" cy="2803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650" b="0" strike="noStrike" spc="-1" dirty="0" smtClean="0">
                <a:solidFill>
                  <a:srgbClr val="000000"/>
                </a:solidFill>
                <a:uFill>
                  <a:solidFill>
                    <a:srgbClr val="FFFFFF"/>
                  </a:solidFill>
                </a:uFill>
                <a:latin typeface="Optima"/>
                <a:cs typeface="Optima"/>
              </a:rPr>
              <a:t>Smaller earthquakes occur </a:t>
            </a:r>
            <a:r>
              <a:rPr lang="en-US" sz="2650" b="0" strike="noStrike" spc="-1" dirty="0">
                <a:solidFill>
                  <a:srgbClr val="000000"/>
                </a:solidFill>
                <a:uFill>
                  <a:solidFill>
                    <a:srgbClr val="FFFFFF"/>
                  </a:solidFill>
                </a:uFill>
                <a:latin typeface="Optima"/>
                <a:cs typeface="Optima"/>
              </a:rPr>
              <a:t>near the focus of the </a:t>
            </a:r>
            <a:r>
              <a:rPr lang="en-US" sz="2650" b="0" strike="noStrike" spc="-1" dirty="0" smtClean="0">
                <a:solidFill>
                  <a:srgbClr val="000000"/>
                </a:solidFill>
                <a:uFill>
                  <a:solidFill>
                    <a:srgbClr val="FFFFFF"/>
                  </a:solidFill>
                </a:uFill>
                <a:latin typeface="Optima"/>
                <a:cs typeface="Optima"/>
              </a:rPr>
              <a:t>major earthquake (usually detected (and defined) in retrospect</a:t>
            </a:r>
            <a:r>
              <a:rPr lang="en-US" sz="2650" b="0" strike="noStrike" spc="-1" dirty="0">
                <a:solidFill>
                  <a:srgbClr val="000000"/>
                </a:solidFill>
                <a:uFill>
                  <a:solidFill>
                    <a:srgbClr val="FFFFFF"/>
                  </a:solidFill>
                </a:uFill>
                <a:latin typeface="Optima"/>
                <a:cs typeface="Optima"/>
              </a:rPr>
              <a:t>!)</a:t>
            </a:r>
            <a:endParaRPr lang="en-US" sz="1800" b="0" strike="noStrike" spc="-1" dirty="0">
              <a:solidFill>
                <a:srgbClr val="000000"/>
              </a:solidFill>
              <a:uFill>
                <a:solidFill>
                  <a:srgbClr val="FFFFFF"/>
                </a:solidFill>
              </a:uFill>
              <a:latin typeface="Optima"/>
              <a:cs typeface="Optima"/>
            </a:endParaRPr>
          </a:p>
        </p:txBody>
      </p:sp>
      <p:sp>
        <p:nvSpPr>
          <p:cNvPr id="6" name="Title 5"/>
          <p:cNvSpPr>
            <a:spLocks noGrp="1"/>
          </p:cNvSpPr>
          <p:nvPr>
            <p:ph type="title"/>
          </p:nvPr>
        </p:nvSpPr>
        <p:spPr/>
        <p:txBody>
          <a:bodyPr/>
          <a:lstStyle/>
          <a:p>
            <a:pPr algn="r"/>
            <a:r>
              <a:rPr lang="en-US" dirty="0" smtClean="0"/>
              <a:t>Foreshocks</a:t>
            </a:r>
            <a:endParaRPr lang="en-US" dirty="0"/>
          </a:p>
        </p:txBody>
      </p:sp>
    </p:spTree>
    <p:extLst>
      <p:ext uri="{BB962C8B-B14F-4D97-AF65-F5344CB8AC3E}">
        <p14:creationId xmlns:p14="http://schemas.microsoft.com/office/powerpoint/2010/main" val="2520378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r"/>
            <a:r>
              <a:rPr lang="en-US" dirty="0"/>
              <a:t>Aftershocks</a:t>
            </a:r>
          </a:p>
        </p:txBody>
      </p:sp>
      <p:pic>
        <p:nvPicPr>
          <p:cNvPr id="7" name="Picture 6"/>
          <p:cNvPicPr/>
          <p:nvPr/>
        </p:nvPicPr>
        <p:blipFill>
          <a:blip r:embed="rId2"/>
          <a:srcRect l="50905"/>
          <a:stretch/>
        </p:blipFill>
        <p:spPr>
          <a:xfrm>
            <a:off x="76200" y="57150"/>
            <a:ext cx="5029560" cy="3790440"/>
          </a:xfrm>
          <a:prstGeom prst="rect">
            <a:avLst/>
          </a:prstGeom>
          <a:ln>
            <a:noFill/>
          </a:ln>
        </p:spPr>
      </p:pic>
      <p:sp>
        <p:nvSpPr>
          <p:cNvPr id="8" name="CustomShape 4"/>
          <p:cNvSpPr/>
          <p:nvPr/>
        </p:nvSpPr>
        <p:spPr>
          <a:xfrm>
            <a:off x="5105400" y="2816070"/>
            <a:ext cx="3962400" cy="166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650" b="0" strike="noStrike" spc="-1" dirty="0">
                <a:solidFill>
                  <a:srgbClr val="000000"/>
                </a:solidFill>
                <a:uFill>
                  <a:solidFill>
                    <a:srgbClr val="FFFFFF"/>
                  </a:solidFill>
                </a:uFill>
                <a:latin typeface="Optima"/>
                <a:cs typeface="Optima"/>
              </a:rPr>
              <a:t>Occur on and around the edge of the rupture area (often define the latter)</a:t>
            </a:r>
            <a:endParaRPr lang="en-US" sz="1800" b="0" strike="noStrike" spc="-1" dirty="0">
              <a:solidFill>
                <a:srgbClr val="000000"/>
              </a:solidFill>
              <a:uFill>
                <a:solidFill>
                  <a:srgbClr val="FFFFFF"/>
                </a:solidFill>
              </a:uFill>
              <a:latin typeface="Optima"/>
              <a:cs typeface="Optima"/>
            </a:endParaRPr>
          </a:p>
        </p:txBody>
      </p:sp>
    </p:spTree>
    <p:extLst>
      <p:ext uri="{BB962C8B-B14F-4D97-AF65-F5344CB8AC3E}">
        <p14:creationId xmlns:p14="http://schemas.microsoft.com/office/powerpoint/2010/main" val="1875317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7">
            <a:extLst>
              <a:ext uri="{FF2B5EF4-FFF2-40B4-BE49-F238E27FC236}">
                <a16:creationId xmlns:a16="http://schemas.microsoft.com/office/drawing/2014/main" id="{4189014B-96E9-44A4-A0E5-204D8DCCA2BE}"/>
              </a:ext>
            </a:extLst>
          </p:cNvPr>
          <p:cNvSpPr txBox="1">
            <a:spLocks noChangeArrowheads="1"/>
          </p:cNvSpPr>
          <p:nvPr/>
        </p:nvSpPr>
        <p:spPr bwMode="auto">
          <a:xfrm>
            <a:off x="3124200" y="666750"/>
            <a:ext cx="576563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latin typeface="Optima" pitchFamily="2" charset="0"/>
              </a:rPr>
              <a:t>Ten years ago, on March 11, 2011, a devastating magnitude 9.1 earthquake occurred 130 km (80 miles) east of Sendai, Honshu, Japan and 373 km (231 miles) northeast of Tokyo, Japan at a depth of 24.4 km (15 miles).</a:t>
            </a:r>
          </a:p>
        </p:txBody>
      </p:sp>
      <p:sp>
        <p:nvSpPr>
          <p:cNvPr id="7"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sp>
        <p:nvSpPr>
          <p:cNvPr id="8" name="TextBox 7">
            <a:extLst>
              <a:ext uri="{FF2B5EF4-FFF2-40B4-BE49-F238E27FC236}">
                <a16:creationId xmlns:a16="http://schemas.microsoft.com/office/drawing/2014/main" id="{0DE82B29-5704-495A-99C3-07E4581B4517}"/>
              </a:ext>
            </a:extLst>
          </p:cNvPr>
          <p:cNvSpPr txBox="1">
            <a:spLocks noChangeArrowheads="1"/>
          </p:cNvSpPr>
          <p:nvPr/>
        </p:nvSpPr>
        <p:spPr bwMode="auto">
          <a:xfrm>
            <a:off x="914400" y="2038350"/>
            <a:ext cx="223181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dirty="0">
                <a:latin typeface="Optima" pitchFamily="2" charset="0"/>
              </a:rPr>
              <a:t>In this March 15, 2011 photo, a survivor of the earthquake and tsunami rides his bicycle through the leveled city of </a:t>
            </a:r>
            <a:r>
              <a:rPr lang="en-US" altLang="en-US" sz="1200" dirty="0" err="1">
                <a:latin typeface="Optima" pitchFamily="2" charset="0"/>
              </a:rPr>
              <a:t>Minamisanriku</a:t>
            </a:r>
            <a:r>
              <a:rPr lang="en-US" altLang="en-US" sz="1200" dirty="0">
                <a:latin typeface="Optima" pitchFamily="2" charset="0"/>
              </a:rPr>
              <a:t>, in northeastern Japan, four days after the tsunami. </a:t>
            </a:r>
          </a:p>
          <a:p>
            <a:pPr algn="r" eaLnBrk="1" hangingPunct="1">
              <a:spcBef>
                <a:spcPct val="0"/>
              </a:spcBef>
              <a:buFontTx/>
              <a:buNone/>
            </a:pPr>
            <a:endParaRPr lang="en-US" altLang="en-US" sz="1200" dirty="0">
              <a:latin typeface="Optima" pitchFamily="2" charset="0"/>
            </a:endParaRPr>
          </a:p>
          <a:p>
            <a:pPr algn="r" eaLnBrk="1" hangingPunct="1">
              <a:spcBef>
                <a:spcPct val="0"/>
              </a:spcBef>
              <a:buFontTx/>
              <a:buNone/>
            </a:pPr>
            <a:r>
              <a:rPr lang="en-US" altLang="en-US" sz="1200" dirty="0">
                <a:latin typeface="Optima" pitchFamily="2" charset="0"/>
              </a:rPr>
              <a:t>(AP Photo/David </a:t>
            </a:r>
            <a:r>
              <a:rPr lang="en-US" altLang="en-US" sz="1200" dirty="0" err="1">
                <a:latin typeface="Optima" pitchFamily="2" charset="0"/>
              </a:rPr>
              <a:t>Guttenfelder</a:t>
            </a:r>
            <a:r>
              <a:rPr lang="en-US" altLang="en-US" sz="1200" dirty="0">
                <a:latin typeface="Optima" pitchFamily="2" charset="0"/>
              </a:rPr>
              <a:t>)</a:t>
            </a:r>
          </a:p>
        </p:txBody>
      </p:sp>
      <p:pic>
        <p:nvPicPr>
          <p:cNvPr id="5" name="Picture 4" descr="A picture containing outdoor, sky&#10;&#10;Description automatically generated">
            <a:extLst>
              <a:ext uri="{FF2B5EF4-FFF2-40B4-BE49-F238E27FC236}">
                <a16:creationId xmlns:a16="http://schemas.microsoft.com/office/drawing/2014/main" id="{C4F9F2FB-E770-4756-8205-9F3DCB557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1428750"/>
            <a:ext cx="5388467" cy="3592311"/>
          </a:xfrm>
          <a:prstGeom prst="rect">
            <a:avLst/>
          </a:prstGeom>
        </p:spPr>
      </p:pic>
    </p:spTree>
    <p:extLst>
      <p:ext uri="{BB962C8B-B14F-4D97-AF65-F5344CB8AC3E}">
        <p14:creationId xmlns:p14="http://schemas.microsoft.com/office/powerpoint/2010/main" val="2147141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Reid’s (1910) elastic rebound </a:t>
            </a:r>
            <a:r>
              <a:rPr lang="en-US" dirty="0" smtClean="0"/>
              <a:t>theory</a:t>
            </a:r>
            <a:br>
              <a:rPr lang="en-US" dirty="0" smtClean="0"/>
            </a:br>
            <a:r>
              <a:rPr lang="en-US" dirty="0" smtClean="0"/>
              <a:t>Stick-slip earthquake cycle</a:t>
            </a:r>
            <a:endParaRPr lang="en-US" dirty="0"/>
          </a:p>
        </p:txBody>
      </p:sp>
      <p:pic>
        <p:nvPicPr>
          <p:cNvPr id="4" name="Picture 3"/>
          <p:cNvPicPr/>
          <p:nvPr/>
        </p:nvPicPr>
        <p:blipFill rotWithShape="1">
          <a:blip r:embed="rId2">
            <a:lum bright="6000" contrast="6000"/>
          </a:blip>
          <a:srcRect l="6732" t="66438" r="38072" b="10461"/>
          <a:stretch/>
        </p:blipFill>
        <p:spPr>
          <a:xfrm>
            <a:off x="2667000" y="1352550"/>
            <a:ext cx="6477000" cy="3569296"/>
          </a:xfrm>
          <a:prstGeom prst="rect">
            <a:avLst/>
          </a:prstGeom>
          <a:ln>
            <a:noFill/>
          </a:ln>
          <a:effectLst>
            <a:softEdge rad="112500"/>
          </a:effectLst>
        </p:spPr>
      </p:pic>
      <p:pic>
        <p:nvPicPr>
          <p:cNvPr id="5" name="Picture 4"/>
          <p:cNvPicPr/>
          <p:nvPr/>
        </p:nvPicPr>
        <p:blipFill rotWithShape="1">
          <a:blip r:embed="rId3">
            <a:duotone>
              <a:schemeClr val="bg2">
                <a:shade val="45000"/>
                <a:satMod val="135000"/>
              </a:schemeClr>
              <a:prstClr val="white"/>
            </a:duotone>
          </a:blip>
          <a:srcRect l="58333"/>
          <a:stretch/>
        </p:blipFill>
        <p:spPr>
          <a:xfrm>
            <a:off x="1905000" y="1727253"/>
            <a:ext cx="655583" cy="1447800"/>
          </a:xfrm>
          <a:prstGeom prst="rect">
            <a:avLst/>
          </a:prstGeom>
          <a:ln>
            <a:noFill/>
          </a:ln>
        </p:spPr>
      </p:pic>
      <p:pic>
        <p:nvPicPr>
          <p:cNvPr id="6" name="Picture 5"/>
          <p:cNvPicPr/>
          <p:nvPr/>
        </p:nvPicPr>
        <p:blipFill rotWithShape="1">
          <a:blip r:embed="rId3">
            <a:duotone>
              <a:schemeClr val="bg2">
                <a:shade val="45000"/>
                <a:satMod val="135000"/>
              </a:schemeClr>
              <a:prstClr val="white"/>
            </a:duotone>
          </a:blip>
          <a:srcRect l="58333"/>
          <a:stretch/>
        </p:blipFill>
        <p:spPr>
          <a:xfrm>
            <a:off x="1935088" y="3257550"/>
            <a:ext cx="655583" cy="1447800"/>
          </a:xfrm>
          <a:prstGeom prst="rect">
            <a:avLst/>
          </a:prstGeom>
          <a:ln>
            <a:noFill/>
          </a:ln>
        </p:spPr>
      </p:pic>
    </p:spTree>
    <p:extLst>
      <p:ext uri="{BB962C8B-B14F-4D97-AF65-F5344CB8AC3E}">
        <p14:creationId xmlns:p14="http://schemas.microsoft.com/office/powerpoint/2010/main" val="4185940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572" t="8130" r="2676" b="6494"/>
          <a:stretch/>
        </p:blipFill>
        <p:spPr>
          <a:xfrm>
            <a:off x="685800" y="1428750"/>
            <a:ext cx="8001000" cy="3200400"/>
          </a:xfrm>
          <a:prstGeom prst="rect">
            <a:avLst/>
          </a:prstGeom>
          <a:ln>
            <a:noFill/>
          </a:ln>
        </p:spPr>
      </p:pic>
      <p:sp>
        <p:nvSpPr>
          <p:cNvPr id="2" name="Title 1"/>
          <p:cNvSpPr>
            <a:spLocks noGrp="1"/>
          </p:cNvSpPr>
          <p:nvPr>
            <p:ph type="title"/>
          </p:nvPr>
        </p:nvSpPr>
        <p:spPr/>
        <p:txBody>
          <a:bodyPr>
            <a:noAutofit/>
          </a:bodyPr>
          <a:lstStyle/>
          <a:p>
            <a:r>
              <a:rPr lang="en-US" sz="3600" dirty="0"/>
              <a:t>Why might this be too simplified? </a:t>
            </a:r>
            <a:br>
              <a:rPr lang="en-US" sz="3600" dirty="0"/>
            </a:br>
            <a:r>
              <a:rPr lang="en-US" sz="3600" dirty="0"/>
              <a:t>(making it hard to predict earthquakes)</a:t>
            </a:r>
          </a:p>
        </p:txBody>
      </p:sp>
    </p:spTree>
    <p:extLst>
      <p:ext uri="{BB962C8B-B14F-4D97-AF65-F5344CB8AC3E}">
        <p14:creationId xmlns:p14="http://schemas.microsoft.com/office/powerpoint/2010/main" val="2534103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pic>
        <p:nvPicPr>
          <p:cNvPr id="4" name="Picture 3"/>
          <p:cNvPicPr/>
          <p:nvPr/>
        </p:nvPicPr>
        <p:blipFill rotWithShape="1">
          <a:blip r:embed="rId2"/>
          <a:srcRect l="3572" t="6098" r="2676" b="6495"/>
          <a:stretch/>
        </p:blipFill>
        <p:spPr>
          <a:xfrm>
            <a:off x="762000" y="1428750"/>
            <a:ext cx="8001000" cy="3276600"/>
          </a:xfrm>
          <a:prstGeom prst="rect">
            <a:avLst/>
          </a:prstGeom>
          <a:ln>
            <a:noFill/>
          </a:ln>
        </p:spPr>
      </p:pic>
    </p:spTree>
    <p:extLst>
      <p:ext uri="{BB962C8B-B14F-4D97-AF65-F5344CB8AC3E}">
        <p14:creationId xmlns:p14="http://schemas.microsoft.com/office/powerpoint/2010/main" val="2491135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Seismicity (seismic activity)</a:t>
            </a:r>
            <a:endParaRPr lang="en-US" dirty="0"/>
          </a:p>
        </p:txBody>
      </p:sp>
      <p:sp>
        <p:nvSpPr>
          <p:cNvPr id="3" name="Content Placeholder 2"/>
          <p:cNvSpPr>
            <a:spLocks noGrp="1"/>
          </p:cNvSpPr>
          <p:nvPr>
            <p:ph idx="1"/>
          </p:nvPr>
        </p:nvSpPr>
        <p:spPr>
          <a:xfrm>
            <a:off x="457200" y="1200150"/>
            <a:ext cx="8229600" cy="3394472"/>
          </a:xfrm>
        </p:spPr>
        <p:txBody>
          <a:bodyPr>
            <a:normAutofit lnSpcReduction="10000"/>
          </a:bodyPr>
          <a:lstStyle/>
          <a:p>
            <a:r>
              <a:rPr lang="en-US" dirty="0" err="1" smtClean="0"/>
              <a:t>Spatio</a:t>
            </a:r>
            <a:r>
              <a:rPr lang="en-US" dirty="0" smtClean="0"/>
              <a:t>-temporal clustering</a:t>
            </a:r>
          </a:p>
          <a:p>
            <a:pPr lvl="1"/>
            <a:r>
              <a:rPr lang="en-US" dirty="0" smtClean="0"/>
              <a:t>large event cycle/occurrence</a:t>
            </a:r>
          </a:p>
          <a:p>
            <a:pPr lvl="2"/>
            <a:r>
              <a:rPr lang="en-US" dirty="0" smtClean="0"/>
              <a:t>foreshocks (sometimes)</a:t>
            </a:r>
          </a:p>
          <a:p>
            <a:pPr lvl="2"/>
            <a:r>
              <a:rPr lang="en-US" dirty="0" smtClean="0"/>
              <a:t>aftershocks (almost always)</a:t>
            </a:r>
          </a:p>
          <a:p>
            <a:pPr lvl="1"/>
            <a:r>
              <a:rPr lang="en-US" dirty="0" smtClean="0"/>
              <a:t>earthquake interactions (triggering)</a:t>
            </a:r>
          </a:p>
          <a:p>
            <a:r>
              <a:rPr lang="en-US" dirty="0" smtClean="0"/>
              <a:t>background seismicity</a:t>
            </a:r>
          </a:p>
          <a:p>
            <a:r>
              <a:rPr lang="en-US" dirty="0" smtClean="0"/>
              <a:t>anthropogenic, climatic, tidal triggering</a:t>
            </a:r>
          </a:p>
          <a:p>
            <a:pPr lvl="1"/>
            <a:endParaRPr lang="en-US" dirty="0"/>
          </a:p>
        </p:txBody>
      </p:sp>
    </p:spTree>
    <p:extLst>
      <p:ext uri="{BB962C8B-B14F-4D97-AF65-F5344CB8AC3E}">
        <p14:creationId xmlns:p14="http://schemas.microsoft.com/office/powerpoint/2010/main" val="1959028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994171"/>
          </a:xfrm>
        </p:spPr>
        <p:txBody>
          <a:bodyPr>
            <a:noAutofit/>
          </a:bodyPr>
          <a:lstStyle/>
          <a:p>
            <a:r>
              <a:rPr lang="en-US" sz="2800" dirty="0" smtClean="0"/>
              <a:t>Earthquake </a:t>
            </a:r>
            <a:r>
              <a:rPr lang="en-US" sz="2800" dirty="0"/>
              <a:t>source seismology</a:t>
            </a:r>
            <a:br>
              <a:rPr lang="en-US" sz="2800" dirty="0"/>
            </a:br>
            <a:r>
              <a:rPr lang="en-US" sz="2800" dirty="0"/>
              <a:t>Quantify </a:t>
            </a:r>
            <a:r>
              <a:rPr lang="en-US" sz="2800" b="1" dirty="0"/>
              <a:t>where</a:t>
            </a:r>
            <a:r>
              <a:rPr lang="en-US" sz="2800" dirty="0"/>
              <a:t>, when, and how </a:t>
            </a:r>
            <a:r>
              <a:rPr lang="en-US" sz="2800" dirty="0" smtClean="0"/>
              <a:t>(big)?</a:t>
            </a:r>
            <a:r>
              <a:rPr lang="en-US" sz="2800" dirty="0"/>
              <a:t/>
            </a:r>
            <a:br>
              <a:rPr lang="en-US" sz="2800" dirty="0"/>
            </a:br>
            <a:endParaRPr lang="en-US" sz="2800" dirty="0"/>
          </a:p>
        </p:txBody>
      </p:sp>
      <p:pic>
        <p:nvPicPr>
          <p:cNvPr id="6" name="Picture 5" descr="untitled13617693123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276350"/>
            <a:ext cx="4191000" cy="3442137"/>
          </a:xfrm>
          <a:prstGeom prst="rect">
            <a:avLst/>
          </a:prstGeom>
        </p:spPr>
      </p:pic>
      <p:sp>
        <p:nvSpPr>
          <p:cNvPr id="3" name="TextBox 2"/>
          <p:cNvSpPr txBox="1"/>
          <p:nvPr/>
        </p:nvSpPr>
        <p:spPr>
          <a:xfrm>
            <a:off x="6096001" y="1352550"/>
            <a:ext cx="26670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Optima" pitchFamily="2" charset="0"/>
              </a:rPr>
              <a:t>d</a:t>
            </a:r>
            <a:r>
              <a:rPr lang="en-US" dirty="0" smtClean="0">
                <a:latin typeface="Optima" pitchFamily="2" charset="0"/>
              </a:rPr>
              <a:t>ifferent waves move at different speeds</a:t>
            </a:r>
          </a:p>
          <a:p>
            <a:pPr marL="285750" indent="-285750">
              <a:buFont typeface="Arial" panose="020B0604020202020204" pitchFamily="34" charset="0"/>
              <a:buChar char="•"/>
            </a:pPr>
            <a:endParaRPr lang="en-US" dirty="0">
              <a:latin typeface="Optima" pitchFamily="2" charset="0"/>
            </a:endParaRPr>
          </a:p>
          <a:p>
            <a:pPr marL="285750" indent="-285750">
              <a:buFont typeface="Arial" panose="020B0604020202020204" pitchFamily="34" charset="0"/>
              <a:buChar char="•"/>
            </a:pPr>
            <a:r>
              <a:rPr lang="en-US" dirty="0">
                <a:latin typeface="Optima" pitchFamily="2" charset="0"/>
              </a:rPr>
              <a:t>t</a:t>
            </a:r>
            <a:r>
              <a:rPr lang="en-US" dirty="0" smtClean="0">
                <a:latin typeface="Optima" pitchFamily="2" charset="0"/>
              </a:rPr>
              <a:t>heir </a:t>
            </a:r>
            <a:r>
              <a:rPr lang="en-US" dirty="0" err="1" smtClean="0">
                <a:latin typeface="Optima" pitchFamily="2" charset="0"/>
              </a:rPr>
              <a:t>wavefronts</a:t>
            </a:r>
            <a:r>
              <a:rPr lang="en-US" dirty="0" smtClean="0">
                <a:latin typeface="Optima" pitchFamily="2" charset="0"/>
              </a:rPr>
              <a:t> separate further the longer the wave moves</a:t>
            </a:r>
          </a:p>
          <a:p>
            <a:endParaRPr lang="en-US" dirty="0">
              <a:latin typeface="Optima" pitchFamily="2" charset="0"/>
            </a:endParaRPr>
          </a:p>
          <a:p>
            <a:endParaRPr lang="en-US" dirty="0" smtClean="0">
              <a:latin typeface="Optima" pitchFamily="2" charset="0"/>
            </a:endParaRPr>
          </a:p>
        </p:txBody>
      </p:sp>
    </p:spTree>
    <p:extLst>
      <p:ext uri="{BB962C8B-B14F-4D97-AF65-F5344CB8AC3E}">
        <p14:creationId xmlns:p14="http://schemas.microsoft.com/office/powerpoint/2010/main" val="3468746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p:cNvPicPr>
          <p:nvPr>
            <p:ph idx="1"/>
          </p:nvPr>
        </p:nvPicPr>
        <p:blipFill rotWithShape="1">
          <a:blip r:embed="rId2" cstate="print"/>
          <a:srcRect l="25028" t="37637" r="22315" b="21132"/>
          <a:stretch/>
        </p:blipFill>
        <p:spPr>
          <a:xfrm>
            <a:off x="152400" y="57150"/>
            <a:ext cx="8854214" cy="4953000"/>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a:off x="762000" y="2571750"/>
            <a:ext cx="15240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285750"/>
            <a:ext cx="222368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latin typeface="Optima" pitchFamily="2" charset="0"/>
              </a:rPr>
              <a:t>Delay between</a:t>
            </a:r>
          </a:p>
          <a:p>
            <a:r>
              <a:rPr lang="en-US" dirty="0" smtClean="0">
                <a:latin typeface="Optima" pitchFamily="2" charset="0"/>
              </a:rPr>
              <a:t>P and S arrival </a:t>
            </a:r>
          </a:p>
          <a:p>
            <a:r>
              <a:rPr lang="en-US" dirty="0" smtClean="0">
                <a:latin typeface="Optima" pitchFamily="2" charset="0"/>
              </a:rPr>
              <a:t>depends </a:t>
            </a:r>
            <a:r>
              <a:rPr lang="en-US" dirty="0">
                <a:latin typeface="Optima" pitchFamily="2" charset="0"/>
              </a:rPr>
              <a:t>o</a:t>
            </a:r>
            <a:r>
              <a:rPr lang="en-US" dirty="0" smtClean="0">
                <a:latin typeface="Optima" pitchFamily="2" charset="0"/>
              </a:rPr>
              <a:t>n distance</a:t>
            </a:r>
          </a:p>
        </p:txBody>
      </p:sp>
    </p:spTree>
    <p:extLst>
      <p:ext uri="{BB962C8B-B14F-4D97-AF65-F5344CB8AC3E}">
        <p14:creationId xmlns:p14="http://schemas.microsoft.com/office/powerpoint/2010/main" val="263270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noAutofit/>
          </a:bodyPr>
          <a:lstStyle/>
          <a:p>
            <a:r>
              <a:rPr lang="en-US" sz="3200" dirty="0"/>
              <a:t>O</a:t>
            </a:r>
            <a:r>
              <a:rPr lang="en-US" sz="3200" dirty="0" smtClean="0"/>
              <a:t>btain </a:t>
            </a:r>
            <a:r>
              <a:rPr lang="en-US" sz="3200" dirty="0"/>
              <a:t>distance </a:t>
            </a:r>
            <a:r>
              <a:rPr lang="en-US" sz="3200" dirty="0" smtClean="0"/>
              <a:t>between earthquake </a:t>
            </a:r>
            <a:br>
              <a:rPr lang="en-US" sz="3200" dirty="0" smtClean="0"/>
            </a:br>
            <a:r>
              <a:rPr lang="en-US" sz="3200" dirty="0" smtClean="0"/>
              <a:t>and several stations from travel time </a:t>
            </a:r>
            <a:r>
              <a:rPr lang="en-US" sz="3200" dirty="0"/>
              <a:t>curves</a:t>
            </a:r>
          </a:p>
        </p:txBody>
      </p:sp>
      <p:pic>
        <p:nvPicPr>
          <p:cNvPr id="4" name="Picture 3"/>
          <p:cNvPicPr/>
          <p:nvPr/>
        </p:nvPicPr>
        <p:blipFill rotWithShape="1">
          <a:blip r:embed="rId2"/>
          <a:srcRect t="13420"/>
          <a:stretch/>
        </p:blipFill>
        <p:spPr>
          <a:xfrm>
            <a:off x="3352800" y="1276350"/>
            <a:ext cx="4891646" cy="3638550"/>
          </a:xfrm>
          <a:prstGeom prst="rect">
            <a:avLst/>
          </a:prstGeom>
          <a:ln>
            <a:noFill/>
          </a:ln>
        </p:spPr>
      </p:pic>
      <p:pic>
        <p:nvPicPr>
          <p:cNvPr id="5" name="Picture 4"/>
          <p:cNvPicPr/>
          <p:nvPr/>
        </p:nvPicPr>
        <p:blipFill rotWithShape="1">
          <a:blip r:embed="rId3">
            <a:duotone>
              <a:schemeClr val="bg2">
                <a:shade val="45000"/>
                <a:satMod val="135000"/>
              </a:schemeClr>
              <a:prstClr val="white"/>
            </a:duotone>
          </a:blip>
          <a:srcRect l="47596" t="18887" b="6462"/>
          <a:stretch/>
        </p:blipFill>
        <p:spPr>
          <a:xfrm>
            <a:off x="304800" y="1809750"/>
            <a:ext cx="1672397" cy="2391758"/>
          </a:xfrm>
          <a:prstGeom prst="rect">
            <a:avLst/>
          </a:prstGeom>
          <a:ln>
            <a:noFill/>
          </a:ln>
        </p:spPr>
      </p:pic>
    </p:spTree>
    <p:extLst>
      <p:ext uri="{BB962C8B-B14F-4D97-AF65-F5344CB8AC3E}">
        <p14:creationId xmlns:p14="http://schemas.microsoft.com/office/powerpoint/2010/main" val="9046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Locating an </a:t>
            </a:r>
            <a:r>
              <a:rPr lang="en-US" dirty="0" smtClean="0"/>
              <a:t>earthquake</a:t>
            </a:r>
            <a:endParaRPr lang="en-US" dirty="0"/>
          </a:p>
        </p:txBody>
      </p:sp>
      <p:sp>
        <p:nvSpPr>
          <p:cNvPr id="5" name="Content Placeholder 4"/>
          <p:cNvSpPr>
            <a:spLocks noGrp="1"/>
          </p:cNvSpPr>
          <p:nvPr>
            <p:ph sz="half" idx="2"/>
          </p:nvPr>
        </p:nvSpPr>
        <p:spPr/>
        <p:txBody>
          <a:bodyPr/>
          <a:lstStyle/>
          <a:p>
            <a:r>
              <a:rPr lang="en-US" dirty="0" smtClean="0"/>
              <a:t>epicenter: map location</a:t>
            </a:r>
          </a:p>
          <a:p>
            <a:r>
              <a:rPr lang="en-US" dirty="0" smtClean="0"/>
              <a:t>hypocenter (or focus): actual location, allowing for depth</a:t>
            </a:r>
            <a:endParaRPr lang="en-US" dirty="0"/>
          </a:p>
        </p:txBody>
      </p:sp>
      <p:pic>
        <p:nvPicPr>
          <p:cNvPr id="4" name="Picture 3"/>
          <p:cNvPicPr/>
          <p:nvPr/>
        </p:nvPicPr>
        <p:blipFill>
          <a:blip r:embed="rId2"/>
          <a:stretch/>
        </p:blipFill>
        <p:spPr>
          <a:xfrm>
            <a:off x="152400" y="1047750"/>
            <a:ext cx="3893202" cy="393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6057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4550"/>
            <a:ext cx="8229600" cy="857250"/>
          </a:xfrm>
        </p:spPr>
        <p:txBody>
          <a:bodyPr>
            <a:normAutofit fontScale="90000"/>
          </a:bodyPr>
          <a:lstStyle/>
          <a:p>
            <a:r>
              <a:rPr lang="en-US" dirty="0" smtClean="0"/>
              <a:t>How might we quantify </a:t>
            </a:r>
            <a:br>
              <a:rPr lang="en-US" dirty="0" smtClean="0"/>
            </a:br>
            <a:r>
              <a:rPr lang="en-US" dirty="0" smtClean="0"/>
              <a:t>earthquake size?</a:t>
            </a:r>
            <a:endParaRPr lang="en-US" dirty="0"/>
          </a:p>
        </p:txBody>
      </p:sp>
    </p:spTree>
    <p:extLst>
      <p:ext uri="{BB962C8B-B14F-4D97-AF65-F5344CB8AC3E}">
        <p14:creationId xmlns:p14="http://schemas.microsoft.com/office/powerpoint/2010/main" val="380402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428750"/>
            <a:ext cx="5562600" cy="3810000"/>
            <a:chOff x="0" y="1885950"/>
            <a:chExt cx="5562600" cy="3810000"/>
          </a:xfrm>
        </p:grpSpPr>
        <p:pic>
          <p:nvPicPr>
            <p:cNvPr id="4" name="Picture 3"/>
            <p:cNvPicPr/>
            <p:nvPr/>
          </p:nvPicPr>
          <p:blipFill>
            <a:blip r:embed="rId2"/>
            <a:stretch/>
          </p:blipFill>
          <p:spPr>
            <a:xfrm>
              <a:off x="0" y="1885950"/>
              <a:ext cx="5537530" cy="3810000"/>
            </a:xfrm>
            <a:prstGeom prst="rect">
              <a:avLst/>
            </a:prstGeom>
            <a:ln>
              <a:noFill/>
            </a:ln>
          </p:spPr>
        </p:pic>
        <p:sp>
          <p:nvSpPr>
            <p:cNvPr id="5" name="Rectangle 4"/>
            <p:cNvSpPr/>
            <p:nvPr/>
          </p:nvSpPr>
          <p:spPr>
            <a:xfrm>
              <a:off x="0" y="2038350"/>
              <a:ext cx="5410200" cy="1600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152400" y="2190750"/>
              <a:ext cx="1905000" cy="3124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4038600" y="2343150"/>
              <a:ext cx="1524000" cy="1524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 name="Title 1"/>
          <p:cNvSpPr>
            <a:spLocks noGrp="1"/>
          </p:cNvSpPr>
          <p:nvPr>
            <p:ph type="title"/>
          </p:nvPr>
        </p:nvSpPr>
        <p:spPr>
          <a:xfrm>
            <a:off x="152400" y="209550"/>
            <a:ext cx="8229600" cy="857250"/>
          </a:xfrm>
        </p:spPr>
        <p:txBody>
          <a:bodyPr>
            <a:normAutofit fontScale="90000"/>
          </a:bodyPr>
          <a:lstStyle/>
          <a:p>
            <a:pPr algn="l"/>
            <a:r>
              <a:rPr lang="en-US" dirty="0"/>
              <a:t>Earthquake size measure </a:t>
            </a:r>
            <a:r>
              <a:rPr lang="en-US" dirty="0" smtClean="0"/>
              <a:t>I:</a:t>
            </a:r>
            <a:r>
              <a:rPr lang="en-US" dirty="0"/>
              <a:t/>
            </a:r>
            <a:br>
              <a:rPr lang="en-US" dirty="0"/>
            </a:br>
            <a:r>
              <a:rPr lang="en-US" b="1" dirty="0"/>
              <a:t>seismic moment </a:t>
            </a:r>
            <a:r>
              <a:rPr lang="en-US" i="1" dirty="0"/>
              <a:t>M</a:t>
            </a:r>
            <a:r>
              <a:rPr lang="en-US" baseline="-25000" dirty="0"/>
              <a:t>0</a:t>
            </a:r>
          </a:p>
        </p:txBody>
      </p:sp>
      <p:sp>
        <p:nvSpPr>
          <p:cNvPr id="3" name="Content Placeholder 2"/>
          <p:cNvSpPr>
            <a:spLocks noGrp="1"/>
          </p:cNvSpPr>
          <p:nvPr>
            <p:ph idx="1"/>
          </p:nvPr>
        </p:nvSpPr>
        <p:spPr>
          <a:xfrm>
            <a:off x="457200" y="1428749"/>
            <a:ext cx="8001000" cy="3429001"/>
          </a:xfrm>
        </p:spPr>
        <p:txBody>
          <a:bodyPr/>
          <a:lstStyle/>
          <a:p>
            <a:r>
              <a:rPr lang="en-US" i="1" dirty="0"/>
              <a:t>M</a:t>
            </a:r>
            <a:r>
              <a:rPr lang="en-US" i="1" baseline="-25000" dirty="0"/>
              <a:t>0</a:t>
            </a:r>
            <a:r>
              <a:rPr lang="en-US" dirty="0"/>
              <a:t> = slip </a:t>
            </a:r>
            <a:r>
              <a:rPr lang="en-US" dirty="0" smtClean="0">
                <a:sym typeface="Symbol" panose="05050102010706020507" pitchFamily="18" charset="2"/>
              </a:rPr>
              <a:t> </a:t>
            </a:r>
            <a:r>
              <a:rPr lang="en-US" dirty="0" smtClean="0"/>
              <a:t>rupture area </a:t>
            </a:r>
            <a:r>
              <a:rPr lang="en-US" dirty="0">
                <a:sym typeface="Symbol" panose="05050102010706020507" pitchFamily="18" charset="2"/>
              </a:rPr>
              <a:t> </a:t>
            </a:r>
            <a:r>
              <a:rPr lang="en-US" dirty="0" smtClean="0"/>
              <a:t>shear </a:t>
            </a:r>
            <a:r>
              <a:rPr lang="en-US" dirty="0"/>
              <a:t>modulus</a:t>
            </a:r>
          </a:p>
          <a:p>
            <a:r>
              <a:rPr lang="en-US" dirty="0" smtClean="0"/>
              <a:t>based on rupture physics, scales with energy</a:t>
            </a:r>
            <a:endParaRPr lang="en-US" dirty="0"/>
          </a:p>
        </p:txBody>
      </p:sp>
      <p:sp>
        <p:nvSpPr>
          <p:cNvPr id="9" name="TextBox 8"/>
          <p:cNvSpPr txBox="1"/>
          <p:nvPr/>
        </p:nvSpPr>
        <p:spPr>
          <a:xfrm>
            <a:off x="4114800" y="3105150"/>
            <a:ext cx="1454931" cy="369332"/>
          </a:xfrm>
          <a:prstGeom prst="rect">
            <a:avLst/>
          </a:prstGeom>
          <a:noFill/>
        </p:spPr>
        <p:txBody>
          <a:bodyPr wrap="none" rtlCol="0">
            <a:spAutoFit/>
          </a:bodyPr>
          <a:lstStyle/>
          <a:p>
            <a:r>
              <a:rPr lang="en-US" dirty="0">
                <a:latin typeface="Optima" pitchFamily="2" charset="0"/>
              </a:rPr>
              <a:t>slip, or offset</a:t>
            </a:r>
          </a:p>
        </p:txBody>
      </p:sp>
      <p:cxnSp>
        <p:nvCxnSpPr>
          <p:cNvPr id="11" name="Straight Arrow Connector 10"/>
          <p:cNvCxnSpPr/>
          <p:nvPr/>
        </p:nvCxnSpPr>
        <p:spPr>
          <a:xfrm flipH="1">
            <a:off x="7543800" y="2038350"/>
            <a:ext cx="76200" cy="16764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6858000" y="3714750"/>
            <a:ext cx="1749930" cy="923330"/>
          </a:xfrm>
          <a:prstGeom prst="rect">
            <a:avLst/>
          </a:prstGeom>
          <a:noFill/>
        </p:spPr>
        <p:txBody>
          <a:bodyPr wrap="none" rtlCol="0">
            <a:spAutoFit/>
          </a:bodyPr>
          <a:lstStyle/>
          <a:p>
            <a:r>
              <a:rPr lang="en-US" dirty="0" smtClean="0">
                <a:latin typeface="Optima" pitchFamily="2" charset="0"/>
              </a:rPr>
              <a:t>elastic constant</a:t>
            </a:r>
          </a:p>
          <a:p>
            <a:r>
              <a:rPr lang="en-US" dirty="0" smtClean="0">
                <a:latin typeface="Optima" pitchFamily="2" charset="0"/>
              </a:rPr>
              <a:t>(spring stiffness, </a:t>
            </a:r>
          </a:p>
          <a:p>
            <a:r>
              <a:rPr lang="en-US" dirty="0" smtClean="0">
                <a:latin typeface="Optima" pitchFamily="2" charset="0"/>
              </a:rPr>
              <a:t>rock property)</a:t>
            </a:r>
            <a:endParaRPr lang="en-US" dirty="0">
              <a:latin typeface="Optima" pitchFamily="2" charset="0"/>
            </a:endParaRPr>
          </a:p>
        </p:txBody>
      </p:sp>
    </p:spTree>
    <p:extLst>
      <p:ext uri="{BB962C8B-B14F-4D97-AF65-F5344CB8AC3E}">
        <p14:creationId xmlns:p14="http://schemas.microsoft.com/office/powerpoint/2010/main" val="196524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6D2DE-7FC0-4B6F-BC8E-F84DF3CDD008}"/>
              </a:ext>
            </a:extLst>
          </p:cNvPr>
          <p:cNvSpPr txBox="1"/>
          <p:nvPr/>
        </p:nvSpPr>
        <p:spPr>
          <a:xfrm>
            <a:off x="770334" y="962486"/>
            <a:ext cx="4171950" cy="3477875"/>
          </a:xfrm>
          <a:prstGeom prst="rect">
            <a:avLst/>
          </a:prstGeom>
          <a:noFill/>
        </p:spPr>
        <p:txBody>
          <a:bodyPr wrap="square" rtlCol="0">
            <a:spAutoFit/>
          </a:bodyPr>
          <a:lstStyle/>
          <a:p>
            <a:r>
              <a:rPr lang="en-US" sz="1100" dirty="0">
                <a:latin typeface="Optima" pitchFamily="2" charset="0"/>
              </a:rPr>
              <a:t>This M 9.1 earthquake and the tsunami that followed caused 15,899 deaths and 6,157 injuries, with 2,529 still missing. 130,927 people were displaced from their homes. 332,395 buildings, 2,126 roads, 56 bridges and 26 railways were destroyed or damaged. The vast majority of fatalities and damage was due to the tsunami and were concentrated on the Pacific coast of northern Honshu.</a:t>
            </a:r>
          </a:p>
          <a:p>
            <a:endParaRPr lang="en-US" sz="1100" dirty="0">
              <a:latin typeface="Optima" pitchFamily="2" charset="0"/>
            </a:endParaRPr>
          </a:p>
          <a:p>
            <a:r>
              <a:rPr lang="en-US" sz="1100" dirty="0">
                <a:latin typeface="Optima" pitchFamily="2" charset="0"/>
              </a:rPr>
              <a:t>Electricity, gas and water supplies, telecommunications, and railway service were disrupted. The tsunami disabled the power supply and cooling of three Fukushima Daiichi reactors, causing a nuclear </a:t>
            </a:r>
            <a:r>
              <a:rPr lang="en-US" sz="1100" dirty="0" smtClean="0">
                <a:latin typeface="Optima" pitchFamily="2" charset="0"/>
              </a:rPr>
              <a:t>accident. The </a:t>
            </a:r>
            <a:r>
              <a:rPr lang="en-US" sz="1100" dirty="0">
                <a:latin typeface="Optima" pitchFamily="2" charset="0"/>
              </a:rPr>
              <a:t>region experienced liquefaction, landslides, and a dam failure</a:t>
            </a:r>
            <a:r>
              <a:rPr lang="en-US" sz="1100" dirty="0" smtClean="0">
                <a:latin typeface="Optima" pitchFamily="2" charset="0"/>
              </a:rPr>
              <a:t>.</a:t>
            </a:r>
          </a:p>
          <a:p>
            <a:endParaRPr lang="en-US" sz="1100" dirty="0">
              <a:latin typeface="Optima" pitchFamily="2" charset="0"/>
            </a:endParaRPr>
          </a:p>
          <a:p>
            <a:r>
              <a:rPr lang="en-US" sz="1100" dirty="0">
                <a:latin typeface="Optima" pitchFamily="2" charset="0"/>
              </a:rPr>
              <a:t>An aerial combination photo shows Okawa Elementary School after the tsunami hit (top, March 15, 2011) and (bottom, September 28, 2020) in </a:t>
            </a:r>
            <a:r>
              <a:rPr lang="en-US" sz="1100" dirty="0" err="1">
                <a:latin typeface="Optima" pitchFamily="2" charset="0"/>
              </a:rPr>
              <a:t>Ishinomaki</a:t>
            </a:r>
            <a:r>
              <a:rPr lang="en-US" sz="1100" dirty="0">
                <a:latin typeface="Optima" pitchFamily="2" charset="0"/>
              </a:rPr>
              <a:t>, Miyagi Prefecture. </a:t>
            </a:r>
            <a:r>
              <a:rPr lang="en-US" sz="1100" dirty="0" smtClean="0">
                <a:latin typeface="Optima" pitchFamily="2" charset="0"/>
              </a:rPr>
              <a:t>Seventy-eight </a:t>
            </a:r>
            <a:r>
              <a:rPr lang="en-US" sz="1100" dirty="0">
                <a:latin typeface="Optima" pitchFamily="2" charset="0"/>
              </a:rPr>
              <a:t>students and ten teachers of the elementary school were killed in the tsunami. </a:t>
            </a:r>
          </a:p>
          <a:p>
            <a:endParaRPr lang="en-US" sz="1100" dirty="0">
              <a:latin typeface="Optima" pitchFamily="2" charset="0"/>
            </a:endParaRPr>
          </a:p>
        </p:txBody>
      </p:sp>
      <p:pic>
        <p:nvPicPr>
          <p:cNvPr id="8"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pic>
        <p:nvPicPr>
          <p:cNvPr id="10" name="Picture 9" descr="A picture containing outdoor, nature, shore&#10;&#10;Description automatically generated">
            <a:extLst>
              <a:ext uri="{FF2B5EF4-FFF2-40B4-BE49-F238E27FC236}">
                <a16:creationId xmlns:a16="http://schemas.microsoft.com/office/drawing/2014/main" id="{FCB2D8E0-9A0C-4D77-A8C0-D0199B36C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61950"/>
            <a:ext cx="3685012" cy="4681438"/>
          </a:xfrm>
          <a:prstGeom prst="rect">
            <a:avLst/>
          </a:prstGeom>
        </p:spPr>
      </p:pic>
    </p:spTree>
    <p:extLst>
      <p:ext uri="{BB962C8B-B14F-4D97-AF65-F5344CB8AC3E}">
        <p14:creationId xmlns:p14="http://schemas.microsoft.com/office/powerpoint/2010/main" val="2473374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0t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
            <a:ext cx="9144000" cy="5005195"/>
          </a:xfrm>
          <a:prstGeom prst="rect">
            <a:avLst/>
          </a:prstGeom>
        </p:spPr>
      </p:pic>
      <p:sp>
        <p:nvSpPr>
          <p:cNvPr id="7" name="TextBox 6"/>
          <p:cNvSpPr txBox="1"/>
          <p:nvPr/>
        </p:nvSpPr>
        <p:spPr>
          <a:xfrm>
            <a:off x="3581400" y="4705350"/>
            <a:ext cx="2750366" cy="369332"/>
          </a:xfrm>
          <a:prstGeom prst="rect">
            <a:avLst/>
          </a:prstGeom>
          <a:noFill/>
        </p:spPr>
        <p:txBody>
          <a:bodyPr wrap="none" rtlCol="0">
            <a:spAutoFit/>
          </a:bodyPr>
          <a:lstStyle/>
          <a:p>
            <a:r>
              <a:rPr lang="en-US" dirty="0">
                <a:latin typeface="Optima" pitchFamily="2" charset="0"/>
              </a:rPr>
              <a:t>global earthquake </a:t>
            </a:r>
            <a:r>
              <a:rPr lang="en-US" dirty="0" smtClean="0">
                <a:latin typeface="Optima" pitchFamily="2" charset="0"/>
              </a:rPr>
              <a:t>catalog</a:t>
            </a:r>
            <a:endParaRPr lang="en-US" dirty="0">
              <a:latin typeface="Optima" pitchFamily="2" charset="0"/>
            </a:endParaRPr>
          </a:p>
        </p:txBody>
      </p:sp>
      <p:sp>
        <p:nvSpPr>
          <p:cNvPr id="3" name="Title 2"/>
          <p:cNvSpPr>
            <a:spLocks noGrp="1"/>
          </p:cNvSpPr>
          <p:nvPr>
            <p:ph type="title"/>
          </p:nvPr>
        </p:nvSpPr>
        <p:spPr>
          <a:xfrm>
            <a:off x="-1028700" y="57150"/>
            <a:ext cx="8229600" cy="857250"/>
          </a:xfrm>
        </p:spPr>
        <p:txBody>
          <a:bodyPr/>
          <a:lstStyle/>
          <a:p>
            <a:r>
              <a:rPr lang="en-US" dirty="0" smtClean="0"/>
              <a:t>Moment catalog</a:t>
            </a:r>
            <a:endParaRPr lang="en-US" dirty="0"/>
          </a:p>
        </p:txBody>
      </p:sp>
      <p:sp>
        <p:nvSpPr>
          <p:cNvPr id="5" name="Snip Same Side Corner Rectangle 4"/>
          <p:cNvSpPr/>
          <p:nvPr/>
        </p:nvSpPr>
        <p:spPr>
          <a:xfrm>
            <a:off x="2362200" y="2876550"/>
            <a:ext cx="1447800" cy="685800"/>
          </a:xfrm>
          <a:prstGeom prst="snip2SameRect">
            <a:avLst>
              <a:gd name="adj1" fmla="val 50000"/>
              <a:gd name="adj2" fmla="val 5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6" name="Picture 2" descr="http://www.eri.u-tokyo.ac.jp/en/wp-content/uploads/sites/2/2017/08/earth_quake_2017_s-1200x848-1-1200x8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4" t="7114" r="695" b="7980"/>
          <a:stretch/>
        </p:blipFill>
        <p:spPr bwMode="auto">
          <a:xfrm>
            <a:off x="1066800" y="1079046"/>
            <a:ext cx="4180524" cy="2559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111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5250"/>
            <a:ext cx="8229600" cy="857250"/>
          </a:xfrm>
        </p:spPr>
        <p:txBody>
          <a:bodyPr>
            <a:normAutofit/>
          </a:bodyPr>
          <a:lstStyle/>
          <a:p>
            <a:r>
              <a:rPr lang="en-US" sz="2800" dirty="0" smtClean="0"/>
              <a:t>Daily new COVID cases</a:t>
            </a:r>
            <a:endParaRPr lang="en-US" sz="2800" dirty="0"/>
          </a:p>
        </p:txBody>
      </p:sp>
      <p:pic>
        <p:nvPicPr>
          <p:cNvPr id="8" name="Picture 7"/>
          <p:cNvPicPr>
            <a:picLocks noChangeAspect="1"/>
          </p:cNvPicPr>
          <p:nvPr/>
        </p:nvPicPr>
        <p:blipFill>
          <a:blip r:embed="rId2"/>
          <a:stretch>
            <a:fillRect/>
          </a:stretch>
        </p:blipFill>
        <p:spPr>
          <a:xfrm>
            <a:off x="1676400" y="666750"/>
            <a:ext cx="5638800" cy="2063189"/>
          </a:xfrm>
          <a:prstGeom prst="rect">
            <a:avLst/>
          </a:prstGeom>
        </p:spPr>
      </p:pic>
      <p:pic>
        <p:nvPicPr>
          <p:cNvPr id="9" name="Picture 8"/>
          <p:cNvPicPr>
            <a:picLocks noChangeAspect="1"/>
          </p:cNvPicPr>
          <p:nvPr/>
        </p:nvPicPr>
        <p:blipFill>
          <a:blip r:embed="rId3"/>
          <a:stretch>
            <a:fillRect/>
          </a:stretch>
        </p:blipFill>
        <p:spPr>
          <a:xfrm>
            <a:off x="1690400" y="2952750"/>
            <a:ext cx="5651914" cy="2028219"/>
          </a:xfrm>
          <a:prstGeom prst="rect">
            <a:avLst/>
          </a:prstGeom>
        </p:spPr>
      </p:pic>
      <p:sp>
        <p:nvSpPr>
          <p:cNvPr id="10" name="TextBox 9"/>
          <p:cNvSpPr txBox="1"/>
          <p:nvPr/>
        </p:nvSpPr>
        <p:spPr>
          <a:xfrm>
            <a:off x="2514600" y="971550"/>
            <a:ext cx="2313454" cy="369332"/>
          </a:xfrm>
          <a:prstGeom prst="rect">
            <a:avLst/>
          </a:prstGeom>
          <a:noFill/>
        </p:spPr>
        <p:txBody>
          <a:bodyPr wrap="none" rtlCol="0">
            <a:spAutoFit/>
          </a:bodyPr>
          <a:lstStyle/>
          <a:p>
            <a:r>
              <a:rPr lang="en-US" dirty="0" smtClean="0">
                <a:latin typeface="Optima" pitchFamily="2" charset="0"/>
              </a:rPr>
              <a:t>Linear scale on </a:t>
            </a:r>
            <a:r>
              <a:rPr lang="en-US" i="1" dirty="0" smtClean="0">
                <a:latin typeface="Optima" pitchFamily="2" charset="0"/>
              </a:rPr>
              <a:t>y</a:t>
            </a:r>
            <a:r>
              <a:rPr lang="en-US" dirty="0" smtClean="0">
                <a:latin typeface="Optima" pitchFamily="2" charset="0"/>
              </a:rPr>
              <a:t> axis</a:t>
            </a:r>
          </a:p>
        </p:txBody>
      </p:sp>
      <p:sp>
        <p:nvSpPr>
          <p:cNvPr id="11" name="TextBox 10"/>
          <p:cNvSpPr txBox="1"/>
          <p:nvPr/>
        </p:nvSpPr>
        <p:spPr>
          <a:xfrm>
            <a:off x="2514600" y="4019550"/>
            <a:ext cx="2879314" cy="369332"/>
          </a:xfrm>
          <a:prstGeom prst="rect">
            <a:avLst/>
          </a:prstGeom>
          <a:noFill/>
        </p:spPr>
        <p:txBody>
          <a:bodyPr wrap="none" rtlCol="0">
            <a:spAutoFit/>
          </a:bodyPr>
          <a:lstStyle/>
          <a:p>
            <a:r>
              <a:rPr lang="en-US" dirty="0" smtClean="0">
                <a:latin typeface="Optima" pitchFamily="2" charset="0"/>
              </a:rPr>
              <a:t>Logarithmic scale on </a:t>
            </a:r>
            <a:r>
              <a:rPr lang="en-US" i="1" dirty="0" smtClean="0">
                <a:latin typeface="Optima" pitchFamily="2" charset="0"/>
              </a:rPr>
              <a:t>y</a:t>
            </a:r>
            <a:r>
              <a:rPr lang="en-US" dirty="0" smtClean="0">
                <a:latin typeface="Optima" pitchFamily="2" charset="0"/>
              </a:rPr>
              <a:t> axis</a:t>
            </a:r>
          </a:p>
        </p:txBody>
      </p:sp>
    </p:spTree>
    <p:extLst>
      <p:ext uri="{BB962C8B-B14F-4D97-AF65-F5344CB8AC3E}">
        <p14:creationId xmlns:p14="http://schemas.microsoft.com/office/powerpoint/2010/main" val="27574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0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
            <a:ext cx="9144000" cy="5005195"/>
          </a:xfrm>
          <a:prstGeom prst="rect">
            <a:avLst/>
          </a:prstGeom>
        </p:spPr>
      </p:pic>
      <p:sp>
        <p:nvSpPr>
          <p:cNvPr id="2" name="Title 1"/>
          <p:cNvSpPr>
            <a:spLocks noGrp="1"/>
          </p:cNvSpPr>
          <p:nvPr>
            <p:ph type="title"/>
          </p:nvPr>
        </p:nvSpPr>
        <p:spPr>
          <a:xfrm>
            <a:off x="990600" y="57150"/>
            <a:ext cx="8229600" cy="857250"/>
          </a:xfrm>
        </p:spPr>
        <p:txBody>
          <a:bodyPr>
            <a:noAutofit/>
          </a:bodyPr>
          <a:lstStyle/>
          <a:p>
            <a:pPr algn="l"/>
            <a:r>
              <a:rPr lang="en-US" sz="2400" i="1" dirty="0"/>
              <a:t>logarithmic scale </a:t>
            </a:r>
            <a:r>
              <a:rPr lang="en-US" sz="2400" dirty="0"/>
              <a:t>for large </a:t>
            </a:r>
            <a:br>
              <a:rPr lang="en-US" sz="2400" dirty="0"/>
            </a:br>
            <a:r>
              <a:rPr lang="en-US" sz="2400" dirty="0"/>
              <a:t>variations in size</a:t>
            </a:r>
          </a:p>
        </p:txBody>
      </p:sp>
    </p:spTree>
    <p:extLst>
      <p:ext uri="{BB962C8B-B14F-4D97-AF65-F5344CB8AC3E}">
        <p14:creationId xmlns:p14="http://schemas.microsoft.com/office/powerpoint/2010/main" val="1312850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Earthquake size measure </a:t>
            </a:r>
            <a:r>
              <a:rPr lang="en-US" dirty="0" smtClean="0"/>
              <a:t>II:</a:t>
            </a:r>
            <a:r>
              <a:rPr lang="en-US" dirty="0"/>
              <a:t/>
            </a:r>
            <a:br>
              <a:rPr lang="en-US" dirty="0"/>
            </a:br>
            <a:r>
              <a:rPr lang="en-US" dirty="0"/>
              <a:t>(Richter) </a:t>
            </a:r>
            <a:r>
              <a:rPr lang="en-US" b="1" dirty="0"/>
              <a:t>magnitude</a:t>
            </a:r>
            <a:r>
              <a:rPr lang="en-US" dirty="0"/>
              <a:t> </a:t>
            </a:r>
            <a:r>
              <a:rPr lang="en-US" i="1" dirty="0" smtClean="0"/>
              <a:t>M</a:t>
            </a:r>
            <a:endParaRPr lang="en-US" i="1" dirty="0"/>
          </a:p>
        </p:txBody>
      </p:sp>
      <p:sp>
        <p:nvSpPr>
          <p:cNvPr id="3" name="Content Placeholder 2"/>
          <p:cNvSpPr>
            <a:spLocks noGrp="1"/>
          </p:cNvSpPr>
          <p:nvPr>
            <p:ph idx="1"/>
          </p:nvPr>
        </p:nvSpPr>
        <p:spPr>
          <a:xfrm>
            <a:off x="457200" y="1428749"/>
            <a:ext cx="8458200" cy="3165873"/>
          </a:xfrm>
        </p:spPr>
        <p:txBody>
          <a:bodyPr>
            <a:normAutofit fontScale="85000" lnSpcReduction="10000"/>
          </a:bodyPr>
          <a:lstStyle/>
          <a:p>
            <a:r>
              <a:rPr lang="en-US" dirty="0"/>
              <a:t>measure the amplitude </a:t>
            </a:r>
            <a:r>
              <a:rPr lang="en-US" i="1" dirty="0"/>
              <a:t>A </a:t>
            </a:r>
            <a:r>
              <a:rPr lang="en-US" dirty="0"/>
              <a:t>of </a:t>
            </a:r>
            <a:r>
              <a:rPr lang="en-US" dirty="0" smtClean="0"/>
              <a:t>seismic </a:t>
            </a:r>
            <a:r>
              <a:rPr lang="en-US" dirty="0"/>
              <a:t>wave </a:t>
            </a:r>
            <a:r>
              <a:rPr lang="en-US" dirty="0" smtClean="0"/>
              <a:t>shaking at </a:t>
            </a:r>
            <a:r>
              <a:rPr lang="en-US" dirty="0"/>
              <a:t>a certain period at a reference </a:t>
            </a:r>
            <a:r>
              <a:rPr lang="en-US" dirty="0" smtClean="0"/>
              <a:t>seismograph</a:t>
            </a:r>
          </a:p>
          <a:p>
            <a:r>
              <a:rPr lang="en-US" dirty="0" smtClean="0"/>
              <a:t>take the logarithm of </a:t>
            </a:r>
            <a:r>
              <a:rPr lang="en-US" i="1" dirty="0" smtClean="0"/>
              <a:t>A </a:t>
            </a:r>
            <a:r>
              <a:rPr lang="en-US" dirty="0" smtClean="0"/>
              <a:t>and correct for distance</a:t>
            </a:r>
            <a:endParaRPr lang="en-US" dirty="0"/>
          </a:p>
          <a:p>
            <a:pPr lvl="1">
              <a:buFont typeface="Wingdings" charset="2"/>
              <a:buChar char="§"/>
            </a:pPr>
            <a:r>
              <a:rPr lang="en-US" i="1" dirty="0" smtClean="0"/>
              <a:t>M </a:t>
            </a:r>
            <a:r>
              <a:rPr lang="en-US" i="1" dirty="0"/>
              <a:t>= </a:t>
            </a:r>
            <a:r>
              <a:rPr lang="en-US" dirty="0"/>
              <a:t>log</a:t>
            </a:r>
            <a:r>
              <a:rPr lang="en-US" baseline="-25000" dirty="0"/>
              <a:t>10</a:t>
            </a:r>
            <a:r>
              <a:rPr lang="en-US" dirty="0"/>
              <a:t>(</a:t>
            </a:r>
            <a:r>
              <a:rPr lang="en-US" i="1" dirty="0"/>
              <a:t>A</a:t>
            </a:r>
            <a:r>
              <a:rPr lang="en-US" dirty="0"/>
              <a:t>) + distance </a:t>
            </a:r>
            <a:r>
              <a:rPr lang="en-US" dirty="0" smtClean="0"/>
              <a:t>correction</a:t>
            </a:r>
          </a:p>
          <a:p>
            <a:pPr>
              <a:lnSpc>
                <a:spcPct val="95000"/>
              </a:lnSpc>
              <a:buFont typeface="Arial"/>
              <a:buChar char="•"/>
            </a:pPr>
            <a:r>
              <a:rPr lang="en-US" spc="-1" dirty="0">
                <a:solidFill>
                  <a:srgbClr val="000000"/>
                </a:solidFill>
                <a:uFill>
                  <a:solidFill>
                    <a:srgbClr val="FFFFFF"/>
                  </a:solidFill>
                </a:uFill>
                <a:latin typeface="Optima"/>
                <a:cs typeface="Optima"/>
              </a:rPr>
              <a:t>Earthquakes less than </a:t>
            </a:r>
            <a:r>
              <a:rPr lang="en-US" i="1" spc="-1" dirty="0">
                <a:solidFill>
                  <a:srgbClr val="000000"/>
                </a:solidFill>
                <a:uFill>
                  <a:solidFill>
                    <a:srgbClr val="FFFFFF"/>
                  </a:solidFill>
                </a:uFill>
                <a:latin typeface="Optima"/>
                <a:cs typeface="Optima"/>
              </a:rPr>
              <a:t>M</a:t>
            </a:r>
            <a:r>
              <a:rPr lang="en-US" spc="-1" dirty="0">
                <a:solidFill>
                  <a:srgbClr val="000000"/>
                </a:solidFill>
                <a:uFill>
                  <a:solidFill>
                    <a:srgbClr val="FFFFFF"/>
                  </a:solidFill>
                </a:uFill>
                <a:latin typeface="Optima"/>
                <a:cs typeface="Optima"/>
              </a:rPr>
              <a:t> ~ 2 are generally not felt </a:t>
            </a:r>
            <a:endParaRPr lang="en-US" spc="-1" dirty="0" smtClean="0">
              <a:solidFill>
                <a:srgbClr val="000000"/>
              </a:solidFill>
              <a:uFill>
                <a:solidFill>
                  <a:srgbClr val="FFFFFF"/>
                </a:solidFill>
              </a:uFill>
              <a:latin typeface="Optima"/>
              <a:cs typeface="Optima"/>
            </a:endParaRPr>
          </a:p>
          <a:p>
            <a:pPr>
              <a:lnSpc>
                <a:spcPct val="95000"/>
              </a:lnSpc>
              <a:buFont typeface="Arial"/>
              <a:buChar char="•"/>
            </a:pPr>
            <a:r>
              <a:rPr lang="en-US" spc="-1" dirty="0" smtClean="0">
                <a:solidFill>
                  <a:srgbClr val="000000"/>
                </a:solidFill>
                <a:uFill>
                  <a:solidFill>
                    <a:srgbClr val="FFFFFF"/>
                  </a:solidFill>
                </a:uFill>
                <a:latin typeface="Optima"/>
                <a:cs typeface="Optima"/>
              </a:rPr>
              <a:t>Largest </a:t>
            </a:r>
            <a:r>
              <a:rPr lang="en-US" spc="-1" dirty="0">
                <a:solidFill>
                  <a:srgbClr val="000000"/>
                </a:solidFill>
                <a:uFill>
                  <a:solidFill>
                    <a:srgbClr val="FFFFFF"/>
                  </a:solidFill>
                </a:uFill>
                <a:latin typeface="Optima"/>
                <a:cs typeface="Optima"/>
              </a:rPr>
              <a:t>measured earthquake: </a:t>
            </a:r>
            <a:r>
              <a:rPr lang="en-US" i="1" spc="-1" dirty="0">
                <a:solidFill>
                  <a:srgbClr val="000000"/>
                </a:solidFill>
                <a:uFill>
                  <a:solidFill>
                    <a:srgbClr val="FFFFFF"/>
                  </a:solidFill>
                </a:uFill>
                <a:latin typeface="Optima"/>
                <a:cs typeface="Optima"/>
              </a:rPr>
              <a:t>M</a:t>
            </a:r>
            <a:r>
              <a:rPr lang="en-US" spc="-1" dirty="0">
                <a:solidFill>
                  <a:srgbClr val="000000"/>
                </a:solidFill>
                <a:uFill>
                  <a:solidFill>
                    <a:srgbClr val="FFFFFF"/>
                  </a:solidFill>
                </a:uFill>
                <a:latin typeface="Optima"/>
                <a:cs typeface="Optima"/>
              </a:rPr>
              <a:t> ~ 9.5 (Chile, 1960</a:t>
            </a:r>
            <a:r>
              <a:rPr lang="en-US" spc="-1" dirty="0" smtClean="0">
                <a:solidFill>
                  <a:srgbClr val="000000"/>
                </a:solidFill>
                <a:uFill>
                  <a:solidFill>
                    <a:srgbClr val="FFFFFF"/>
                  </a:solidFill>
                </a:uFill>
                <a:latin typeface="Optima"/>
                <a:cs typeface="Optima"/>
              </a:rPr>
              <a:t>)</a:t>
            </a:r>
            <a:r>
              <a:rPr lang="en-US" dirty="0" smtClean="0"/>
              <a:t> </a:t>
            </a:r>
            <a:endParaRPr lang="en-US" dirty="0"/>
          </a:p>
        </p:txBody>
      </p:sp>
      <p:pic>
        <p:nvPicPr>
          <p:cNvPr id="4" name="Picture 2"/>
          <p:cNvPicPr>
            <a:picLocks/>
          </p:cNvPicPr>
          <p:nvPr/>
        </p:nvPicPr>
        <p:blipFill rotWithShape="1">
          <a:blip r:embed="rId2" cstate="print"/>
          <a:srcRect l="28493" t="53780" r="22315" b="29242"/>
          <a:stretch/>
        </p:blipFill>
        <p:spPr>
          <a:xfrm>
            <a:off x="2743200" y="4171950"/>
            <a:ext cx="3196682" cy="78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1772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p:cNvSpPr txBox="1"/>
          <p:nvPr/>
        </p:nvSpPr>
        <p:spPr>
          <a:xfrm>
            <a:off x="228600" y="1200150"/>
            <a:ext cx="8607600" cy="3810000"/>
          </a:xfrm>
          <a:prstGeom prst="rect">
            <a:avLst/>
          </a:prstGeom>
          <a:noFill/>
          <a:ln>
            <a:noFill/>
          </a:ln>
        </p:spPr>
        <p:txBody>
          <a:bodyPr lIns="63360" tIns="25560" rIns="63360" bIns="25560"/>
          <a:lstStyle/>
          <a:p>
            <a:pPr>
              <a:lnSpc>
                <a:spcPct val="97000"/>
              </a:lnSpc>
            </a:pPr>
            <a:endParaRPr lang="en-US" sz="3200" b="0" strike="noStrike" spc="-1" dirty="0">
              <a:solidFill>
                <a:srgbClr val="000000"/>
              </a:solidFill>
              <a:uFill>
                <a:solidFill>
                  <a:srgbClr val="FFFFFF"/>
                </a:solidFill>
              </a:uFill>
              <a:latin typeface="Optima"/>
              <a:cs typeface="Optima"/>
            </a:endParaRPr>
          </a:p>
          <a:p>
            <a:pPr marL="342900" indent="-342900">
              <a:lnSpc>
                <a:spcPct val="97000"/>
              </a:lnSpc>
              <a:buFont typeface="Arial"/>
              <a:buChar char="•"/>
            </a:pPr>
            <a:r>
              <a:rPr lang="en-US" sz="2400" b="0" strike="noStrike" spc="-1" dirty="0">
                <a:solidFill>
                  <a:srgbClr val="000000"/>
                </a:solidFill>
                <a:uFill>
                  <a:solidFill>
                    <a:srgbClr val="FFFFFF"/>
                  </a:solidFill>
                </a:uFill>
                <a:latin typeface="Optima"/>
                <a:cs typeface="Optima"/>
              </a:rPr>
              <a:t>Moment magnitude</a:t>
            </a:r>
            <a:r>
              <a:rPr lang="en-US" sz="2400" spc="-1" dirty="0">
                <a:solidFill>
                  <a:srgbClr val="000000"/>
                </a:solidFill>
                <a:uFill>
                  <a:solidFill>
                    <a:srgbClr val="FFFFFF"/>
                  </a:solidFill>
                </a:uFill>
                <a:latin typeface="Optima"/>
                <a:cs typeface="Optima"/>
              </a:rPr>
              <a:t> </a:t>
            </a:r>
            <a:r>
              <a:rPr lang="en-US" sz="2400" i="1" spc="-1" dirty="0" smtClean="0">
                <a:solidFill>
                  <a:srgbClr val="000000"/>
                </a:solidFill>
                <a:uFill>
                  <a:solidFill>
                    <a:srgbClr val="FFFFFF"/>
                  </a:solidFill>
                </a:uFill>
                <a:latin typeface="Optima"/>
                <a:cs typeface="Optima"/>
              </a:rPr>
              <a:t>M </a:t>
            </a:r>
            <a:r>
              <a:rPr lang="en-US" sz="2400" spc="-1" dirty="0" smtClean="0">
                <a:solidFill>
                  <a:srgbClr val="000000"/>
                </a:solidFill>
                <a:uFill>
                  <a:solidFill>
                    <a:srgbClr val="FFFFFF"/>
                  </a:solidFill>
                </a:uFill>
                <a:latin typeface="Optima"/>
                <a:cs typeface="Optima"/>
              </a:rPr>
              <a:t>based on</a:t>
            </a:r>
            <a:r>
              <a:rPr lang="en-US" sz="2400" i="1" spc="-1" dirty="0" smtClean="0">
                <a:solidFill>
                  <a:srgbClr val="000000"/>
                </a:solidFill>
                <a:uFill>
                  <a:solidFill>
                    <a:srgbClr val="FFFFFF"/>
                  </a:solidFill>
                </a:uFill>
                <a:latin typeface="Optima"/>
                <a:cs typeface="Optima"/>
              </a:rPr>
              <a:t> M</a:t>
            </a:r>
            <a:r>
              <a:rPr lang="en-US" sz="2400" spc="-1" baseline="-25000" dirty="0" smtClean="0">
                <a:solidFill>
                  <a:srgbClr val="000000"/>
                </a:solidFill>
                <a:uFill>
                  <a:solidFill>
                    <a:srgbClr val="FFFFFF"/>
                  </a:solidFill>
                </a:uFill>
                <a:latin typeface="Optima"/>
                <a:cs typeface="Optima"/>
              </a:rPr>
              <a:t>0</a:t>
            </a:r>
            <a:endParaRPr lang="en-US" sz="2400" spc="-1" dirty="0">
              <a:solidFill>
                <a:srgbClr val="000000"/>
              </a:solidFill>
              <a:uFill>
                <a:solidFill>
                  <a:srgbClr val="FFFFFF"/>
                </a:solidFill>
              </a:uFill>
              <a:latin typeface="Optima"/>
              <a:cs typeface="Optima"/>
            </a:endParaRPr>
          </a:p>
          <a:p>
            <a:pPr algn="ctr">
              <a:lnSpc>
                <a:spcPct val="97000"/>
              </a:lnSpc>
            </a:pPr>
            <a:endParaRPr lang="en-US" sz="2400" spc="-1" baseline="-25000" dirty="0">
              <a:solidFill>
                <a:srgbClr val="000000"/>
              </a:solidFill>
              <a:uFill>
                <a:solidFill>
                  <a:srgbClr val="FFFFFF"/>
                </a:solidFill>
              </a:uFill>
              <a:latin typeface="Optima"/>
              <a:cs typeface="Optima"/>
            </a:endParaRPr>
          </a:p>
          <a:p>
            <a:pPr algn="ctr">
              <a:lnSpc>
                <a:spcPct val="97000"/>
              </a:lnSpc>
            </a:pPr>
            <a:r>
              <a:rPr lang="en-US" sz="2400" b="0" strike="noStrike" spc="-1" dirty="0">
                <a:solidFill>
                  <a:srgbClr val="000000"/>
                </a:solidFill>
                <a:uFill>
                  <a:solidFill>
                    <a:srgbClr val="FFFFFF"/>
                  </a:solidFill>
                </a:uFill>
                <a:latin typeface="Optima"/>
                <a:cs typeface="Optima"/>
              </a:rPr>
              <a:t>			</a:t>
            </a:r>
            <a:r>
              <a:rPr lang="en-US" sz="2400" b="0" i="1" strike="noStrike" spc="-1" dirty="0" smtClean="0">
                <a:solidFill>
                  <a:srgbClr val="000000"/>
                </a:solidFill>
                <a:uFill>
                  <a:solidFill>
                    <a:srgbClr val="FFFFFF"/>
                  </a:solidFill>
                </a:uFill>
                <a:latin typeface="Optima"/>
                <a:cs typeface="Optima"/>
              </a:rPr>
              <a:t>M</a:t>
            </a:r>
            <a:r>
              <a:rPr lang="en-US" sz="2400" b="0" strike="noStrike" spc="-1" baseline="-25000" dirty="0" smtClean="0">
                <a:solidFill>
                  <a:srgbClr val="000000"/>
                </a:solidFill>
                <a:uFill>
                  <a:solidFill>
                    <a:srgbClr val="FFFFFF"/>
                  </a:solidFill>
                </a:uFill>
                <a:latin typeface="Optima"/>
                <a:cs typeface="Optima"/>
              </a:rPr>
              <a:t> </a:t>
            </a:r>
            <a:r>
              <a:rPr lang="en-US" sz="2400" b="0" strike="noStrike" spc="-1" dirty="0">
                <a:solidFill>
                  <a:srgbClr val="000000"/>
                </a:solidFill>
                <a:uFill>
                  <a:solidFill>
                    <a:srgbClr val="FFFFFF"/>
                  </a:solidFill>
                </a:uFill>
                <a:latin typeface="Optima"/>
                <a:cs typeface="Optima"/>
              </a:rPr>
              <a:t>= 2/3 </a:t>
            </a:r>
            <a:r>
              <a:rPr lang="en-US" sz="2400" b="1" strike="noStrike" spc="-1" dirty="0">
                <a:solidFill>
                  <a:srgbClr val="000000"/>
                </a:solidFill>
                <a:uFill>
                  <a:solidFill>
                    <a:srgbClr val="FFFFFF"/>
                  </a:solidFill>
                </a:uFill>
                <a:latin typeface="Optima"/>
                <a:cs typeface="Optima"/>
              </a:rPr>
              <a:t>log</a:t>
            </a:r>
            <a:r>
              <a:rPr lang="en-US" sz="2400" b="1" strike="noStrike" spc="-1" baseline="-25000" dirty="0">
                <a:solidFill>
                  <a:srgbClr val="000000"/>
                </a:solidFill>
                <a:uFill>
                  <a:solidFill>
                    <a:srgbClr val="FFFFFF"/>
                  </a:solidFill>
                </a:uFill>
                <a:latin typeface="Optima"/>
                <a:cs typeface="Optima"/>
              </a:rPr>
              <a:t>10</a:t>
            </a:r>
            <a:r>
              <a:rPr lang="en-US" sz="2400" spc="-1" dirty="0">
                <a:solidFill>
                  <a:srgbClr val="000000"/>
                </a:solidFill>
                <a:uFill>
                  <a:solidFill>
                    <a:srgbClr val="FFFFFF"/>
                  </a:solidFill>
                </a:uFill>
                <a:latin typeface="Optima"/>
                <a:cs typeface="Optima"/>
              </a:rPr>
              <a:t>(</a:t>
            </a:r>
            <a:r>
              <a:rPr lang="en-US" sz="2400" b="0" i="1" strike="noStrike" spc="-1" dirty="0">
                <a:solidFill>
                  <a:srgbClr val="000000"/>
                </a:solidFill>
                <a:uFill>
                  <a:solidFill>
                    <a:srgbClr val="FFFFFF"/>
                  </a:solidFill>
                </a:uFill>
                <a:latin typeface="Optima"/>
                <a:cs typeface="Optima"/>
              </a:rPr>
              <a:t>M</a:t>
            </a:r>
            <a:r>
              <a:rPr lang="en-US" sz="2400" b="0" strike="noStrike" spc="-1" baseline="-25000" dirty="0">
                <a:solidFill>
                  <a:srgbClr val="000000"/>
                </a:solidFill>
                <a:uFill>
                  <a:solidFill>
                    <a:srgbClr val="FFFFFF"/>
                  </a:solidFill>
                </a:uFill>
                <a:latin typeface="Optima"/>
                <a:cs typeface="Optima"/>
              </a:rPr>
              <a:t>0</a:t>
            </a:r>
            <a:r>
              <a:rPr lang="en-US" sz="2400" b="0" strike="noStrike" spc="-1" dirty="0">
                <a:solidFill>
                  <a:srgbClr val="000000"/>
                </a:solidFill>
                <a:uFill>
                  <a:solidFill>
                    <a:srgbClr val="FFFFFF"/>
                  </a:solidFill>
                </a:uFill>
                <a:latin typeface="Optima"/>
                <a:cs typeface="Optima"/>
              </a:rPr>
              <a:t>) </a:t>
            </a:r>
            <a:r>
              <a:rPr lang="mr-IN" sz="2400" b="0" strike="noStrike" spc="-1" dirty="0">
                <a:solidFill>
                  <a:srgbClr val="000000"/>
                </a:solidFill>
                <a:uFill>
                  <a:solidFill>
                    <a:srgbClr val="FFFFFF"/>
                  </a:solidFill>
                </a:uFill>
                <a:latin typeface="Optima"/>
                <a:cs typeface="Optima"/>
              </a:rPr>
              <a:t>–</a:t>
            </a:r>
            <a:r>
              <a:rPr lang="en-US" sz="2400" b="0" strike="noStrike" spc="-1" dirty="0">
                <a:solidFill>
                  <a:srgbClr val="000000"/>
                </a:solidFill>
                <a:uFill>
                  <a:solidFill>
                    <a:srgbClr val="FFFFFF"/>
                  </a:solidFill>
                </a:uFill>
                <a:latin typeface="Optima"/>
                <a:cs typeface="Optima"/>
              </a:rPr>
              <a:t> </a:t>
            </a:r>
            <a:r>
              <a:rPr lang="en-US" sz="2400" b="0" strike="noStrike" spc="-1" dirty="0" smtClean="0">
                <a:solidFill>
                  <a:srgbClr val="000000"/>
                </a:solidFill>
                <a:uFill>
                  <a:solidFill>
                    <a:srgbClr val="FFFFFF"/>
                  </a:solidFill>
                </a:uFill>
                <a:latin typeface="Optima"/>
                <a:cs typeface="Optima"/>
              </a:rPr>
              <a:t>9.1 or</a:t>
            </a:r>
          </a:p>
          <a:p>
            <a:pPr algn="ctr">
              <a:lnSpc>
                <a:spcPct val="97000"/>
              </a:lnSpc>
            </a:pPr>
            <a:r>
              <a:rPr lang="en-US" sz="2400" spc="-1" dirty="0">
                <a:solidFill>
                  <a:srgbClr val="000000"/>
                </a:solidFill>
                <a:uFill>
                  <a:solidFill>
                    <a:srgbClr val="FFFFFF"/>
                  </a:solidFill>
                </a:uFill>
                <a:latin typeface="Optima"/>
                <a:cs typeface="Optima"/>
              </a:rPr>
              <a:t>	</a:t>
            </a:r>
            <a:r>
              <a:rPr lang="en-US" sz="2400" spc="-1" dirty="0" smtClean="0">
                <a:solidFill>
                  <a:srgbClr val="000000"/>
                </a:solidFill>
                <a:uFill>
                  <a:solidFill>
                    <a:srgbClr val="FFFFFF"/>
                  </a:solidFill>
                </a:uFill>
                <a:latin typeface="Optima"/>
                <a:cs typeface="Optima"/>
              </a:rPr>
              <a:t>		</a:t>
            </a:r>
            <a:r>
              <a:rPr lang="en-US" sz="2400" i="1" spc="-1" dirty="0" smtClean="0">
                <a:solidFill>
                  <a:srgbClr val="000000"/>
                </a:solidFill>
                <a:uFill>
                  <a:solidFill>
                    <a:srgbClr val="FFFFFF"/>
                  </a:solidFill>
                </a:uFill>
                <a:latin typeface="Optima"/>
                <a:cs typeface="Optima"/>
              </a:rPr>
              <a:t>M</a:t>
            </a:r>
            <a:r>
              <a:rPr lang="en-US" sz="2400" spc="-1" baseline="-25000" dirty="0" smtClean="0">
                <a:solidFill>
                  <a:srgbClr val="000000"/>
                </a:solidFill>
                <a:uFill>
                  <a:solidFill>
                    <a:srgbClr val="FFFFFF"/>
                  </a:solidFill>
                </a:uFill>
                <a:latin typeface="Optima"/>
                <a:cs typeface="Optima"/>
              </a:rPr>
              <a:t>0 </a:t>
            </a:r>
            <a:r>
              <a:rPr lang="en-US" sz="2400" spc="-1" dirty="0" smtClean="0">
                <a:solidFill>
                  <a:srgbClr val="000000"/>
                </a:solidFill>
                <a:uFill>
                  <a:solidFill>
                    <a:srgbClr val="FFFFFF"/>
                  </a:solidFill>
                </a:uFill>
                <a:latin typeface="Optima"/>
                <a:cs typeface="Optima"/>
              </a:rPr>
              <a:t>= </a:t>
            </a:r>
            <a:r>
              <a:rPr lang="en-US" sz="2400" b="1" spc="-1" dirty="0" smtClean="0">
                <a:solidFill>
                  <a:srgbClr val="000000"/>
                </a:solidFill>
                <a:uFill>
                  <a:solidFill>
                    <a:srgbClr val="FFFFFF"/>
                  </a:solidFill>
                </a:uFill>
                <a:latin typeface="Optima"/>
                <a:cs typeface="Optima"/>
              </a:rPr>
              <a:t>10</a:t>
            </a:r>
            <a:r>
              <a:rPr lang="en-US" sz="2400" spc="-1" baseline="30000" dirty="0" smtClean="0">
                <a:solidFill>
                  <a:srgbClr val="000000"/>
                </a:solidFill>
                <a:uFill>
                  <a:solidFill>
                    <a:srgbClr val="FFFFFF"/>
                  </a:solidFill>
                </a:uFill>
                <a:latin typeface="Optima"/>
                <a:cs typeface="Optima"/>
              </a:rPr>
              <a:t>3/2 (</a:t>
            </a:r>
            <a:r>
              <a:rPr lang="en-US" sz="2400" i="1" spc="-1" baseline="30000" dirty="0" smtClean="0">
                <a:solidFill>
                  <a:srgbClr val="000000"/>
                </a:solidFill>
                <a:uFill>
                  <a:solidFill>
                    <a:srgbClr val="FFFFFF"/>
                  </a:solidFill>
                </a:uFill>
                <a:latin typeface="Optima"/>
                <a:cs typeface="Optima"/>
              </a:rPr>
              <a:t>M</a:t>
            </a:r>
            <a:r>
              <a:rPr lang="en-US" sz="2400" spc="-1" baseline="30000" dirty="0" smtClean="0">
                <a:solidFill>
                  <a:srgbClr val="000000"/>
                </a:solidFill>
                <a:uFill>
                  <a:solidFill>
                    <a:srgbClr val="FFFFFF"/>
                  </a:solidFill>
                </a:uFill>
                <a:latin typeface="Optima"/>
                <a:cs typeface="Optima"/>
              </a:rPr>
              <a:t> + 9.1)</a:t>
            </a:r>
            <a:endParaRPr lang="en-US" sz="2400" b="0" strike="noStrike" spc="-1" dirty="0">
              <a:solidFill>
                <a:srgbClr val="000000"/>
              </a:solidFill>
              <a:uFill>
                <a:solidFill>
                  <a:srgbClr val="FFFFFF"/>
                </a:solidFill>
              </a:uFill>
              <a:latin typeface="Optima"/>
              <a:cs typeface="Optima"/>
            </a:endParaRPr>
          </a:p>
          <a:p>
            <a:pPr marL="457200" indent="-457200">
              <a:lnSpc>
                <a:spcPct val="97000"/>
              </a:lnSpc>
              <a:buFont typeface="Arial"/>
              <a:buChar char="•"/>
            </a:pPr>
            <a:endParaRPr lang="en-US" sz="3200" b="0" strike="noStrike" spc="-1" dirty="0">
              <a:solidFill>
                <a:srgbClr val="000000"/>
              </a:solidFill>
              <a:uFill>
                <a:solidFill>
                  <a:srgbClr val="FFFFFF"/>
                </a:solidFill>
              </a:uFill>
              <a:latin typeface="Optima"/>
              <a:cs typeface="Optima"/>
            </a:endParaRPr>
          </a:p>
          <a:p>
            <a:pPr marL="342900" indent="-342900">
              <a:lnSpc>
                <a:spcPct val="95000"/>
              </a:lnSpc>
              <a:buFont typeface="Arial"/>
              <a:buChar char="•"/>
            </a:pPr>
            <a:r>
              <a:rPr lang="en-US" sz="2400" spc="-1" dirty="0">
                <a:solidFill>
                  <a:srgbClr val="000000"/>
                </a:solidFill>
                <a:uFill>
                  <a:solidFill>
                    <a:srgbClr val="FFFFFF"/>
                  </a:solidFill>
                </a:uFill>
                <a:latin typeface="Optima"/>
                <a:ea typeface="DejaVu Sans"/>
                <a:cs typeface="Optima"/>
              </a:rPr>
              <a:t>Increase of 1 magnitude unit </a:t>
            </a:r>
            <a:r>
              <a:rPr lang="en-US" sz="2400" spc="-1" dirty="0" smtClean="0">
                <a:solidFill>
                  <a:srgbClr val="000000"/>
                </a:solidFill>
                <a:uFill>
                  <a:solidFill>
                    <a:srgbClr val="FFFFFF"/>
                  </a:solidFill>
                </a:uFill>
                <a:latin typeface="Optima"/>
                <a:ea typeface="DejaVu Sans"/>
                <a:cs typeface="Optima"/>
              </a:rPr>
              <a:t>~ </a:t>
            </a:r>
            <a:r>
              <a:rPr lang="en-US" sz="2400" spc="-1" dirty="0">
                <a:solidFill>
                  <a:srgbClr val="000000"/>
                </a:solidFill>
                <a:uFill>
                  <a:solidFill>
                    <a:srgbClr val="FFFFFF"/>
                  </a:solidFill>
                </a:uFill>
                <a:latin typeface="Optima"/>
                <a:ea typeface="DejaVu Sans"/>
                <a:cs typeface="Optima"/>
              </a:rPr>
              <a:t>30 times more </a:t>
            </a:r>
            <a:r>
              <a:rPr lang="en-US" sz="2400" spc="-1" dirty="0" smtClean="0">
                <a:solidFill>
                  <a:srgbClr val="000000"/>
                </a:solidFill>
                <a:uFill>
                  <a:solidFill>
                    <a:srgbClr val="FFFFFF"/>
                  </a:solidFill>
                </a:uFill>
                <a:latin typeface="Optima"/>
                <a:ea typeface="DejaVu Sans"/>
                <a:cs typeface="Optima"/>
              </a:rPr>
              <a:t>moment or </a:t>
            </a:r>
            <a:r>
              <a:rPr lang="en-US" sz="2400" spc="-1" dirty="0" smtClean="0">
                <a:solidFill>
                  <a:srgbClr val="000000"/>
                </a:solidFill>
                <a:uFill>
                  <a:solidFill>
                    <a:srgbClr val="FFFFFF"/>
                  </a:solidFill>
                </a:uFill>
                <a:latin typeface="Optima"/>
                <a:cs typeface="Optima"/>
              </a:rPr>
              <a:t>energy release</a:t>
            </a:r>
            <a:endParaRPr lang="en-US" sz="3200" spc="-1" dirty="0">
              <a:solidFill>
                <a:srgbClr val="000000"/>
              </a:solidFill>
              <a:uFill>
                <a:solidFill>
                  <a:srgbClr val="FFFFFF"/>
                </a:solidFill>
              </a:uFill>
              <a:latin typeface="Optima"/>
              <a:cs typeface="Optima"/>
            </a:endParaRPr>
          </a:p>
        </p:txBody>
      </p:sp>
      <p:sp>
        <p:nvSpPr>
          <p:cNvPr id="3" name="Title 2"/>
          <p:cNvSpPr>
            <a:spLocks noGrp="1"/>
          </p:cNvSpPr>
          <p:nvPr>
            <p:ph type="title"/>
          </p:nvPr>
        </p:nvSpPr>
        <p:spPr/>
        <p:txBody>
          <a:bodyPr/>
          <a:lstStyle/>
          <a:p>
            <a:r>
              <a:rPr lang="en-US" dirty="0"/>
              <a:t>Moment (</a:t>
            </a:r>
            <a:r>
              <a:rPr lang="en-US" i="1" dirty="0"/>
              <a:t>M</a:t>
            </a:r>
            <a:r>
              <a:rPr lang="en-US" baseline="-25000" dirty="0"/>
              <a:t>0</a:t>
            </a:r>
            <a:r>
              <a:rPr lang="en-US" dirty="0"/>
              <a:t>) and magnitude (</a:t>
            </a:r>
            <a:r>
              <a:rPr lang="en-US" i="1" dirty="0"/>
              <a:t>M</a:t>
            </a:r>
            <a:r>
              <a:rPr lang="en-US" dirty="0"/>
              <a:t>)</a:t>
            </a:r>
          </a:p>
        </p:txBody>
      </p:sp>
    </p:spTree>
    <p:extLst>
      <p:ext uri="{BB962C8B-B14F-4D97-AF65-F5344CB8AC3E}">
        <p14:creationId xmlns:p14="http://schemas.microsoft.com/office/powerpoint/2010/main" val="37265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8229600" cy="857250"/>
          </a:xfrm>
        </p:spPr>
        <p:txBody>
          <a:bodyPr>
            <a:noAutofit/>
          </a:bodyPr>
          <a:lstStyle/>
          <a:p>
            <a:r>
              <a:rPr lang="en-US" sz="2800" dirty="0" smtClean="0"/>
              <a:t>Summed global earthquake moment release</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56400"/>
            <a:ext cx="8534400" cy="4121600"/>
          </a:xfrm>
          <a:prstGeom prst="rect">
            <a:avLst/>
          </a:prstGeom>
        </p:spPr>
      </p:pic>
    </p:spTree>
    <p:extLst>
      <p:ext uri="{BB962C8B-B14F-4D97-AF65-F5344CB8AC3E}">
        <p14:creationId xmlns:p14="http://schemas.microsoft.com/office/powerpoint/2010/main" val="77031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8229600" cy="857250"/>
          </a:xfrm>
        </p:spPr>
        <p:txBody>
          <a:bodyPr>
            <a:noAutofit/>
          </a:bodyPr>
          <a:lstStyle/>
          <a:p>
            <a:r>
              <a:rPr lang="en-US" sz="2800" dirty="0" smtClean="0"/>
              <a:t>All earthquakes since 2011 M9 Tohoku-</a:t>
            </a:r>
            <a:r>
              <a:rPr lang="en-US" sz="2800" dirty="0" err="1" smtClean="0"/>
              <a:t>oki</a:t>
            </a:r>
            <a:r>
              <a:rPr lang="en-US" sz="2800" dirty="0" smtClean="0"/>
              <a:t> ~ </a:t>
            </a:r>
            <a:br>
              <a:rPr lang="en-US" sz="2800" dirty="0" smtClean="0"/>
            </a:br>
            <a:r>
              <a:rPr lang="en-US" sz="2800" dirty="0" smtClean="0"/>
              <a:t>same moment release</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56400"/>
            <a:ext cx="8534400" cy="4121600"/>
          </a:xfrm>
          <a:prstGeom prst="rect">
            <a:avLst/>
          </a:prstGeom>
        </p:spPr>
      </p:pic>
      <p:cxnSp>
        <p:nvCxnSpPr>
          <p:cNvPr id="5" name="Straight Arrow Connector 4"/>
          <p:cNvCxnSpPr/>
          <p:nvPr/>
        </p:nvCxnSpPr>
        <p:spPr>
          <a:xfrm>
            <a:off x="7162800" y="1885950"/>
            <a:ext cx="0" cy="53340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6781800" y="1885950"/>
            <a:ext cx="220980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0" name="Straight Arrow Connector 9"/>
          <p:cNvCxnSpPr/>
          <p:nvPr/>
        </p:nvCxnSpPr>
        <p:spPr>
          <a:xfrm>
            <a:off x="8534400" y="1352550"/>
            <a:ext cx="0" cy="53340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2439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0EDC3-3003-6442-B912-293ECAAF455B}"/>
              </a:ext>
            </a:extLst>
          </p:cNvPr>
          <p:cNvPicPr/>
          <p:nvPr/>
        </p:nvPicPr>
        <p:blipFill>
          <a:blip r:embed="rId2"/>
          <a:stretch/>
        </p:blipFill>
        <p:spPr>
          <a:xfrm>
            <a:off x="1905000" y="1352550"/>
            <a:ext cx="5608320" cy="3505200"/>
          </a:xfrm>
          <a:prstGeom prst="rect">
            <a:avLst/>
          </a:prstGeom>
          <a:ln>
            <a:noFill/>
          </a:ln>
          <a:effectLst>
            <a:outerShdw blurRad="292100" dist="139700" dir="2700000" algn="tl" rotWithShape="0">
              <a:srgbClr val="333333">
                <a:alpha val="65000"/>
              </a:srgbClr>
            </a:outerShdw>
          </a:effectLst>
        </p:spPr>
      </p:pic>
      <p:sp>
        <p:nvSpPr>
          <p:cNvPr id="5" name="Title 1"/>
          <p:cNvSpPr>
            <a:spLocks noGrp="1"/>
          </p:cNvSpPr>
          <p:nvPr>
            <p:ph type="title"/>
          </p:nvPr>
        </p:nvSpPr>
        <p:spPr>
          <a:xfrm>
            <a:off x="457200" y="205979"/>
            <a:ext cx="8229600" cy="857250"/>
          </a:xfrm>
        </p:spPr>
        <p:txBody>
          <a:bodyPr>
            <a:normAutofit fontScale="90000"/>
          </a:bodyPr>
          <a:lstStyle/>
          <a:p>
            <a:r>
              <a:rPr lang="en-US" dirty="0"/>
              <a:t>Earthquake size measure </a:t>
            </a:r>
            <a:r>
              <a:rPr lang="en-US" dirty="0" smtClean="0"/>
              <a:t>III:</a:t>
            </a:r>
            <a:r>
              <a:rPr lang="en-US" dirty="0"/>
              <a:t/>
            </a:r>
            <a:br>
              <a:rPr lang="en-US" dirty="0"/>
            </a:br>
            <a:r>
              <a:rPr lang="en-US" dirty="0" smtClean="0"/>
              <a:t>shaking </a:t>
            </a:r>
            <a:r>
              <a:rPr lang="en-US" b="1" dirty="0" smtClean="0"/>
              <a:t>intensity</a:t>
            </a:r>
            <a:r>
              <a:rPr lang="en-US" dirty="0" smtClean="0"/>
              <a:t> </a:t>
            </a:r>
            <a:r>
              <a:rPr lang="en-US" i="1" dirty="0" smtClean="0"/>
              <a:t>MI</a:t>
            </a:r>
            <a:endParaRPr lang="en-US" i="1" dirty="0"/>
          </a:p>
        </p:txBody>
      </p:sp>
    </p:spTree>
    <p:extLst>
      <p:ext uri="{BB962C8B-B14F-4D97-AF65-F5344CB8AC3E}">
        <p14:creationId xmlns:p14="http://schemas.microsoft.com/office/powerpoint/2010/main" val="2861986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381000" y="3682"/>
            <a:ext cx="8416190" cy="5139818"/>
          </a:xfrm>
          <a:prstGeom prst="rect">
            <a:avLst/>
          </a:prstGeom>
          <a:ln>
            <a:noFill/>
          </a:ln>
        </p:spPr>
      </p:pic>
      <p:sp>
        <p:nvSpPr>
          <p:cNvPr id="2" name="TextBox 1"/>
          <p:cNvSpPr txBox="1"/>
          <p:nvPr/>
        </p:nvSpPr>
        <p:spPr>
          <a:xfrm>
            <a:off x="304800" y="143530"/>
            <a:ext cx="8763000" cy="523220"/>
          </a:xfrm>
          <a:prstGeom prst="rect">
            <a:avLst/>
          </a:prstGeom>
          <a:solidFill>
            <a:schemeClr val="bg1"/>
          </a:solidFill>
        </p:spPr>
        <p:txBody>
          <a:bodyPr wrap="square" rtlCol="0">
            <a:spAutoFit/>
          </a:bodyPr>
          <a:lstStyle/>
          <a:p>
            <a:r>
              <a:rPr lang="en-US" sz="2800" dirty="0" smtClean="0">
                <a:latin typeface="Optima" pitchFamily="2" charset="0"/>
              </a:rPr>
              <a:t>Earthquake size measure III: Modified </a:t>
            </a:r>
            <a:r>
              <a:rPr lang="en-US" sz="2800" dirty="0" err="1" smtClean="0">
                <a:latin typeface="Optima" pitchFamily="2" charset="0"/>
              </a:rPr>
              <a:t>Mercalli</a:t>
            </a:r>
            <a:r>
              <a:rPr lang="en-US" sz="2800" dirty="0" smtClean="0">
                <a:latin typeface="Optima" pitchFamily="2" charset="0"/>
              </a:rPr>
              <a:t> </a:t>
            </a:r>
            <a:r>
              <a:rPr lang="en-US" sz="2800" b="1" dirty="0" smtClean="0">
                <a:latin typeface="Optima" pitchFamily="2" charset="0"/>
              </a:rPr>
              <a:t>Intensity</a:t>
            </a:r>
          </a:p>
        </p:txBody>
      </p:sp>
      <p:sp>
        <p:nvSpPr>
          <p:cNvPr id="3" name="Rectangle 2"/>
          <p:cNvSpPr/>
          <p:nvPr/>
        </p:nvSpPr>
        <p:spPr>
          <a:xfrm>
            <a:off x="228600" y="57150"/>
            <a:ext cx="8153400" cy="152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224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p:blipFill>
        <p:spPr>
          <a:xfrm>
            <a:off x="274560" y="57150"/>
            <a:ext cx="8640840" cy="5094655"/>
          </a:xfrm>
          <a:prstGeom prst="rect">
            <a:avLst/>
          </a:prstGeom>
          <a:ln>
            <a:noFill/>
          </a:ln>
        </p:spPr>
      </p:pic>
      <p:sp>
        <p:nvSpPr>
          <p:cNvPr id="4" name="TextBox 3"/>
          <p:cNvSpPr txBox="1"/>
          <p:nvPr/>
        </p:nvSpPr>
        <p:spPr>
          <a:xfrm>
            <a:off x="304800" y="143530"/>
            <a:ext cx="8763000" cy="523220"/>
          </a:xfrm>
          <a:prstGeom prst="rect">
            <a:avLst/>
          </a:prstGeom>
          <a:solidFill>
            <a:schemeClr val="bg1"/>
          </a:solidFill>
        </p:spPr>
        <p:txBody>
          <a:bodyPr wrap="square" rtlCol="0">
            <a:spAutoFit/>
          </a:bodyPr>
          <a:lstStyle/>
          <a:p>
            <a:r>
              <a:rPr lang="en-US" sz="2800" dirty="0" smtClean="0">
                <a:latin typeface="Optima" pitchFamily="2" charset="0"/>
              </a:rPr>
              <a:t>Earthquake size measure III: Modified </a:t>
            </a:r>
            <a:r>
              <a:rPr lang="en-US" sz="2800" dirty="0" err="1" smtClean="0">
                <a:latin typeface="Optima" pitchFamily="2" charset="0"/>
              </a:rPr>
              <a:t>Mercalli</a:t>
            </a:r>
            <a:r>
              <a:rPr lang="en-US" sz="2800" dirty="0" smtClean="0">
                <a:latin typeface="Optima" pitchFamily="2" charset="0"/>
              </a:rPr>
              <a:t> </a:t>
            </a:r>
            <a:r>
              <a:rPr lang="en-US" sz="2800" b="1" dirty="0" smtClean="0">
                <a:latin typeface="Optima" pitchFamily="2" charset="0"/>
              </a:rPr>
              <a:t>Intensity</a:t>
            </a:r>
          </a:p>
        </p:txBody>
      </p:sp>
      <p:sp>
        <p:nvSpPr>
          <p:cNvPr id="5" name="Rectangle 4"/>
          <p:cNvSpPr/>
          <p:nvPr/>
        </p:nvSpPr>
        <p:spPr>
          <a:xfrm>
            <a:off x="228600" y="57150"/>
            <a:ext cx="8153400" cy="152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106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7">
            <a:extLst>
              <a:ext uri="{FF2B5EF4-FFF2-40B4-BE49-F238E27FC236}">
                <a16:creationId xmlns:a16="http://schemas.microsoft.com/office/drawing/2014/main" id="{3B11D2E0-1EF9-4B20-B055-D84841870430}"/>
              </a:ext>
            </a:extLst>
          </p:cNvPr>
          <p:cNvSpPr txBox="1">
            <a:spLocks noChangeArrowheads="1"/>
          </p:cNvSpPr>
          <p:nvPr/>
        </p:nvSpPr>
        <p:spPr bwMode="auto">
          <a:xfrm>
            <a:off x="1593823" y="4552950"/>
            <a:ext cx="5945981"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500"/>
              </a:lnSpc>
              <a:spcBef>
                <a:spcPct val="0"/>
              </a:spcBef>
              <a:buNone/>
            </a:pPr>
            <a:r>
              <a:rPr lang="en-US" altLang="en-US" sz="1200" dirty="0">
                <a:solidFill>
                  <a:srgbClr val="000000"/>
                </a:solidFill>
                <a:latin typeface="Optima" pitchFamily="2" charset="0"/>
                <a:ea typeface="ＭＳ Ｐゴシック" panose="020B0600070205080204" pitchFamily="34" charset="-128"/>
              </a:rPr>
              <a:t>In Northern Honshu, the Pacific Plate subducts beneath the Okhotsk Plate at a rate of 8.3 cm/year.  The epicenter of the magnitude 9.1 earthquake is shown by the red star.</a:t>
            </a:r>
          </a:p>
        </p:txBody>
      </p:sp>
      <p:grpSp>
        <p:nvGrpSpPr>
          <p:cNvPr id="62469" name="Group 1">
            <a:extLst>
              <a:ext uri="{FF2B5EF4-FFF2-40B4-BE49-F238E27FC236}">
                <a16:creationId xmlns:a16="http://schemas.microsoft.com/office/drawing/2014/main" id="{2D1F8541-C1E2-485F-8F62-B4E7928222A0}"/>
              </a:ext>
            </a:extLst>
          </p:cNvPr>
          <p:cNvGrpSpPr>
            <a:grpSpLocks/>
          </p:cNvGrpSpPr>
          <p:nvPr/>
        </p:nvGrpSpPr>
        <p:grpSpPr bwMode="auto">
          <a:xfrm>
            <a:off x="1562100" y="721760"/>
            <a:ext cx="6019800" cy="3763605"/>
            <a:chOff x="1145110" y="1076802"/>
            <a:chExt cx="7772400" cy="4858611"/>
          </a:xfrm>
        </p:grpSpPr>
        <p:pic>
          <p:nvPicPr>
            <p:cNvPr id="62471" name="Picture 4">
              <a:extLst>
                <a:ext uri="{FF2B5EF4-FFF2-40B4-BE49-F238E27FC236}">
                  <a16:creationId xmlns:a16="http://schemas.microsoft.com/office/drawing/2014/main" id="{B24F42C8-EFD6-4780-83E5-AFE50A835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110" y="1076802"/>
              <a:ext cx="7772400" cy="485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5-Point Star 8">
              <a:extLst>
                <a:ext uri="{FF2B5EF4-FFF2-40B4-BE49-F238E27FC236}">
                  <a16:creationId xmlns:a16="http://schemas.microsoft.com/office/drawing/2014/main" id="{C09698EB-4B11-4C1A-ADB5-A47364440296}"/>
                </a:ext>
              </a:extLst>
            </p:cNvPr>
            <p:cNvSpPr>
              <a:spLocks noChangeAspect="1"/>
            </p:cNvSpPr>
            <p:nvPr/>
          </p:nvSpPr>
          <p:spPr>
            <a:xfrm>
              <a:off x="4282387" y="2712436"/>
              <a:ext cx="182562" cy="18412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grpSp>
      <p:pic>
        <p:nvPicPr>
          <p:cNvPr id="10"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spTree>
    <p:extLst>
      <p:ext uri="{BB962C8B-B14F-4D97-AF65-F5344CB8AC3E}">
        <p14:creationId xmlns:p14="http://schemas.microsoft.com/office/powerpoint/2010/main" val="2283272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 </a:t>
            </a:r>
            <a:r>
              <a:rPr lang="en-US" dirty="0" smtClean="0"/>
              <a:t>size metrics</a:t>
            </a:r>
            <a:endParaRPr lang="en-US" dirty="0"/>
          </a:p>
        </p:txBody>
      </p:sp>
      <p:sp>
        <p:nvSpPr>
          <p:cNvPr id="3" name="TextShape 2"/>
          <p:cNvSpPr txBox="1"/>
          <p:nvPr/>
        </p:nvSpPr>
        <p:spPr>
          <a:xfrm>
            <a:off x="152400" y="1200150"/>
            <a:ext cx="9071640" cy="3657600"/>
          </a:xfrm>
          <a:prstGeom prst="rect">
            <a:avLst/>
          </a:prstGeom>
          <a:noFill/>
          <a:ln>
            <a:noFill/>
          </a:ln>
        </p:spPr>
        <p:txBody>
          <a:bodyPr lIns="63360" tIns="25560" rIns="63360" bIns="25560"/>
          <a:lstStyle/>
          <a:p>
            <a:pPr marL="800100" indent="-342900">
              <a:lnSpc>
                <a:spcPct val="80000"/>
              </a:lnSpc>
              <a:buFont typeface="Arial"/>
              <a:buChar char="•"/>
            </a:pPr>
            <a:r>
              <a:rPr lang="en-US" sz="2400" spc="-1" dirty="0" smtClean="0">
                <a:solidFill>
                  <a:srgbClr val="000000"/>
                </a:solidFill>
                <a:uFill>
                  <a:solidFill>
                    <a:srgbClr val="FFFFFF"/>
                  </a:solidFill>
                </a:uFill>
                <a:latin typeface="Optima"/>
                <a:cs typeface="Optima"/>
              </a:rPr>
              <a:t>Moment M</a:t>
            </a:r>
            <a:r>
              <a:rPr lang="en-US" sz="2400" spc="-1" baseline="-25000" dirty="0" smtClean="0">
                <a:solidFill>
                  <a:srgbClr val="000000"/>
                </a:solidFill>
                <a:uFill>
                  <a:solidFill>
                    <a:srgbClr val="FFFFFF"/>
                  </a:solidFill>
                </a:uFill>
                <a:latin typeface="Optima"/>
                <a:cs typeface="Optima"/>
              </a:rPr>
              <a:t>0</a:t>
            </a:r>
            <a:endParaRPr lang="en-US" sz="2400" spc="-1" dirty="0" smtClean="0">
              <a:solidFill>
                <a:srgbClr val="000000"/>
              </a:solidFill>
              <a:uFill>
                <a:solidFill>
                  <a:srgbClr val="FFFFFF"/>
                </a:solidFill>
              </a:uFill>
              <a:latin typeface="Optima"/>
              <a:cs typeface="Optima"/>
            </a:endParaRPr>
          </a:p>
          <a:p>
            <a:pPr marL="457200">
              <a:lnSpc>
                <a:spcPct val="80000"/>
              </a:lnSpc>
            </a:pPr>
            <a:r>
              <a:rPr lang="en-US" sz="2400" spc="-1" dirty="0" smtClean="0">
                <a:solidFill>
                  <a:srgbClr val="000000"/>
                </a:solidFill>
                <a:uFill>
                  <a:solidFill>
                    <a:srgbClr val="FFFFFF"/>
                  </a:solidFill>
                </a:uFill>
                <a:latin typeface="Optima"/>
                <a:ea typeface="DejaVu Sans"/>
                <a:cs typeface="Optima"/>
              </a:rPr>
              <a:t>	Based </a:t>
            </a:r>
            <a:r>
              <a:rPr lang="en-US" sz="2400" spc="-1" dirty="0">
                <a:solidFill>
                  <a:srgbClr val="000000"/>
                </a:solidFill>
                <a:uFill>
                  <a:solidFill>
                    <a:srgbClr val="FFFFFF"/>
                  </a:solidFill>
                </a:uFill>
                <a:latin typeface="Optima"/>
                <a:ea typeface="DejaVu Sans"/>
                <a:cs typeface="Optima"/>
              </a:rPr>
              <a:t>on physical quantities relating to the source</a:t>
            </a:r>
            <a:r>
              <a:rPr lang="en-US" sz="2400" spc="-1" dirty="0" smtClean="0">
                <a:solidFill>
                  <a:srgbClr val="000000"/>
                </a:solidFill>
                <a:uFill>
                  <a:solidFill>
                    <a:srgbClr val="FFFFFF"/>
                  </a:solidFill>
                </a:uFill>
                <a:latin typeface="Optima"/>
                <a:ea typeface="DejaVu Sans"/>
                <a:cs typeface="Optima"/>
              </a:rPr>
              <a:t>, 	proportional </a:t>
            </a:r>
            <a:r>
              <a:rPr lang="en-US" sz="2400" spc="-1" dirty="0">
                <a:solidFill>
                  <a:srgbClr val="000000"/>
                </a:solidFill>
                <a:uFill>
                  <a:solidFill>
                    <a:srgbClr val="FFFFFF"/>
                  </a:solidFill>
                </a:uFill>
                <a:latin typeface="Optima"/>
                <a:ea typeface="DejaVu Sans"/>
                <a:cs typeface="Optima"/>
              </a:rPr>
              <a:t>to </a:t>
            </a:r>
            <a:r>
              <a:rPr lang="en-US" sz="2400" spc="-1" dirty="0" smtClean="0">
                <a:solidFill>
                  <a:srgbClr val="000000"/>
                </a:solidFill>
                <a:uFill>
                  <a:solidFill>
                    <a:srgbClr val="FFFFFF"/>
                  </a:solidFill>
                </a:uFill>
                <a:latin typeface="Optima"/>
                <a:ea typeface="DejaVu Sans"/>
                <a:cs typeface="Optima"/>
              </a:rPr>
              <a:t>energy</a:t>
            </a:r>
          </a:p>
          <a:p>
            <a:pPr marL="800100" indent="-342900">
              <a:lnSpc>
                <a:spcPct val="80000"/>
              </a:lnSpc>
              <a:buFont typeface="Arial"/>
              <a:buChar char="•"/>
            </a:pPr>
            <a:endParaRPr lang="en-US" sz="2400" spc="-1" dirty="0">
              <a:solidFill>
                <a:srgbClr val="000000"/>
              </a:solidFill>
              <a:uFill>
                <a:solidFill>
                  <a:srgbClr val="FFFFFF"/>
                </a:solidFill>
              </a:uFill>
              <a:latin typeface="Optima"/>
              <a:ea typeface="DejaVu Sans"/>
              <a:cs typeface="Optima"/>
            </a:endParaRPr>
          </a:p>
          <a:p>
            <a:pPr marL="800100" indent="-342900">
              <a:lnSpc>
                <a:spcPct val="80000"/>
              </a:lnSpc>
              <a:buFont typeface="Arial"/>
              <a:buChar char="•"/>
            </a:pPr>
            <a:r>
              <a:rPr lang="en-US" sz="2400" spc="-1" dirty="0" smtClean="0">
                <a:solidFill>
                  <a:srgbClr val="000000"/>
                </a:solidFill>
                <a:uFill>
                  <a:solidFill>
                    <a:srgbClr val="FFFFFF"/>
                  </a:solidFill>
                </a:uFill>
                <a:latin typeface="Optima"/>
                <a:cs typeface="Optima"/>
              </a:rPr>
              <a:t>Magnitude M</a:t>
            </a:r>
          </a:p>
          <a:p>
            <a:pPr marL="457200">
              <a:lnSpc>
                <a:spcPct val="80000"/>
              </a:lnSpc>
            </a:pPr>
            <a:r>
              <a:rPr lang="en-US" sz="2400" spc="-1" dirty="0" smtClean="0">
                <a:solidFill>
                  <a:srgbClr val="000000"/>
                </a:solidFill>
                <a:uFill>
                  <a:solidFill>
                    <a:srgbClr val="FFFFFF"/>
                  </a:solidFill>
                </a:uFill>
                <a:latin typeface="Optima"/>
                <a:cs typeface="Optima"/>
              </a:rPr>
              <a:t>	Based </a:t>
            </a:r>
            <a:r>
              <a:rPr lang="en-US" sz="2400" spc="-1" dirty="0">
                <a:solidFill>
                  <a:srgbClr val="000000"/>
                </a:solidFill>
                <a:uFill>
                  <a:solidFill>
                    <a:srgbClr val="FFFFFF"/>
                  </a:solidFill>
                </a:uFill>
                <a:latin typeface="Optima"/>
                <a:cs typeface="Optima"/>
              </a:rPr>
              <a:t>on the amplitude of ground motion recorded on </a:t>
            </a:r>
            <a:r>
              <a:rPr lang="en-US" sz="2400" spc="-1" dirty="0" smtClean="0">
                <a:solidFill>
                  <a:srgbClr val="000000"/>
                </a:solidFill>
                <a:uFill>
                  <a:solidFill>
                    <a:srgbClr val="FFFFFF"/>
                  </a:solidFill>
                </a:uFill>
                <a:latin typeface="Optima"/>
                <a:cs typeface="Optima"/>
              </a:rPr>
              <a:t>a 	seismograph</a:t>
            </a:r>
            <a:endParaRPr lang="en-US" sz="2400" b="0" strike="noStrike" spc="-1" dirty="0" smtClean="0">
              <a:solidFill>
                <a:srgbClr val="000000"/>
              </a:solidFill>
              <a:uFill>
                <a:solidFill>
                  <a:srgbClr val="FFFFFF"/>
                </a:solidFill>
              </a:uFill>
              <a:latin typeface="Optima"/>
              <a:cs typeface="Optima"/>
            </a:endParaRPr>
          </a:p>
          <a:p>
            <a:pPr marL="800100" indent="-342900">
              <a:lnSpc>
                <a:spcPct val="75000"/>
              </a:lnSpc>
              <a:buFont typeface="Arial"/>
              <a:buChar char="•"/>
            </a:pPr>
            <a:endParaRPr lang="en-US" sz="2400" spc="-1" dirty="0">
              <a:solidFill>
                <a:srgbClr val="000000"/>
              </a:solidFill>
              <a:uFill>
                <a:solidFill>
                  <a:srgbClr val="FFFFFF"/>
                </a:solidFill>
              </a:uFill>
              <a:latin typeface="Optima"/>
              <a:cs typeface="Optima"/>
            </a:endParaRPr>
          </a:p>
          <a:p>
            <a:pPr marL="800100" indent="-342900">
              <a:lnSpc>
                <a:spcPct val="75000"/>
              </a:lnSpc>
              <a:buFont typeface="Arial"/>
              <a:buChar char="•"/>
            </a:pPr>
            <a:r>
              <a:rPr lang="en-US" sz="2400" b="0" strike="noStrike" spc="-1" dirty="0" smtClean="0">
                <a:solidFill>
                  <a:srgbClr val="000000"/>
                </a:solidFill>
                <a:uFill>
                  <a:solidFill>
                    <a:srgbClr val="FFFFFF"/>
                  </a:solidFill>
                </a:uFill>
                <a:latin typeface="Optima"/>
                <a:cs typeface="Optima"/>
              </a:rPr>
              <a:t>Intensity </a:t>
            </a:r>
            <a:r>
              <a:rPr lang="en-US" sz="2400" b="0" strike="noStrike" spc="-1" dirty="0">
                <a:solidFill>
                  <a:srgbClr val="000000"/>
                </a:solidFill>
                <a:uFill>
                  <a:solidFill>
                    <a:srgbClr val="FFFFFF"/>
                  </a:solidFill>
                </a:uFill>
                <a:latin typeface="Optima"/>
                <a:cs typeface="Optima"/>
              </a:rPr>
              <a:t>I, or </a:t>
            </a:r>
            <a:r>
              <a:rPr lang="en-US" sz="2400" b="0" strike="noStrike" spc="-1" dirty="0" smtClean="0">
                <a:solidFill>
                  <a:srgbClr val="000000"/>
                </a:solidFill>
                <a:uFill>
                  <a:solidFill>
                    <a:srgbClr val="FFFFFF"/>
                  </a:solidFill>
                </a:uFill>
                <a:latin typeface="Optima"/>
                <a:cs typeface="Optima"/>
              </a:rPr>
              <a:t>MI</a:t>
            </a:r>
            <a:r>
              <a:rPr lang="en-US" sz="2400" spc="-1" dirty="0">
                <a:solidFill>
                  <a:srgbClr val="000000"/>
                </a:solidFill>
                <a:uFill>
                  <a:solidFill>
                    <a:srgbClr val="FFFFFF"/>
                  </a:solidFill>
                </a:uFill>
                <a:latin typeface="Optima"/>
                <a:cs typeface="Optima"/>
              </a:rPr>
              <a:t>	</a:t>
            </a:r>
            <a:endParaRPr lang="en-US" sz="2400" spc="-1" dirty="0" smtClean="0">
              <a:solidFill>
                <a:srgbClr val="000000"/>
              </a:solidFill>
              <a:uFill>
                <a:solidFill>
                  <a:srgbClr val="FFFFFF"/>
                </a:solidFill>
              </a:uFill>
              <a:latin typeface="Optima"/>
              <a:cs typeface="Optima"/>
            </a:endParaRPr>
          </a:p>
          <a:p>
            <a:pPr marL="457200">
              <a:lnSpc>
                <a:spcPct val="75000"/>
              </a:lnSpc>
            </a:pPr>
            <a:r>
              <a:rPr lang="en-US" sz="2400" b="0" strike="noStrike" spc="-1" dirty="0">
                <a:solidFill>
                  <a:srgbClr val="000000"/>
                </a:solidFill>
                <a:uFill>
                  <a:solidFill>
                    <a:srgbClr val="FFFFFF"/>
                  </a:solidFill>
                </a:uFill>
                <a:latin typeface="Optima"/>
                <a:cs typeface="Optima"/>
              </a:rPr>
              <a:t>	</a:t>
            </a:r>
            <a:r>
              <a:rPr lang="en-US" sz="2400" b="0" strike="noStrike" spc="-1" dirty="0" smtClean="0">
                <a:solidFill>
                  <a:srgbClr val="000000"/>
                </a:solidFill>
                <a:uFill>
                  <a:solidFill>
                    <a:srgbClr val="FFFFFF"/>
                  </a:solidFill>
                </a:uFill>
                <a:latin typeface="Optima"/>
                <a:cs typeface="Optima"/>
              </a:rPr>
              <a:t>Based </a:t>
            </a:r>
            <a:r>
              <a:rPr lang="en-US" sz="2400" b="0" strike="noStrike" spc="-1" dirty="0">
                <a:solidFill>
                  <a:srgbClr val="000000"/>
                </a:solidFill>
                <a:uFill>
                  <a:solidFill>
                    <a:srgbClr val="FFFFFF"/>
                  </a:solidFill>
                </a:uFill>
                <a:latin typeface="Optima"/>
                <a:cs typeface="Optima"/>
              </a:rPr>
              <a:t>on extent of damage and human perception </a:t>
            </a:r>
            <a:r>
              <a:rPr lang="en-US" sz="2400" b="0" strike="noStrike" spc="-1" dirty="0" smtClean="0">
                <a:solidFill>
                  <a:srgbClr val="000000"/>
                </a:solidFill>
                <a:uFill>
                  <a:solidFill>
                    <a:srgbClr val="FFFFFF"/>
                  </a:solidFill>
                </a:uFill>
                <a:latin typeface="Optima"/>
                <a:cs typeface="Optima"/>
              </a:rPr>
              <a:t>	(Modified </a:t>
            </a:r>
            <a:r>
              <a:rPr lang="en-US" sz="2400" b="0" strike="noStrike" spc="-1" dirty="0" err="1" smtClean="0">
                <a:solidFill>
                  <a:srgbClr val="000000"/>
                </a:solidFill>
                <a:uFill>
                  <a:solidFill>
                    <a:srgbClr val="FFFFFF"/>
                  </a:solidFill>
                </a:uFill>
                <a:latin typeface="Optima"/>
                <a:cs typeface="Optima"/>
              </a:rPr>
              <a:t>Mercalli</a:t>
            </a:r>
            <a:r>
              <a:rPr lang="en-US" sz="2400" b="0" strike="noStrike" spc="-1" dirty="0" smtClean="0">
                <a:solidFill>
                  <a:srgbClr val="000000"/>
                </a:solidFill>
                <a:uFill>
                  <a:solidFill>
                    <a:srgbClr val="FFFFFF"/>
                  </a:solidFill>
                </a:uFill>
                <a:latin typeface="Optima"/>
                <a:cs typeface="Optima"/>
              </a:rPr>
              <a:t> </a:t>
            </a:r>
            <a:r>
              <a:rPr lang="en-US" sz="2400" b="0" strike="noStrike" spc="-1" dirty="0">
                <a:solidFill>
                  <a:srgbClr val="000000"/>
                </a:solidFill>
                <a:uFill>
                  <a:solidFill>
                    <a:srgbClr val="FFFFFF"/>
                  </a:solidFill>
                </a:uFill>
                <a:latin typeface="Optima"/>
                <a:cs typeface="Optima"/>
              </a:rPr>
              <a:t>scale), equivalent to ground shaking </a:t>
            </a:r>
            <a:r>
              <a:rPr lang="en-US" sz="2400" b="0" strike="noStrike" spc="-1" dirty="0" smtClean="0">
                <a:solidFill>
                  <a:srgbClr val="000000"/>
                </a:solidFill>
                <a:uFill>
                  <a:solidFill>
                    <a:srgbClr val="FFFFFF"/>
                  </a:solidFill>
                </a:uFill>
                <a:latin typeface="Optima"/>
                <a:cs typeface="Optima"/>
              </a:rPr>
              <a:t>	(</a:t>
            </a:r>
            <a:r>
              <a:rPr lang="en-US" sz="2400" b="0" strike="noStrike" spc="-1" dirty="0">
                <a:solidFill>
                  <a:srgbClr val="000000"/>
                </a:solidFill>
                <a:uFill>
                  <a:solidFill>
                    <a:srgbClr val="FFFFFF"/>
                  </a:solidFill>
                </a:uFill>
                <a:latin typeface="Optima"/>
                <a:cs typeface="Optima"/>
              </a:rPr>
              <a:t>measured in </a:t>
            </a:r>
            <a:r>
              <a:rPr lang="en-US" sz="2400" b="0" strike="noStrike" spc="-1" dirty="0" smtClean="0">
                <a:solidFill>
                  <a:srgbClr val="000000"/>
                </a:solidFill>
                <a:uFill>
                  <a:solidFill>
                    <a:srgbClr val="FFFFFF"/>
                  </a:solidFill>
                </a:uFill>
                <a:latin typeface="Optima"/>
                <a:cs typeface="Optima"/>
              </a:rPr>
              <a:t>fractions </a:t>
            </a:r>
            <a:r>
              <a:rPr lang="en-US" sz="2400" b="0" strike="noStrike" spc="-1" dirty="0">
                <a:solidFill>
                  <a:srgbClr val="000000"/>
                </a:solidFill>
                <a:uFill>
                  <a:solidFill>
                    <a:srgbClr val="FFFFFF"/>
                  </a:solidFill>
                </a:uFill>
                <a:latin typeface="Optima"/>
                <a:cs typeface="Optima"/>
              </a:rPr>
              <a:t>of gravitational acceleration, g)</a:t>
            </a:r>
          </a:p>
        </p:txBody>
      </p:sp>
    </p:spTree>
    <p:extLst>
      <p:ext uri="{BB962C8B-B14F-4D97-AF65-F5344CB8AC3E}">
        <p14:creationId xmlns:p14="http://schemas.microsoft.com/office/powerpoint/2010/main" val="2143870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p:blipFill>
        <p:spPr>
          <a:xfrm>
            <a:off x="1447800" y="971550"/>
            <a:ext cx="6324600" cy="4113473"/>
          </a:xfrm>
          <a:prstGeom prst="rect">
            <a:avLst/>
          </a:prstGeom>
          <a:ln>
            <a:noFill/>
          </a:ln>
        </p:spPr>
      </p:pic>
      <p:sp>
        <p:nvSpPr>
          <p:cNvPr id="2" name="Title 1"/>
          <p:cNvSpPr>
            <a:spLocks noGrp="1"/>
          </p:cNvSpPr>
          <p:nvPr>
            <p:ph type="title"/>
          </p:nvPr>
        </p:nvSpPr>
        <p:spPr/>
        <p:txBody>
          <a:bodyPr>
            <a:normAutofit fontScale="90000"/>
          </a:bodyPr>
          <a:lstStyle/>
          <a:p>
            <a:r>
              <a:rPr lang="en-US" dirty="0" smtClean="0"/>
              <a:t>Relationship between size metrics</a:t>
            </a:r>
            <a:endParaRPr lang="en-US" dirty="0"/>
          </a:p>
        </p:txBody>
      </p:sp>
    </p:spTree>
    <p:extLst>
      <p:ext uri="{BB962C8B-B14F-4D97-AF65-F5344CB8AC3E}">
        <p14:creationId xmlns:p14="http://schemas.microsoft.com/office/powerpoint/2010/main" val="3834305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magnitude time distribution</a:t>
            </a:r>
          </a:p>
        </p:txBody>
      </p:sp>
      <p:pic>
        <p:nvPicPr>
          <p:cNvPr id="3" name="Picture 2" descr="m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23950"/>
            <a:ext cx="7086600" cy="3879026"/>
          </a:xfrm>
          <a:prstGeom prst="rect">
            <a:avLst/>
          </a:prstGeom>
        </p:spPr>
      </p:pic>
    </p:spTree>
    <p:extLst>
      <p:ext uri="{BB962C8B-B14F-4D97-AF65-F5344CB8AC3E}">
        <p14:creationId xmlns:p14="http://schemas.microsoft.com/office/powerpoint/2010/main" val="347217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frequency-magnitude distribution</a:t>
            </a:r>
          </a:p>
        </p:txBody>
      </p:sp>
      <p:pic>
        <p:nvPicPr>
          <p:cNvPr id="3" name="Picture 2" descr="m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92" y="1428750"/>
            <a:ext cx="5943600" cy="3253377"/>
          </a:xfrm>
          <a:prstGeom prst="rect">
            <a:avLst/>
          </a:prstGeom>
        </p:spPr>
      </p:pic>
      <p:pic>
        <p:nvPicPr>
          <p:cNvPr id="4" name="Picture 3" descr="mhi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092" y="1407674"/>
            <a:ext cx="3146908" cy="3450076"/>
          </a:xfrm>
          <a:prstGeom prst="rect">
            <a:avLst/>
          </a:prstGeom>
        </p:spPr>
      </p:pic>
    </p:spTree>
    <p:extLst>
      <p:ext uri="{BB962C8B-B14F-4D97-AF65-F5344CB8AC3E}">
        <p14:creationId xmlns:p14="http://schemas.microsoft.com/office/powerpoint/2010/main" val="1905291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Gutenberg-Richter relationship</a:t>
            </a:r>
          </a:p>
        </p:txBody>
      </p:sp>
      <p:pic>
        <p:nvPicPr>
          <p:cNvPr id="3" name="Picture 2"/>
          <p:cNvPicPr/>
          <p:nvPr/>
        </p:nvPicPr>
        <p:blipFill>
          <a:blip r:embed="rId2"/>
          <a:stretch/>
        </p:blipFill>
        <p:spPr>
          <a:xfrm>
            <a:off x="1970400" y="1245649"/>
            <a:ext cx="5268600" cy="3884778"/>
          </a:xfrm>
          <a:prstGeom prst="rect">
            <a:avLst/>
          </a:prstGeom>
          <a:ln>
            <a:noFill/>
          </a:ln>
        </p:spPr>
      </p:pic>
    </p:spTree>
    <p:extLst>
      <p:ext uri="{BB962C8B-B14F-4D97-AF65-F5344CB8AC3E}">
        <p14:creationId xmlns:p14="http://schemas.microsoft.com/office/powerpoint/2010/main" val="2738141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a:t>
            </a:r>
            <a:endParaRPr lang="en-US" dirty="0"/>
          </a:p>
        </p:txBody>
      </p:sp>
    </p:spTree>
    <p:extLst>
      <p:ext uri="{BB962C8B-B14F-4D97-AF65-F5344CB8AC3E}">
        <p14:creationId xmlns:p14="http://schemas.microsoft.com/office/powerpoint/2010/main" val="3684966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1828800" y="0"/>
            <a:ext cx="5486400" cy="5048441"/>
          </a:xfrm>
          <a:prstGeom prst="rect">
            <a:avLst/>
          </a:prstGeom>
          <a:ln>
            <a:noFill/>
          </a:ln>
        </p:spPr>
      </p:pic>
    </p:spTree>
    <p:extLst>
      <p:ext uri="{BB962C8B-B14F-4D97-AF65-F5344CB8AC3E}">
        <p14:creationId xmlns:p14="http://schemas.microsoft.com/office/powerpoint/2010/main" val="3813230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71800" y="361950"/>
            <a:ext cx="6070600" cy="4552950"/>
          </a:xfrm>
          <a:prstGeom prst="rect">
            <a:avLst/>
          </a:prstGeom>
        </p:spPr>
      </p:pic>
      <p:pic>
        <p:nvPicPr>
          <p:cNvPr id="5" name="Picture 4"/>
          <p:cNvPicPr>
            <a:picLocks noChangeAspect="1"/>
          </p:cNvPicPr>
          <p:nvPr/>
        </p:nvPicPr>
        <p:blipFill>
          <a:blip r:embed="rId3"/>
          <a:stretch>
            <a:fillRect/>
          </a:stretch>
        </p:blipFill>
        <p:spPr>
          <a:xfrm>
            <a:off x="-5388" y="31750"/>
            <a:ext cx="3072027" cy="3409950"/>
          </a:xfrm>
          <a:prstGeom prst="rect">
            <a:avLst/>
          </a:prstGeom>
        </p:spPr>
      </p:pic>
      <p:sp>
        <p:nvSpPr>
          <p:cNvPr id="6" name="TextBox 5"/>
          <p:cNvSpPr txBox="1"/>
          <p:nvPr/>
        </p:nvSpPr>
        <p:spPr>
          <a:xfrm>
            <a:off x="3200400" y="647640"/>
            <a:ext cx="5953141" cy="400110"/>
          </a:xfrm>
          <a:prstGeom prst="rect">
            <a:avLst/>
          </a:prstGeom>
          <a:solidFill>
            <a:schemeClr val="bg1"/>
          </a:solidFill>
        </p:spPr>
        <p:txBody>
          <a:bodyPr wrap="none" rtlCol="0">
            <a:spAutoFit/>
          </a:bodyPr>
          <a:lstStyle/>
          <a:p>
            <a:r>
              <a:rPr lang="en-US" sz="2000" dirty="0" smtClean="0">
                <a:latin typeface="Optima" pitchFamily="2" charset="0"/>
              </a:rPr>
              <a:t>Types of faults: Strike </a:t>
            </a:r>
            <a:r>
              <a:rPr lang="mr-IN" sz="2000" dirty="0" smtClean="0">
                <a:latin typeface="Optima" pitchFamily="2" charset="0"/>
              </a:rPr>
              <a:t>–</a:t>
            </a:r>
            <a:r>
              <a:rPr lang="en-US" sz="2000" dirty="0" smtClean="0">
                <a:latin typeface="Optima" pitchFamily="2" charset="0"/>
              </a:rPr>
              <a:t> slip (responds to shear stress)</a:t>
            </a:r>
          </a:p>
        </p:txBody>
      </p:sp>
    </p:spTree>
    <p:extLst>
      <p:ext uri="{BB962C8B-B14F-4D97-AF65-F5344CB8AC3E}">
        <p14:creationId xmlns:p14="http://schemas.microsoft.com/office/powerpoint/2010/main" val="3887976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p:blipFill>
        <p:spPr>
          <a:xfrm>
            <a:off x="2514600" y="57150"/>
            <a:ext cx="4430705" cy="4933950"/>
          </a:xfrm>
          <a:prstGeom prst="rect">
            <a:avLst/>
          </a:prstGeom>
          <a:ln>
            <a:noFill/>
          </a:ln>
        </p:spPr>
      </p:pic>
    </p:spTree>
    <p:extLst>
      <p:ext uri="{BB962C8B-B14F-4D97-AF65-F5344CB8AC3E}">
        <p14:creationId xmlns:p14="http://schemas.microsoft.com/office/powerpoint/2010/main" val="3301081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p:blipFill>
        <p:spPr>
          <a:xfrm>
            <a:off x="4826306" y="1123950"/>
            <a:ext cx="3936694" cy="3886200"/>
          </a:xfrm>
          <a:prstGeom prst="rect">
            <a:avLst/>
          </a:prstGeom>
          <a:ln>
            <a:noFill/>
          </a:ln>
        </p:spPr>
      </p:pic>
      <p:pic>
        <p:nvPicPr>
          <p:cNvPr id="6" name="Picture 5"/>
          <p:cNvPicPr/>
          <p:nvPr/>
        </p:nvPicPr>
        <p:blipFill>
          <a:blip r:embed="rId3"/>
          <a:stretch/>
        </p:blipFill>
        <p:spPr>
          <a:xfrm>
            <a:off x="710514" y="1200150"/>
            <a:ext cx="3480486" cy="3875804"/>
          </a:xfrm>
          <a:prstGeom prst="rect">
            <a:avLst/>
          </a:prstGeom>
          <a:ln>
            <a:noFill/>
          </a:ln>
        </p:spPr>
      </p:pic>
    </p:spTree>
    <p:extLst>
      <p:ext uri="{BB962C8B-B14F-4D97-AF65-F5344CB8AC3E}">
        <p14:creationId xmlns:p14="http://schemas.microsoft.com/office/powerpoint/2010/main" val="2822356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7">
            <a:extLst>
              <a:ext uri="{FF2B5EF4-FFF2-40B4-BE49-F238E27FC236}">
                <a16:creationId xmlns:a16="http://schemas.microsoft.com/office/drawing/2014/main" id="{3E21ED2F-DF65-4C4E-8230-CC2FC3FF654C}"/>
              </a:ext>
            </a:extLst>
          </p:cNvPr>
          <p:cNvSpPr txBox="1">
            <a:spLocks noChangeArrowheads="1"/>
          </p:cNvSpPr>
          <p:nvPr/>
        </p:nvSpPr>
        <p:spPr bwMode="auto">
          <a:xfrm>
            <a:off x="304800" y="895349"/>
            <a:ext cx="4278823"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latin typeface="Optima" pitchFamily="2" charset="0"/>
              </a:rPr>
              <a:t>The map on the right shows historic earthquake activity &gt; M 5 near the epicenter (star) from 1990 to present. </a:t>
            </a:r>
          </a:p>
          <a:p>
            <a:pPr eaLnBrk="1" hangingPunct="1">
              <a:spcBef>
                <a:spcPct val="0"/>
              </a:spcBef>
              <a:buFontTx/>
              <a:buNone/>
            </a:pPr>
            <a:endParaRPr lang="en-US" altLang="en-US" sz="1350" dirty="0">
              <a:latin typeface="Optima" pitchFamily="2" charset="0"/>
            </a:endParaRPr>
          </a:p>
          <a:p>
            <a:pPr eaLnBrk="1" hangingPunct="1">
              <a:spcBef>
                <a:spcPct val="0"/>
              </a:spcBef>
              <a:buFontTx/>
              <a:buNone/>
            </a:pPr>
            <a:r>
              <a:rPr lang="en-US" altLang="en-US" sz="1350" dirty="0">
                <a:latin typeface="Optima" pitchFamily="2" charset="0"/>
              </a:rPr>
              <a:t>As shown on the cross section, earthquakes are shallow (purple) at the Japan Trench and increase in depth towards the west as the Pacific Plate dives deeper beneath Japan.</a:t>
            </a:r>
          </a:p>
        </p:txBody>
      </p:sp>
      <p:sp>
        <p:nvSpPr>
          <p:cNvPr id="23557" name="TextBox 11">
            <a:extLst>
              <a:ext uri="{FF2B5EF4-FFF2-40B4-BE49-F238E27FC236}">
                <a16:creationId xmlns:a16="http://schemas.microsoft.com/office/drawing/2014/main" id="{12287764-544B-4267-90FE-9F6ECF1FF935}"/>
              </a:ext>
            </a:extLst>
          </p:cNvPr>
          <p:cNvSpPr txBox="1">
            <a:spLocks noChangeArrowheads="1"/>
          </p:cNvSpPr>
          <p:nvPr/>
        </p:nvSpPr>
        <p:spPr bwMode="auto">
          <a:xfrm>
            <a:off x="6172200" y="4889584"/>
            <a:ext cx="3314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50" i="1" dirty="0">
                <a:latin typeface="Optima" pitchFamily="2" charset="0"/>
              </a:rPr>
              <a:t>Images created with the IRIS Earthquake Browser</a:t>
            </a:r>
          </a:p>
        </p:txBody>
      </p:sp>
      <p:sp>
        <p:nvSpPr>
          <p:cNvPr id="23561" name="TextBox 12">
            <a:extLst>
              <a:ext uri="{FF2B5EF4-FFF2-40B4-BE49-F238E27FC236}">
                <a16:creationId xmlns:a16="http://schemas.microsoft.com/office/drawing/2014/main" id="{98B09004-D97B-40B7-B06E-93930DD2EF67}"/>
              </a:ext>
            </a:extLst>
          </p:cNvPr>
          <p:cNvSpPr txBox="1">
            <a:spLocks noChangeArrowheads="1"/>
          </p:cNvSpPr>
          <p:nvPr/>
        </p:nvSpPr>
        <p:spPr bwMode="auto">
          <a:xfrm>
            <a:off x="1219200" y="4581763"/>
            <a:ext cx="34945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50" i="1" dirty="0">
                <a:latin typeface="Optima" pitchFamily="2" charset="0"/>
              </a:rPr>
              <a:t>Seismicity Cross Section showing the megathrust plate boundary dipping beneath northern Honshu.</a:t>
            </a:r>
          </a:p>
        </p:txBody>
      </p:sp>
      <p:pic>
        <p:nvPicPr>
          <p:cNvPr id="8" name="Picture 7" descr="Chart, scatter chart&#10;&#10;Description automatically generated">
            <a:extLst>
              <a:ext uri="{FF2B5EF4-FFF2-40B4-BE49-F238E27FC236}">
                <a16:creationId xmlns:a16="http://schemas.microsoft.com/office/drawing/2014/main" id="{7BC64AA1-95A6-44B9-8BF3-60C72A443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74097"/>
            <a:ext cx="3238723" cy="4274071"/>
          </a:xfrm>
          <a:prstGeom prst="rect">
            <a:avLst/>
          </a:prstGeom>
        </p:spPr>
      </p:pic>
      <p:pic>
        <p:nvPicPr>
          <p:cNvPr id="10" name="Picture 9" descr="Diagram&#10;&#10;Description automatically generated">
            <a:extLst>
              <a:ext uri="{FF2B5EF4-FFF2-40B4-BE49-F238E27FC236}">
                <a16:creationId xmlns:a16="http://schemas.microsoft.com/office/drawing/2014/main" id="{74D4F96F-82D6-4980-BC2E-495269C54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86" y="2440858"/>
            <a:ext cx="3544715" cy="2110899"/>
          </a:xfrm>
          <a:prstGeom prst="rect">
            <a:avLst/>
          </a:prstGeom>
        </p:spPr>
      </p:pic>
      <p:pic>
        <p:nvPicPr>
          <p:cNvPr id="12"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spTree>
    <p:extLst>
      <p:ext uri="{BB962C8B-B14F-4D97-AF65-F5344CB8AC3E}">
        <p14:creationId xmlns:p14="http://schemas.microsoft.com/office/powerpoint/2010/main" val="1965033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700" y="0"/>
            <a:ext cx="7842694" cy="5143500"/>
          </a:xfrm>
          <a:prstGeom prst="rect">
            <a:avLst/>
          </a:prstGeom>
        </p:spPr>
      </p:pic>
      <p:pic>
        <p:nvPicPr>
          <p:cNvPr id="3" name="Picture 2"/>
          <p:cNvPicPr/>
          <p:nvPr/>
        </p:nvPicPr>
        <p:blipFill>
          <a:blip r:embed="rId3"/>
          <a:stretch/>
        </p:blipFill>
        <p:spPr>
          <a:xfrm>
            <a:off x="4495800" y="361950"/>
            <a:ext cx="3962400" cy="2971903"/>
          </a:xfrm>
          <a:prstGeom prst="rect">
            <a:avLst/>
          </a:prstGeom>
          <a:ln w="28440">
            <a:solidFill>
              <a:srgbClr val="FFFFFF"/>
            </a:solidFill>
            <a:miter/>
          </a:ln>
        </p:spPr>
      </p:pic>
      <p:sp>
        <p:nvSpPr>
          <p:cNvPr id="2" name="Rectangle 1"/>
          <p:cNvSpPr/>
          <p:nvPr/>
        </p:nvSpPr>
        <p:spPr>
          <a:xfrm>
            <a:off x="990600" y="3562350"/>
            <a:ext cx="7543800" cy="1524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Optima"/>
                <a:cs typeface="Optima"/>
              </a:rPr>
              <a:t>rupture on the fault leads to a characteristic seismic wave radiation pattern</a:t>
            </a:r>
          </a:p>
          <a:p>
            <a:pPr algn="ctr"/>
            <a:r>
              <a:rPr lang="en-US" i="1" dirty="0" smtClean="0">
                <a:latin typeface="Optima"/>
                <a:cs typeface="Optima"/>
              </a:rPr>
              <a:t>P</a:t>
            </a:r>
            <a:r>
              <a:rPr lang="en-US" dirty="0" smtClean="0">
                <a:latin typeface="Optima"/>
                <a:cs typeface="Optima"/>
              </a:rPr>
              <a:t> waves are compressional or extensional in different quadrants</a:t>
            </a:r>
            <a:endParaRPr lang="en-US" dirty="0">
              <a:latin typeface="Optima"/>
              <a:cs typeface="Optima"/>
            </a:endParaRPr>
          </a:p>
        </p:txBody>
      </p:sp>
      <p:sp>
        <p:nvSpPr>
          <p:cNvPr id="5" name="Rectangle 4"/>
          <p:cNvSpPr/>
          <p:nvPr/>
        </p:nvSpPr>
        <p:spPr>
          <a:xfrm>
            <a:off x="3581400" y="2571750"/>
            <a:ext cx="381000" cy="304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2577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700" y="0"/>
            <a:ext cx="7842694" cy="5143500"/>
          </a:xfrm>
          <a:prstGeom prst="rect">
            <a:avLst/>
          </a:prstGeom>
        </p:spPr>
      </p:pic>
      <p:sp>
        <p:nvSpPr>
          <p:cNvPr id="3" name="Rectangle 2"/>
          <p:cNvSpPr/>
          <p:nvPr/>
        </p:nvSpPr>
        <p:spPr>
          <a:xfrm>
            <a:off x="609600" y="3562350"/>
            <a:ext cx="8382000" cy="1524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Optima"/>
                <a:cs typeface="Optima"/>
              </a:rPr>
              <a:t>This right lateral strike-slip has a radiation pattern (a) that looks like (b) in simplified map view when </a:t>
            </a:r>
            <a:r>
              <a:rPr lang="en-US" b="1" dirty="0" smtClean="0">
                <a:latin typeface="Optima"/>
                <a:cs typeface="Optima"/>
              </a:rPr>
              <a:t>C</a:t>
            </a:r>
            <a:r>
              <a:rPr lang="en-US" dirty="0" smtClean="0">
                <a:latin typeface="Optima"/>
                <a:cs typeface="Optima"/>
              </a:rPr>
              <a:t>ompressional and </a:t>
            </a:r>
            <a:r>
              <a:rPr lang="en-US" b="1" dirty="0" smtClean="0">
                <a:latin typeface="Optima"/>
                <a:cs typeface="Optima"/>
              </a:rPr>
              <a:t>T</a:t>
            </a:r>
            <a:r>
              <a:rPr lang="en-US" dirty="0" smtClean="0">
                <a:latin typeface="Optima"/>
                <a:cs typeface="Optima"/>
              </a:rPr>
              <a:t>ensional quadrants are colored </a:t>
            </a:r>
            <a:endParaRPr lang="en-US" dirty="0">
              <a:latin typeface="Optima"/>
              <a:cs typeface="Optima"/>
            </a:endParaRPr>
          </a:p>
        </p:txBody>
      </p:sp>
    </p:spTree>
    <p:extLst>
      <p:ext uri="{BB962C8B-B14F-4D97-AF65-F5344CB8AC3E}">
        <p14:creationId xmlns:p14="http://schemas.microsoft.com/office/powerpoint/2010/main" val="1466561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ment_tens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333500"/>
            <a:ext cx="7620000" cy="3810000"/>
          </a:xfrm>
          <a:prstGeom prst="rect">
            <a:avLst/>
          </a:prstGeom>
        </p:spPr>
      </p:pic>
      <p:sp>
        <p:nvSpPr>
          <p:cNvPr id="7" name="Title 6"/>
          <p:cNvSpPr>
            <a:spLocks noGrp="1"/>
          </p:cNvSpPr>
          <p:nvPr>
            <p:ph type="title"/>
          </p:nvPr>
        </p:nvSpPr>
        <p:spPr>
          <a:xfrm>
            <a:off x="457200" y="133350"/>
            <a:ext cx="8229600" cy="857250"/>
          </a:xfrm>
        </p:spPr>
        <p:txBody>
          <a:bodyPr>
            <a:normAutofit/>
          </a:bodyPr>
          <a:lstStyle/>
          <a:p>
            <a:r>
              <a:rPr lang="en-US" dirty="0" smtClean="0"/>
              <a:t>Focal mechanisms</a:t>
            </a:r>
            <a:endParaRPr lang="en-US" dirty="0"/>
          </a:p>
        </p:txBody>
      </p:sp>
    </p:spTree>
    <p:extLst>
      <p:ext uri="{BB962C8B-B14F-4D97-AF65-F5344CB8AC3E}">
        <p14:creationId xmlns:p14="http://schemas.microsoft.com/office/powerpoint/2010/main" val="3394343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0.25.tra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88015"/>
            <a:ext cx="7232326" cy="3669735"/>
          </a:xfrm>
          <a:prstGeom prst="rect">
            <a:avLst/>
          </a:prstGeom>
        </p:spPr>
      </p:pic>
      <p:sp>
        <p:nvSpPr>
          <p:cNvPr id="2" name="Title 1"/>
          <p:cNvSpPr>
            <a:spLocks noGrp="1"/>
          </p:cNvSpPr>
          <p:nvPr>
            <p:ph type="title"/>
          </p:nvPr>
        </p:nvSpPr>
        <p:spPr/>
        <p:txBody>
          <a:bodyPr/>
          <a:lstStyle/>
          <a:p>
            <a:r>
              <a:rPr lang="en-US" dirty="0" smtClean="0"/>
              <a:t>Shallow strike-slip earthquakes</a:t>
            </a:r>
            <a:endParaRPr lang="en-US" dirty="0"/>
          </a:p>
        </p:txBody>
      </p:sp>
    </p:spTree>
    <p:extLst>
      <p:ext uri="{BB962C8B-B14F-4D97-AF65-F5344CB8AC3E}">
        <p14:creationId xmlns:p14="http://schemas.microsoft.com/office/powerpoint/2010/main" val="3848644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extensional earthquakes</a:t>
            </a:r>
            <a:endParaRPr lang="en-US" dirty="0"/>
          </a:p>
        </p:txBody>
      </p:sp>
      <p:pic>
        <p:nvPicPr>
          <p:cNvPr id="4" name="Picture 3" descr="all.0.25.norm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00150"/>
            <a:ext cx="7162800" cy="3634458"/>
          </a:xfrm>
          <a:prstGeom prst="rect">
            <a:avLst/>
          </a:prstGeom>
        </p:spPr>
      </p:pic>
    </p:spTree>
    <p:extLst>
      <p:ext uri="{BB962C8B-B14F-4D97-AF65-F5344CB8AC3E}">
        <p14:creationId xmlns:p14="http://schemas.microsoft.com/office/powerpoint/2010/main" val="209879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l.0.25.thru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00150"/>
            <a:ext cx="7208409" cy="3657600"/>
          </a:xfrm>
          <a:prstGeom prst="rect">
            <a:avLst/>
          </a:prstGeom>
        </p:spPr>
      </p:pic>
      <p:sp>
        <p:nvSpPr>
          <p:cNvPr id="2" name="Title 1"/>
          <p:cNvSpPr>
            <a:spLocks noGrp="1"/>
          </p:cNvSpPr>
          <p:nvPr>
            <p:ph type="title"/>
          </p:nvPr>
        </p:nvSpPr>
        <p:spPr/>
        <p:txBody>
          <a:bodyPr>
            <a:normAutofit fontScale="90000"/>
          </a:bodyPr>
          <a:lstStyle/>
          <a:p>
            <a:r>
              <a:rPr lang="en-US" dirty="0" smtClean="0"/>
              <a:t>Shallow compressional earthquakes</a:t>
            </a:r>
            <a:endParaRPr lang="en-US" dirty="0"/>
          </a:p>
        </p:txBody>
      </p:sp>
    </p:spTree>
    <p:extLst>
      <p:ext uri="{BB962C8B-B14F-4D97-AF65-F5344CB8AC3E}">
        <p14:creationId xmlns:p14="http://schemas.microsoft.com/office/powerpoint/2010/main" val="261375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Plate boundary type ~controls </a:t>
            </a:r>
            <a:br>
              <a:rPr lang="en-US" dirty="0"/>
            </a:br>
            <a:r>
              <a:rPr lang="en-US" dirty="0"/>
              <a:t>type of earthquake</a:t>
            </a:r>
          </a:p>
        </p:txBody>
      </p:sp>
      <p:pic>
        <p:nvPicPr>
          <p:cNvPr id="4" name="Picture 3"/>
          <p:cNvPicPr/>
          <p:nvPr/>
        </p:nvPicPr>
        <p:blipFill>
          <a:blip r:embed="rId2"/>
          <a:stretch/>
        </p:blipFill>
        <p:spPr>
          <a:xfrm>
            <a:off x="1295400" y="1428750"/>
            <a:ext cx="6781800" cy="3711344"/>
          </a:xfrm>
          <a:prstGeom prst="rect">
            <a:avLst/>
          </a:prstGeom>
          <a:ln>
            <a:noFill/>
          </a:ln>
        </p:spPr>
      </p:pic>
      <p:cxnSp>
        <p:nvCxnSpPr>
          <p:cNvPr id="11" name="Straight Connector 10"/>
          <p:cNvCxnSpPr/>
          <p:nvPr/>
        </p:nvCxnSpPr>
        <p:spPr>
          <a:xfrm>
            <a:off x="5410200" y="1962150"/>
            <a:ext cx="228600" cy="1828800"/>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105400" y="1657350"/>
            <a:ext cx="1159768" cy="276999"/>
          </a:xfrm>
          <a:prstGeom prst="rect">
            <a:avLst/>
          </a:prstGeom>
          <a:noFill/>
        </p:spPr>
        <p:txBody>
          <a:bodyPr wrap="none" rtlCol="0">
            <a:spAutoFit/>
          </a:bodyPr>
          <a:lstStyle/>
          <a:p>
            <a:r>
              <a:rPr lang="en-US" sz="1200" dirty="0">
                <a:latin typeface="Arial"/>
                <a:cs typeface="Arial"/>
              </a:rPr>
              <a:t>Thrust faulting</a:t>
            </a:r>
          </a:p>
        </p:txBody>
      </p:sp>
    </p:spTree>
    <p:extLst>
      <p:ext uri="{BB962C8B-B14F-4D97-AF65-F5344CB8AC3E}">
        <p14:creationId xmlns:p14="http://schemas.microsoft.com/office/powerpoint/2010/main" val="1334792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9D7DA241-2A54-4C18-9288-7F3A61C3DC0F}"/>
              </a:ext>
            </a:extLst>
          </p:cNvPr>
          <p:cNvSpPr>
            <a:spLocks noChangeArrowheads="1"/>
          </p:cNvSpPr>
          <p:nvPr/>
        </p:nvSpPr>
        <p:spPr bwMode="auto">
          <a:xfrm>
            <a:off x="152400" y="819150"/>
            <a:ext cx="2819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latin typeface="Optima" pitchFamily="2" charset="0"/>
                <a:ea typeface="ＭＳ Ｐゴシック" panose="020B0600070205080204" pitchFamily="34" charset="-128"/>
              </a:rPr>
              <a:t>Animating 21 years of regional seismicity greater than magnitude 5. The red star highlights a recent 2021 aftershock, the black star highlights the M 9.1 2011 earthquake. </a:t>
            </a:r>
          </a:p>
          <a:p>
            <a:pPr eaLnBrk="1" hangingPunct="1">
              <a:spcBef>
                <a:spcPct val="0"/>
              </a:spcBef>
              <a:buFontTx/>
              <a:buNone/>
            </a:pPr>
            <a:endParaRPr lang="en-US" altLang="en-US" sz="1200" dirty="0">
              <a:latin typeface="Optima" pitchFamily="2" charset="0"/>
              <a:ea typeface="ＭＳ Ｐゴシック" panose="020B0600070205080204" pitchFamily="34" charset="-128"/>
            </a:endParaRPr>
          </a:p>
          <a:p>
            <a:pPr eaLnBrk="1" hangingPunct="1">
              <a:spcBef>
                <a:spcPct val="0"/>
              </a:spcBef>
              <a:buFontTx/>
              <a:buNone/>
            </a:pPr>
            <a:r>
              <a:rPr lang="en-US" altLang="en-US" sz="1200" dirty="0">
                <a:latin typeface="Optima" pitchFamily="2" charset="0"/>
                <a:ea typeface="ＭＳ Ｐゴシック" panose="020B0600070205080204" pitchFamily="34" charset="-128"/>
              </a:rPr>
              <a:t>This earthquake was preceded by a series of large foreshocks over the prior two days, beginning on March 9th with an M 7.2 event approximately 40 km from the M 9.1. </a:t>
            </a:r>
          </a:p>
          <a:p>
            <a:pPr eaLnBrk="1" hangingPunct="1">
              <a:spcBef>
                <a:spcPct val="0"/>
              </a:spcBef>
              <a:buFontTx/>
              <a:buNone/>
            </a:pPr>
            <a:endParaRPr lang="en-US" altLang="en-US" sz="1200" dirty="0">
              <a:latin typeface="Optima" pitchFamily="2" charset="0"/>
              <a:ea typeface="ＭＳ Ｐゴシック" panose="020B0600070205080204" pitchFamily="34" charset="-128"/>
            </a:endParaRPr>
          </a:p>
          <a:p>
            <a:pPr eaLnBrk="1" hangingPunct="1">
              <a:spcBef>
                <a:spcPct val="0"/>
              </a:spcBef>
              <a:buFontTx/>
              <a:buNone/>
            </a:pPr>
            <a:r>
              <a:rPr lang="en-US" altLang="en-US" sz="1200" dirty="0">
                <a:latin typeface="Optima" pitchFamily="2" charset="0"/>
                <a:ea typeface="ＭＳ Ｐゴシック" panose="020B0600070205080204" pitchFamily="34" charset="-128"/>
              </a:rPr>
              <a:t>In the 10 years that followed, aftershocks have continued and now number in the thousands.  </a:t>
            </a:r>
          </a:p>
        </p:txBody>
      </p:sp>
      <p:sp>
        <p:nvSpPr>
          <p:cNvPr id="60423" name="TextBox 11">
            <a:extLst>
              <a:ext uri="{FF2B5EF4-FFF2-40B4-BE49-F238E27FC236}">
                <a16:creationId xmlns:a16="http://schemas.microsoft.com/office/drawing/2014/main" id="{14DFE48F-12A4-4B4F-AD4C-0E64FDDD6DD4}"/>
              </a:ext>
            </a:extLst>
          </p:cNvPr>
          <p:cNvSpPr txBox="1">
            <a:spLocks noChangeArrowheads="1"/>
          </p:cNvSpPr>
          <p:nvPr/>
        </p:nvSpPr>
        <p:spPr bwMode="auto">
          <a:xfrm>
            <a:off x="5334000" y="4889584"/>
            <a:ext cx="370165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50" i="1" dirty="0">
                <a:latin typeface="Optima" pitchFamily="2" charset="0"/>
              </a:rPr>
              <a:t>Animation created with the IRIS Earthquake Browser</a:t>
            </a:r>
          </a:p>
        </p:txBody>
      </p:sp>
      <p:pic>
        <p:nvPicPr>
          <p:cNvPr id="2" name="Japan_M7.1_210213">
            <a:hlinkClick r:id="" action="ppaction://media"/>
            <a:extLst>
              <a:ext uri="{FF2B5EF4-FFF2-40B4-BE49-F238E27FC236}">
                <a16:creationId xmlns:a16="http://schemas.microsoft.com/office/drawing/2014/main" id="{56CA2076-11FD-4817-AFCD-F01948ED90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2800" y="819150"/>
            <a:ext cx="5434753" cy="3733800"/>
          </a:xfrm>
          <a:prstGeom prst="rect">
            <a:avLst/>
          </a:prstGeom>
        </p:spPr>
      </p:pic>
      <p:pic>
        <p:nvPicPr>
          <p:cNvPr id="8"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spTree>
    <p:extLst>
      <p:ext uri="{BB962C8B-B14F-4D97-AF65-F5344CB8AC3E}">
        <p14:creationId xmlns:p14="http://schemas.microsoft.com/office/powerpoint/2010/main" val="40499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Box 9">
            <a:extLst>
              <a:ext uri="{FF2B5EF4-FFF2-40B4-BE49-F238E27FC236}">
                <a16:creationId xmlns:a16="http://schemas.microsoft.com/office/drawing/2014/main" id="{36A16EB0-1071-4E41-ADA2-EB086EA53432}"/>
              </a:ext>
            </a:extLst>
          </p:cNvPr>
          <p:cNvSpPr txBox="1">
            <a:spLocks noChangeArrowheads="1"/>
          </p:cNvSpPr>
          <p:nvPr/>
        </p:nvSpPr>
        <p:spPr bwMode="auto">
          <a:xfrm>
            <a:off x="5086350" y="3195638"/>
            <a:ext cx="29146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350">
                <a:solidFill>
                  <a:schemeClr val="bg1"/>
                </a:solidFill>
              </a:rPr>
              <a:t>Rupture area for March 11, 2011</a:t>
            </a:r>
          </a:p>
          <a:p>
            <a:pPr algn="ctr" eaLnBrk="1" hangingPunct="1"/>
            <a:r>
              <a:rPr lang="en-US" altLang="en-US" sz="1350">
                <a:solidFill>
                  <a:schemeClr val="bg1"/>
                </a:solidFill>
              </a:rPr>
              <a:t>Magnitude 9.0</a:t>
            </a:r>
          </a:p>
          <a:p>
            <a:pPr algn="ctr" eaLnBrk="1" hangingPunct="1"/>
            <a:r>
              <a:rPr lang="en-US" altLang="en-US" sz="1350">
                <a:solidFill>
                  <a:schemeClr val="bg1"/>
                </a:solidFill>
              </a:rPr>
              <a:t>Tohoku-oki Earthquake </a:t>
            </a:r>
          </a:p>
        </p:txBody>
      </p:sp>
      <p:grpSp>
        <p:nvGrpSpPr>
          <p:cNvPr id="66566" name="Group 2">
            <a:extLst>
              <a:ext uri="{FF2B5EF4-FFF2-40B4-BE49-F238E27FC236}">
                <a16:creationId xmlns:a16="http://schemas.microsoft.com/office/drawing/2014/main" id="{53C70143-6144-43F1-BAE9-1513DABAE04D}"/>
              </a:ext>
            </a:extLst>
          </p:cNvPr>
          <p:cNvGrpSpPr>
            <a:grpSpLocks/>
          </p:cNvGrpSpPr>
          <p:nvPr/>
        </p:nvGrpSpPr>
        <p:grpSpPr bwMode="auto">
          <a:xfrm>
            <a:off x="1552575" y="586653"/>
            <a:ext cx="6038850" cy="3632593"/>
            <a:chOff x="609600" y="1070907"/>
            <a:chExt cx="7848601" cy="4720293"/>
          </a:xfrm>
        </p:grpSpPr>
        <p:grpSp>
          <p:nvGrpSpPr>
            <p:cNvPr id="66568" name="Group 7">
              <a:extLst>
                <a:ext uri="{FF2B5EF4-FFF2-40B4-BE49-F238E27FC236}">
                  <a16:creationId xmlns:a16="http://schemas.microsoft.com/office/drawing/2014/main" id="{29BFEDB9-7337-493D-A5F2-5397B92D2B7C}"/>
                </a:ext>
              </a:extLst>
            </p:cNvPr>
            <p:cNvGrpSpPr>
              <a:grpSpLocks/>
            </p:cNvGrpSpPr>
            <p:nvPr/>
          </p:nvGrpSpPr>
          <p:grpSpPr bwMode="auto">
            <a:xfrm>
              <a:off x="609600" y="1070907"/>
              <a:ext cx="7772400" cy="4720293"/>
              <a:chOff x="1295400" y="838200"/>
              <a:chExt cx="7772400" cy="4720293"/>
            </a:xfrm>
          </p:grpSpPr>
          <p:pic>
            <p:nvPicPr>
              <p:cNvPr id="66570" name="Picture 1">
                <a:extLst>
                  <a:ext uri="{FF2B5EF4-FFF2-40B4-BE49-F238E27FC236}">
                    <a16:creationId xmlns:a16="http://schemas.microsoft.com/office/drawing/2014/main" id="{B6F29CAA-0B84-464C-9C32-63C9D807B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7772400" cy="472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wn Arrow 11">
                <a:extLst>
                  <a:ext uri="{FF2B5EF4-FFF2-40B4-BE49-F238E27FC236}">
                    <a16:creationId xmlns:a16="http://schemas.microsoft.com/office/drawing/2014/main" id="{B2799914-2E47-426E-B7AE-5E2C41BF4BE2}"/>
                  </a:ext>
                </a:extLst>
              </p:cNvPr>
              <p:cNvSpPr/>
              <p:nvPr/>
            </p:nvSpPr>
            <p:spPr>
              <a:xfrm rot="7663797">
                <a:off x="5739649" y="3530778"/>
                <a:ext cx="420605" cy="847725"/>
              </a:xfrm>
              <a:prstGeom prst="downArrow">
                <a:avLst>
                  <a:gd name="adj1" fmla="val 55273"/>
                  <a:gd name="adj2" fmla="val 5000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cxnSp>
            <p:nvCxnSpPr>
              <p:cNvPr id="18" name="Straight Connector 17">
                <a:extLst>
                  <a:ext uri="{FF2B5EF4-FFF2-40B4-BE49-F238E27FC236}">
                    <a16:creationId xmlns:a16="http://schemas.microsoft.com/office/drawing/2014/main" id="{C8AEF125-EE03-49E9-A96D-85B1D7BCF28F}"/>
                  </a:ext>
                </a:extLst>
              </p:cNvPr>
              <p:cNvCxnSpPr>
                <a:cxnSpLocks/>
              </p:cNvCxnSpPr>
              <p:nvPr/>
            </p:nvCxnSpPr>
            <p:spPr>
              <a:xfrm>
                <a:off x="3505200" y="2596803"/>
                <a:ext cx="3124200" cy="37140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66569" name="TextBox 13">
              <a:extLst>
                <a:ext uri="{FF2B5EF4-FFF2-40B4-BE49-F238E27FC236}">
                  <a16:creationId xmlns:a16="http://schemas.microsoft.com/office/drawing/2014/main" id="{4A2D75F7-89A8-4BC5-8968-A63FF9CECE79}"/>
                </a:ext>
              </a:extLst>
            </p:cNvPr>
            <p:cNvSpPr txBox="1">
              <a:spLocks noChangeArrowheads="1"/>
            </p:cNvSpPr>
            <p:nvPr/>
          </p:nvSpPr>
          <p:spPr bwMode="auto">
            <a:xfrm>
              <a:off x="4572001" y="4563071"/>
              <a:ext cx="3886200" cy="9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350" dirty="0">
                  <a:solidFill>
                    <a:schemeClr val="bg1"/>
                  </a:solidFill>
                </a:rPr>
                <a:t>Rupture area for March 11, 2011</a:t>
              </a:r>
            </a:p>
            <a:p>
              <a:pPr algn="ctr" eaLnBrk="1" hangingPunct="1"/>
              <a:r>
                <a:rPr lang="en-US" altLang="en-US" sz="1350" dirty="0">
                  <a:solidFill>
                    <a:schemeClr val="bg1"/>
                  </a:solidFill>
                </a:rPr>
                <a:t>Magnitude 9.1</a:t>
              </a:r>
            </a:p>
            <a:p>
              <a:pPr algn="ctr" eaLnBrk="1" hangingPunct="1"/>
              <a:r>
                <a:rPr lang="en-US" altLang="en-US" sz="1350" dirty="0">
                  <a:solidFill>
                    <a:schemeClr val="bg1"/>
                  </a:solidFill>
                </a:rPr>
                <a:t>Tohoku-</a:t>
              </a:r>
              <a:r>
                <a:rPr lang="en-US" altLang="en-US" sz="1350" dirty="0" err="1">
                  <a:solidFill>
                    <a:schemeClr val="bg1"/>
                  </a:solidFill>
                </a:rPr>
                <a:t>oki</a:t>
              </a:r>
              <a:r>
                <a:rPr lang="en-US" altLang="en-US" sz="1350" dirty="0">
                  <a:solidFill>
                    <a:schemeClr val="bg1"/>
                  </a:solidFill>
                </a:rPr>
                <a:t> Earthquake </a:t>
              </a:r>
            </a:p>
          </p:txBody>
        </p:sp>
      </p:grpSp>
      <p:sp>
        <p:nvSpPr>
          <p:cNvPr id="66567" name="TextBox 7">
            <a:extLst>
              <a:ext uri="{FF2B5EF4-FFF2-40B4-BE49-F238E27FC236}">
                <a16:creationId xmlns:a16="http://schemas.microsoft.com/office/drawing/2014/main" id="{FBF96E03-1F57-4CB5-BE7A-7146F5119BF9}"/>
              </a:ext>
            </a:extLst>
          </p:cNvPr>
          <p:cNvSpPr txBox="1">
            <a:spLocks noChangeArrowheads="1"/>
          </p:cNvSpPr>
          <p:nvPr/>
        </p:nvSpPr>
        <p:spPr bwMode="auto">
          <a:xfrm>
            <a:off x="1443182" y="4271833"/>
            <a:ext cx="6316265"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500"/>
              </a:lnSpc>
              <a:spcBef>
                <a:spcPct val="0"/>
              </a:spcBef>
              <a:buNone/>
            </a:pPr>
            <a:r>
              <a:rPr lang="en-US" altLang="en-US" sz="1050" dirty="0">
                <a:solidFill>
                  <a:srgbClr val="000000"/>
                </a:solidFill>
                <a:latin typeface="Optima" pitchFamily="2" charset="0"/>
                <a:ea typeface="ＭＳ Ｐゴシック" panose="020B0600070205080204" pitchFamily="34" charset="-128"/>
              </a:rPr>
              <a:t>The M 9.1 Tohoku-</a:t>
            </a:r>
            <a:r>
              <a:rPr lang="en-US" altLang="en-US" sz="1050" dirty="0" err="1">
                <a:solidFill>
                  <a:srgbClr val="000000"/>
                </a:solidFill>
                <a:latin typeface="Optima" pitchFamily="2" charset="0"/>
                <a:ea typeface="ＭＳ Ｐゴシック" panose="020B0600070205080204" pitchFamily="34" charset="-128"/>
              </a:rPr>
              <a:t>oki</a:t>
            </a:r>
            <a:r>
              <a:rPr lang="en-US" altLang="en-US" sz="1050" dirty="0">
                <a:solidFill>
                  <a:srgbClr val="000000"/>
                </a:solidFill>
                <a:latin typeface="Optima" pitchFamily="2" charset="0"/>
                <a:ea typeface="ＭＳ Ｐゴシック" panose="020B0600070205080204" pitchFamily="34" charset="-128"/>
              </a:rPr>
              <a:t> earthquake ruptured </a:t>
            </a:r>
            <a:r>
              <a:rPr lang="en-US" altLang="en-US" sz="1050" dirty="0">
                <a:latin typeface="Optima" pitchFamily="2" charset="0"/>
                <a:ea typeface="ＭＳ Ｐゴシック" panose="020B0600070205080204" pitchFamily="34" charset="-128"/>
              </a:rPr>
              <a:t>a 500-km-long by 200-km-wide area of the Pacific – Okhotsk </a:t>
            </a:r>
            <a:r>
              <a:rPr lang="en-US" altLang="en-US" sz="1050" dirty="0">
                <a:solidFill>
                  <a:srgbClr val="000000"/>
                </a:solidFill>
                <a:latin typeface="Optima" pitchFamily="2" charset="0"/>
                <a:ea typeface="ＭＳ Ｐゴシック" panose="020B0600070205080204" pitchFamily="34" charset="-128"/>
              </a:rPr>
              <a:t>megathrust plate boundary.  Fault slip reached over 60 meters near the Japan Trench.  </a:t>
            </a:r>
            <a:r>
              <a:rPr lang="en-US" altLang="en-US" sz="1050" dirty="0">
                <a:latin typeface="Optima" pitchFamily="2" charset="0"/>
                <a:ea typeface="ＭＳ Ｐゴシック" panose="020B0600070205080204" pitchFamily="34" charset="-128"/>
              </a:rPr>
              <a:t>This great earthquake, the largest in Japan’s history, and the resulting tsunami took almost 20,000 lives and caused approximately $200 billion in damage (2011 </a:t>
            </a:r>
            <a:r>
              <a:rPr lang="en-US" altLang="en-US" sz="1050" dirty="0" smtClean="0">
                <a:latin typeface="Optima" pitchFamily="2" charset="0"/>
                <a:ea typeface="ＭＳ Ｐゴシック" panose="020B0600070205080204" pitchFamily="34" charset="-128"/>
              </a:rPr>
              <a:t>dollars).</a:t>
            </a:r>
            <a:endParaRPr lang="en-US" altLang="en-US" sz="1050" dirty="0">
              <a:solidFill>
                <a:srgbClr val="000000"/>
              </a:solidFill>
              <a:latin typeface="Optima" pitchFamily="2" charset="0"/>
              <a:ea typeface="ＭＳ Ｐゴシック" panose="020B0600070205080204" pitchFamily="34" charset="-128"/>
            </a:endParaRPr>
          </a:p>
        </p:txBody>
      </p:sp>
      <p:pic>
        <p:nvPicPr>
          <p:cNvPr id="14"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rPr>
              <a:t>9.1</a:t>
            </a:r>
            <a:r>
              <a:rPr lang="en-US" b="1" dirty="0">
                <a:solidFill>
                  <a:schemeClr val="tx2">
                    <a:satMod val="130000"/>
                  </a:schemeClr>
                </a:solidFill>
                <a:effectLst>
                  <a:outerShdw blurRad="50000" dist="30000" dir="5400000" algn="tl" rotWithShape="0">
                    <a:srgbClr val="000000">
                      <a:alpha val="30000"/>
                    </a:srgbClr>
                  </a:outerShdw>
                </a:effectLst>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ea typeface="+mj-ea"/>
              </a:rPr>
              <a:t/>
            </a:r>
            <a:br>
              <a:rPr lang="en-US" sz="3225" b="1" dirty="0">
                <a:solidFill>
                  <a:schemeClr val="tx2">
                    <a:satMod val="130000"/>
                  </a:schemeClr>
                </a:solidFill>
                <a:effectLst>
                  <a:outerShdw blurRad="50000" dist="30000" dir="5400000" algn="tl" rotWithShape="0">
                    <a:srgbClr val="000000">
                      <a:alpha val="30000"/>
                    </a:srgbClr>
                  </a:outerShdw>
                </a:effectLst>
                <a:ea typeface="+mj-ea"/>
              </a:rPr>
            </a:br>
            <a:r>
              <a:rPr lang="en-US" sz="1350" b="1" dirty="0">
                <a:solidFill>
                  <a:schemeClr val="tx2">
                    <a:satMod val="130000"/>
                  </a:schemeClr>
                </a:solidFill>
                <a:effectLst>
                  <a:outerShdw blurRad="50000" dist="30000" dir="5400000" algn="tl" rotWithShape="0">
                    <a:srgbClr val="000000">
                      <a:alpha val="30000"/>
                    </a:srgbClr>
                  </a:outerShdw>
                </a:effectLst>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ea typeface="+mj-ea"/>
            </a:endParaRPr>
          </a:p>
        </p:txBody>
      </p:sp>
    </p:spTree>
    <p:extLst>
      <p:ext uri="{BB962C8B-B14F-4D97-AF65-F5344CB8AC3E}">
        <p14:creationId xmlns:p14="http://schemas.microsoft.com/office/powerpoint/2010/main" val="263992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9">
            <a:extLst>
              <a:ext uri="{FF2B5EF4-FFF2-40B4-BE49-F238E27FC236}">
                <a16:creationId xmlns:a16="http://schemas.microsoft.com/office/drawing/2014/main" id="{200F9EA4-9DED-4438-A307-0BB24457FC21}"/>
              </a:ext>
            </a:extLst>
          </p:cNvPr>
          <p:cNvSpPr txBox="1">
            <a:spLocks noChangeArrowheads="1"/>
          </p:cNvSpPr>
          <p:nvPr/>
        </p:nvSpPr>
        <p:spPr bwMode="auto">
          <a:xfrm>
            <a:off x="519991" y="801710"/>
            <a:ext cx="3429000" cy="362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latin typeface="Optima" pitchFamily="2" charset="0"/>
              </a:rPr>
              <a:t>A Pacific wide tsunami warning was issued following this earthquake. The contour lines on this map show tsunami travel time in hours and the colors indicate wave height in centimeters.  </a:t>
            </a:r>
            <a:endParaRPr lang="en-US" altLang="en-US" sz="1350" dirty="0" smtClean="0">
              <a:latin typeface="Optima" pitchFamily="2" charset="0"/>
            </a:endParaRPr>
          </a:p>
          <a:p>
            <a:pPr>
              <a:spcBef>
                <a:spcPct val="0"/>
              </a:spcBef>
              <a:buNone/>
            </a:pPr>
            <a:endParaRPr lang="en-US" altLang="en-US" sz="1350" dirty="0" smtClean="0">
              <a:latin typeface="Optima" pitchFamily="2" charset="0"/>
            </a:endParaRPr>
          </a:p>
          <a:p>
            <a:pPr>
              <a:spcBef>
                <a:spcPct val="0"/>
              </a:spcBef>
              <a:buNone/>
            </a:pPr>
            <a:r>
              <a:rPr lang="en-US" altLang="en-US" sz="1350" dirty="0" smtClean="0">
                <a:latin typeface="Optima" pitchFamily="2" charset="0"/>
              </a:rPr>
              <a:t>The </a:t>
            </a:r>
            <a:r>
              <a:rPr lang="en-US" altLang="en-US" sz="1350" dirty="0">
                <a:latin typeface="Optima" pitchFamily="2" charset="0"/>
              </a:rPr>
              <a:t>tsunami killed over 17,000 people, all but two of whom were in Japan.</a:t>
            </a:r>
          </a:p>
          <a:p>
            <a:pPr>
              <a:spcBef>
                <a:spcPct val="0"/>
              </a:spcBef>
              <a:buNone/>
            </a:pPr>
            <a:endParaRPr lang="en-US" altLang="en-US" sz="1350" dirty="0">
              <a:latin typeface="Optima" pitchFamily="2" charset="0"/>
            </a:endParaRPr>
          </a:p>
          <a:p>
            <a:pPr>
              <a:spcBef>
                <a:spcPct val="0"/>
              </a:spcBef>
              <a:buNone/>
            </a:pPr>
            <a:r>
              <a:rPr lang="en-US" altLang="en-US" sz="1350" dirty="0" smtClean="0">
                <a:latin typeface="Optima" pitchFamily="2" charset="0"/>
              </a:rPr>
              <a:t>One </a:t>
            </a:r>
            <a:r>
              <a:rPr lang="en-US" altLang="en-US" sz="1350" dirty="0">
                <a:latin typeface="Optima" pitchFamily="2" charset="0"/>
              </a:rPr>
              <a:t>person was killed and several houses were destroyed at </a:t>
            </a:r>
            <a:r>
              <a:rPr lang="en-US" altLang="en-US" sz="1350" dirty="0" smtClean="0">
                <a:latin typeface="Optima" pitchFamily="2" charset="0"/>
              </a:rPr>
              <a:t>Indonesia, </a:t>
            </a:r>
            <a:r>
              <a:rPr lang="en-US" altLang="en-US" sz="1350" dirty="0">
                <a:latin typeface="Optima" pitchFamily="2" charset="0"/>
              </a:rPr>
              <a:t>Indonesia by the tsunami (wave height 2 m). </a:t>
            </a:r>
          </a:p>
          <a:p>
            <a:pPr>
              <a:spcBef>
                <a:spcPct val="0"/>
              </a:spcBef>
              <a:buNone/>
            </a:pPr>
            <a:endParaRPr lang="en-US" altLang="en-US" sz="1350" dirty="0">
              <a:latin typeface="Optima" pitchFamily="2" charset="0"/>
            </a:endParaRPr>
          </a:p>
          <a:p>
            <a:pPr>
              <a:spcBef>
                <a:spcPct val="0"/>
              </a:spcBef>
              <a:buNone/>
            </a:pPr>
            <a:r>
              <a:rPr lang="en-US" altLang="en-US" sz="1350" dirty="0">
                <a:latin typeface="Optima" pitchFamily="2" charset="0"/>
              </a:rPr>
              <a:t>One person was killed south of Crescent City, California (wave height </a:t>
            </a:r>
            <a:r>
              <a:rPr lang="en-US" altLang="en-US" sz="1350" dirty="0" smtClean="0">
                <a:latin typeface="Optima" pitchFamily="2" charset="0"/>
              </a:rPr>
              <a:t>2.5 m</a:t>
            </a:r>
            <a:r>
              <a:rPr lang="en-US" altLang="en-US" sz="1350" dirty="0">
                <a:latin typeface="Optima" pitchFamily="2" charset="0"/>
              </a:rPr>
              <a:t>). Several houses, boats and docks were destroyed or </a:t>
            </a:r>
            <a:r>
              <a:rPr lang="en-US" altLang="en-US" sz="1350" dirty="0" smtClean="0">
                <a:latin typeface="Optima" pitchFamily="2" charset="0"/>
              </a:rPr>
              <a:t>damaged.</a:t>
            </a:r>
            <a:endParaRPr lang="en-US" altLang="en-US" sz="1350" dirty="0">
              <a:latin typeface="Optima" pitchFamily="2" charset="0"/>
            </a:endParaRPr>
          </a:p>
        </p:txBody>
      </p:sp>
      <p:pic>
        <p:nvPicPr>
          <p:cNvPr id="3" name="Picture 2" descr="Map&#10;&#10;Description automatically generated">
            <a:extLst>
              <a:ext uri="{FF2B5EF4-FFF2-40B4-BE49-F238E27FC236}">
                <a16:creationId xmlns:a16="http://schemas.microsoft.com/office/drawing/2014/main" id="{46B01664-6B95-48F3-A4A5-C6E741A46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706612"/>
            <a:ext cx="5042772" cy="3814266"/>
          </a:xfrm>
          <a:prstGeom prst="rect">
            <a:avLst/>
          </a:prstGeom>
        </p:spPr>
      </p:pic>
      <p:sp>
        <p:nvSpPr>
          <p:cNvPr id="5" name="TextBox 4">
            <a:extLst>
              <a:ext uri="{FF2B5EF4-FFF2-40B4-BE49-F238E27FC236}">
                <a16:creationId xmlns:a16="http://schemas.microsoft.com/office/drawing/2014/main" id="{BD6C066C-7F61-4FBA-A341-24E4C9ED7798}"/>
              </a:ext>
            </a:extLst>
          </p:cNvPr>
          <p:cNvSpPr txBox="1"/>
          <p:nvPr/>
        </p:nvSpPr>
        <p:spPr>
          <a:xfrm>
            <a:off x="4267200" y="4564336"/>
            <a:ext cx="4767348" cy="507831"/>
          </a:xfrm>
          <a:prstGeom prst="rect">
            <a:avLst/>
          </a:prstGeom>
          <a:noFill/>
        </p:spPr>
        <p:txBody>
          <a:bodyPr wrap="square" rtlCol="0">
            <a:spAutoFit/>
          </a:bodyPr>
          <a:lstStyle/>
          <a:p>
            <a:r>
              <a:rPr lang="en-US" altLang="en-US" sz="1350" dirty="0">
                <a:latin typeface="Optima" pitchFamily="2" charset="0"/>
              </a:rPr>
              <a:t>In the open ocean, tsunami waves can travel at speeds up to 800 km per hour (500 miles per hour), as fast as a jet plane.</a:t>
            </a:r>
            <a:endParaRPr lang="en-US" sz="1350" dirty="0">
              <a:latin typeface="Optima" pitchFamily="2" charset="0"/>
            </a:endParaRPr>
          </a:p>
        </p:txBody>
      </p:sp>
      <p:pic>
        <p:nvPicPr>
          <p:cNvPr id="10" name="Picture 18" descr="IRIS_TMlogo.png">
            <a:extLst>
              <a:ext uri="{FF2B5EF4-FFF2-40B4-BE49-F238E27FC236}">
                <a16:creationId xmlns:a16="http://schemas.microsoft.com/office/drawing/2014/main" id="{699BB104-0B3B-4A36-82B5-1832D39F77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9" y="26435"/>
            <a:ext cx="67746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2CC2CA55-BE2C-4949-A7DA-61DD8B2B58F2}"/>
              </a:ext>
            </a:extLst>
          </p:cNvPr>
          <p:cNvSpPr txBox="1">
            <a:spLocks/>
          </p:cNvSpPr>
          <p:nvPr/>
        </p:nvSpPr>
        <p:spPr>
          <a:xfrm>
            <a:off x="838200" y="-30715"/>
            <a:ext cx="5924550" cy="571500"/>
          </a:xfrm>
          <a:prstGeom prst="rect">
            <a:avLst/>
          </a:prstGeom>
        </p:spPr>
        <p:txBody>
          <a:bodyPr anchor="ctr">
            <a:normAutofit fontScale="82500" lnSpcReduction="20000"/>
          </a:bodyPr>
          <a:lstStyle/>
          <a:p>
            <a:pPr>
              <a:defRPr/>
            </a:pPr>
            <a:r>
              <a:rPr lang="en-US" sz="1500"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cs typeface="+mj-cs"/>
              </a:rPr>
              <a:t/>
            </a:r>
            <a:br>
              <a:rPr lang="en-US" sz="1500"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cs typeface="+mj-cs"/>
              </a:rPr>
            </a:br>
            <a:r>
              <a:rPr lang="en-US"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rPr>
              <a:t>Magnitude </a:t>
            </a:r>
            <a:r>
              <a:rPr lang="en-US" b="1" dirty="0">
                <a:solidFill>
                  <a:schemeClr val="tx2">
                    <a:satMod val="130000"/>
                  </a:schemeClr>
                </a:solidFill>
                <a:effectLst>
                  <a:outerShdw blurRad="50000" dist="30000" dir="5400000" algn="tl" rotWithShape="0">
                    <a:srgbClr val="000000">
                      <a:alpha val="30000"/>
                    </a:srgbClr>
                  </a:outerShdw>
                </a:effectLst>
                <a:latin typeface="Optima" pitchFamily="2" charset="0"/>
              </a:rPr>
              <a:t>9.1</a:t>
            </a:r>
            <a:r>
              <a:rPr lang="en-US"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rPr>
              <a:t> NEAR THE EAST COAST OF HONSHU, JAPAN</a:t>
            </a:r>
            <a:r>
              <a:rPr lang="en-US" sz="3225"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rPr>
              <a:t/>
            </a:r>
            <a:br>
              <a:rPr lang="en-US" sz="3225"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rPr>
            </a:br>
            <a:r>
              <a:rPr lang="en-US" sz="1350" b="1"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rPr>
              <a:t>Friday,  March 11, 2011 at 05:46:24 UTC </a:t>
            </a:r>
            <a:endParaRPr lang="en-US" sz="1350" dirty="0">
              <a:solidFill>
                <a:schemeClr val="tx2">
                  <a:satMod val="130000"/>
                </a:schemeClr>
              </a:solidFill>
              <a:effectLst>
                <a:outerShdw blurRad="50000" dist="30000" dir="5400000" algn="tl" rotWithShape="0">
                  <a:srgbClr val="000000">
                    <a:alpha val="30000"/>
                  </a:srgbClr>
                </a:outerShdw>
              </a:effectLst>
              <a:latin typeface="Optima" pitchFamily="2" charset="0"/>
              <a:ea typeface="+mj-ea"/>
            </a:endParaRPr>
          </a:p>
        </p:txBody>
      </p:sp>
    </p:spTree>
    <p:extLst>
      <p:ext uri="{BB962C8B-B14F-4D97-AF65-F5344CB8AC3E}">
        <p14:creationId xmlns:p14="http://schemas.microsoft.com/office/powerpoint/2010/main" val="1500484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Earthquakes: sudden motion on faults</a:t>
            </a:r>
          </a:p>
        </p:txBody>
      </p:sp>
      <p:pic>
        <p:nvPicPr>
          <p:cNvPr id="4" name="Picture 3"/>
          <p:cNvPicPr/>
          <p:nvPr/>
        </p:nvPicPr>
        <p:blipFill>
          <a:blip r:embed="rId2"/>
          <a:stretch/>
        </p:blipFill>
        <p:spPr>
          <a:xfrm>
            <a:off x="2057400" y="990727"/>
            <a:ext cx="5486400" cy="4114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5746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a:defRPr/>
        </a:defPPr>
      </a:lstStyle>
      <a:style>
        <a:lnRef idx="2">
          <a:schemeClr val="dk1"/>
        </a:lnRef>
        <a:fillRef idx="1">
          <a:schemeClr val="lt1"/>
        </a:fillRef>
        <a:effectRef idx="0">
          <a:schemeClr val="dk1"/>
        </a:effectRef>
        <a:fontRef idx="minor">
          <a:schemeClr val="dk1"/>
        </a:fontRef>
      </a:style>
    </a:spDef>
    <a:txDef>
      <a:spPr>
        <a:noFill/>
      </a:spPr>
      <a:bodyPr wrap="none" rtlCol="0">
        <a:spAutoFit/>
      </a:bodyPr>
      <a:lstStyle>
        <a:defPPr>
          <a:defRPr dirty="0" smtClean="0">
            <a:latin typeface="Optima" pitchFamily="2"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4810</TotalTime>
  <Words>1484</Words>
  <Application>Microsoft Office PowerPoint</Application>
  <PresentationFormat>On-screen Show (16:9)</PresentationFormat>
  <Paragraphs>155</Paragraphs>
  <Slides>56</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Arial</vt:lpstr>
      <vt:lpstr>Calibri</vt:lpstr>
      <vt:lpstr>DejaVu Sans</vt:lpstr>
      <vt:lpstr>Mangal</vt:lpstr>
      <vt:lpstr>Optima</vt:lpstr>
      <vt:lpstr>Symbol</vt:lpstr>
      <vt:lpstr>Wingdings</vt:lpstr>
      <vt:lpstr>Office Theme</vt:lpstr>
      <vt:lpstr>Earthquake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Earthquakes: sudden motion on faults</vt:lpstr>
      <vt:lpstr>PowerPoint Presentation</vt:lpstr>
      <vt:lpstr>PowerPoint Presentation</vt:lpstr>
      <vt:lpstr>PowerPoint Presentation</vt:lpstr>
      <vt:lpstr>PowerPoint Presentation</vt:lpstr>
      <vt:lpstr>Earthquake rupture starts when failure strength exceeded</vt:lpstr>
      <vt:lpstr>Rupture propagation</vt:lpstr>
      <vt:lpstr>Rupture propagation</vt:lpstr>
      <vt:lpstr>Rupture arrest</vt:lpstr>
      <vt:lpstr>Foreshocks</vt:lpstr>
      <vt:lpstr>Aftershocks</vt:lpstr>
      <vt:lpstr>Reid’s (1910) elastic rebound theory Stick-slip earthquake cycle</vt:lpstr>
      <vt:lpstr>Why might this be too simplified?  (making it hard to predict earthquakes)</vt:lpstr>
      <vt:lpstr>Complications</vt:lpstr>
      <vt:lpstr>Seismicity (seismic activity)</vt:lpstr>
      <vt:lpstr>Earthquake source seismology Quantify where, when, and how (big)? </vt:lpstr>
      <vt:lpstr>PowerPoint Presentation</vt:lpstr>
      <vt:lpstr>Obtain distance between earthquake  and several stations from travel time curves</vt:lpstr>
      <vt:lpstr>Locating an earthquake</vt:lpstr>
      <vt:lpstr>How might we quantify  earthquake size?</vt:lpstr>
      <vt:lpstr>Earthquake size measure I: seismic moment M0</vt:lpstr>
      <vt:lpstr>Moment catalog</vt:lpstr>
      <vt:lpstr>Daily new COVID cases</vt:lpstr>
      <vt:lpstr>logarithmic scale for large  variations in size</vt:lpstr>
      <vt:lpstr>Earthquake size measure II: (Richter) magnitude M</vt:lpstr>
      <vt:lpstr>Moment (M0) and magnitude (M)</vt:lpstr>
      <vt:lpstr>Summed global earthquake moment release</vt:lpstr>
      <vt:lpstr>All earthquakes since 2011 M9 Tohoku-oki ~  same moment release</vt:lpstr>
      <vt:lpstr>Earthquake size measure III: shaking intensity MI</vt:lpstr>
      <vt:lpstr>PowerPoint Presentation</vt:lpstr>
      <vt:lpstr>PowerPoint Presentation</vt:lpstr>
      <vt:lpstr>Earthquake size metrics</vt:lpstr>
      <vt:lpstr>Relationship between size metrics</vt:lpstr>
      <vt:lpstr>magnitude time distribution</vt:lpstr>
      <vt:lpstr>frequency-magnitude distribution</vt:lpstr>
      <vt:lpstr>Gutenberg-Richter relationship</vt:lpstr>
      <vt:lpstr>Additional material</vt:lpstr>
      <vt:lpstr>PowerPoint Presentation</vt:lpstr>
      <vt:lpstr>PowerPoint Presentation</vt:lpstr>
      <vt:lpstr>PowerPoint Presentation</vt:lpstr>
      <vt:lpstr>PowerPoint Presentation</vt:lpstr>
      <vt:lpstr>PowerPoint Presentation</vt:lpstr>
      <vt:lpstr>PowerPoint Presentation</vt:lpstr>
      <vt:lpstr>Focal mechanisms</vt:lpstr>
      <vt:lpstr>Shallow strike-slip earthquakes</vt:lpstr>
      <vt:lpstr>Shallow extensional earthquakes</vt:lpstr>
      <vt:lpstr>Shallow compressional earthquakes</vt:lpstr>
      <vt:lpstr>Plate boundary type ~controls  type of earthquake</vt:lpstr>
    </vt:vector>
  </TitlesOfParts>
  <Company>USC Earth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dc:title>
  <dc:creator>Thorsten Becker</dc:creator>
  <cp:lastModifiedBy>Becker, Thorsten</cp:lastModifiedBy>
  <cp:revision>245</cp:revision>
  <dcterms:created xsi:type="dcterms:W3CDTF">2018-02-18T18:23:36Z</dcterms:created>
  <dcterms:modified xsi:type="dcterms:W3CDTF">2021-04-03T18:18:55Z</dcterms:modified>
</cp:coreProperties>
</file>