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320" r:id="rId3"/>
    <p:sldId id="319" r:id="rId4"/>
    <p:sldId id="318" r:id="rId5"/>
    <p:sldId id="317" r:id="rId6"/>
    <p:sldId id="314" r:id="rId7"/>
    <p:sldId id="259" r:id="rId8"/>
    <p:sldId id="260" r:id="rId9"/>
    <p:sldId id="263" r:id="rId10"/>
    <p:sldId id="267" r:id="rId11"/>
    <p:sldId id="268" r:id="rId12"/>
    <p:sldId id="264" r:id="rId13"/>
    <p:sldId id="266" r:id="rId14"/>
    <p:sldId id="265" r:id="rId15"/>
    <p:sldId id="270" r:id="rId16"/>
    <p:sldId id="271" r:id="rId17"/>
    <p:sldId id="273" r:id="rId18"/>
    <p:sldId id="272" r:id="rId19"/>
    <p:sldId id="274" r:id="rId20"/>
    <p:sldId id="275" r:id="rId21"/>
    <p:sldId id="276" r:id="rId22"/>
    <p:sldId id="323" r:id="rId23"/>
    <p:sldId id="277" r:id="rId24"/>
    <p:sldId id="282" r:id="rId25"/>
    <p:sldId id="278" r:id="rId26"/>
    <p:sldId id="301" r:id="rId27"/>
    <p:sldId id="280" r:id="rId28"/>
    <p:sldId id="283" r:id="rId29"/>
    <p:sldId id="281" r:id="rId30"/>
    <p:sldId id="288" r:id="rId31"/>
    <p:sldId id="289" r:id="rId32"/>
    <p:sldId id="290" r:id="rId33"/>
    <p:sldId id="291" r:id="rId34"/>
    <p:sldId id="292" r:id="rId35"/>
    <p:sldId id="293" r:id="rId36"/>
    <p:sldId id="287" r:id="rId37"/>
    <p:sldId id="302" r:id="rId38"/>
    <p:sldId id="324" r:id="rId39"/>
    <p:sldId id="284" r:id="rId40"/>
    <p:sldId id="325" r:id="rId41"/>
    <p:sldId id="294" r:id="rId42"/>
    <p:sldId id="297" r:id="rId43"/>
    <p:sldId id="279" r:id="rId44"/>
    <p:sldId id="316" r:id="rId4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1"/>
    <p:restoredTop sz="94674"/>
  </p:normalViewPr>
  <p:slideViewPr>
    <p:cSldViewPr>
      <p:cViewPr varScale="1">
        <p:scale>
          <a:sx n="203" d="100"/>
          <a:sy n="203" d="100"/>
        </p:scale>
        <p:origin x="3156" y="17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0E2C05-6C3F-DA45-ADBC-06F30D0928B8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7ABC47-E4F3-664E-BB10-E338C633E4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770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>
            <a:lvl1pPr>
              <a:defRPr>
                <a:latin typeface="Optim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Optima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7A385-8B0D-4BAD-8440-895F1E9F5442}" type="datetimeFigureOut">
              <a:rPr lang="en-US" smtClean="0"/>
              <a:pPr/>
              <a:t>4/3/2021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AFEFB-F978-4D44-941A-F675A8ACF5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7A385-8B0D-4BAD-8440-895F1E9F5442}" type="datetimeFigureOut">
              <a:rPr lang="en-US" smtClean="0"/>
              <a:pPr/>
              <a:t>4/3/2021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AFEFB-F978-4D44-941A-F675A8ACF5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7A385-8B0D-4BAD-8440-895F1E9F5442}" type="datetimeFigureOut">
              <a:rPr lang="en-US" smtClean="0"/>
              <a:pPr/>
              <a:t>4/3/2021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AFEFB-F978-4D44-941A-F675A8ACF5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7A385-8B0D-4BAD-8440-895F1E9F5442}" type="datetimeFigureOut">
              <a:rPr lang="en-US" smtClean="0"/>
              <a:pPr/>
              <a:t>4/3/2021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AFEFB-F978-4D44-941A-F675A8ACF5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>
            <a:normAutofit/>
          </a:bodyPr>
          <a:lstStyle>
            <a:lvl1pPr algn="l">
              <a:defRPr sz="32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7A385-8B0D-4BAD-8440-895F1E9F5442}" type="datetimeFigureOut">
              <a:rPr lang="en-US" smtClean="0"/>
              <a:pPr/>
              <a:t>4/3/2021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AFEFB-F978-4D44-941A-F675A8ACF5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254555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254555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7A385-8B0D-4BAD-8440-895F1E9F5442}" type="datetimeFigureOut">
              <a:rPr lang="en-US" smtClean="0"/>
              <a:pPr/>
              <a:t>4/3/2021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AFEFB-F978-4D44-941A-F675A8ACF5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7A385-8B0D-4BAD-8440-895F1E9F5442}" type="datetimeFigureOut">
              <a:rPr lang="en-US" smtClean="0"/>
              <a:pPr/>
              <a:t>4/3/2021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AFEFB-F978-4D44-941A-F675A8ACF5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7A385-8B0D-4BAD-8440-895F1E9F5442}" type="datetimeFigureOut">
              <a:rPr lang="en-US" smtClean="0"/>
              <a:pPr/>
              <a:t>4/3/2021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AFEFB-F978-4D44-941A-F675A8ACF5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7A385-8B0D-4BAD-8440-895F1E9F5442}" type="datetimeFigureOut">
              <a:rPr lang="en-US" smtClean="0"/>
              <a:pPr/>
              <a:t>4/3/2021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AFEFB-F978-4D44-941A-F675A8ACF5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7A385-8B0D-4BAD-8440-895F1E9F5442}" type="datetimeFigureOut">
              <a:rPr lang="en-US" smtClean="0"/>
              <a:pPr/>
              <a:t>4/3/2021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AFEFB-F978-4D44-941A-F675A8ACF5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7A385-8B0D-4BAD-8440-895F1E9F5442}" type="datetimeFigureOut">
              <a:rPr lang="en-US" smtClean="0"/>
              <a:pPr/>
              <a:t>4/3/2021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AFEFB-F978-4D44-941A-F675A8ACF5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B7A385-8B0D-4BAD-8440-895F1E9F5442}" type="datetimeFigureOut">
              <a:rPr lang="en-US" smtClean="0"/>
              <a:pPr/>
              <a:t>4/3/2021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AFEFB-F978-4D44-941A-F675A8ACF5F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Optima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Optima" pitchFamily="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Optim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Optim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Optim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Optim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Plate </a:t>
            </a:r>
            <a:r>
              <a:rPr lang="en-US" dirty="0" smtClean="0"/>
              <a:t>Tectonics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8669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UT GEO 302P –  Spring </a:t>
            </a:r>
            <a:r>
              <a:rPr lang="en-US" dirty="0" smtClean="0"/>
              <a:t>2021</a:t>
            </a:r>
            <a:endParaRPr lang="en-US" dirty="0"/>
          </a:p>
          <a:p>
            <a:r>
              <a:rPr lang="en-US" dirty="0" smtClean="0"/>
              <a:t>Part II (Earthquakes) – </a:t>
            </a:r>
            <a:r>
              <a:rPr lang="en-US" dirty="0"/>
              <a:t>Lecture #</a:t>
            </a:r>
            <a:r>
              <a:rPr lang="en-US" dirty="0" smtClean="0"/>
              <a:t>1, March 4, 2021 </a:t>
            </a:r>
          </a:p>
          <a:p>
            <a:r>
              <a:rPr lang="en-US" dirty="0" smtClean="0"/>
              <a:t>Thorsten </a:t>
            </a:r>
            <a:r>
              <a:rPr lang="en-US" dirty="0"/>
              <a:t>Becker</a:t>
            </a:r>
          </a:p>
          <a:p>
            <a:endParaRPr lang="en-US" dirty="0"/>
          </a:p>
          <a:p>
            <a:r>
              <a:rPr lang="en-US" dirty="0"/>
              <a:t>Reading: Ch.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240" y="133350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Rocks </a:t>
            </a:r>
            <a:r>
              <a:rPr lang="en-US" dirty="0"/>
              <a:t>types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/>
        </p:blipFill>
        <p:spPr>
          <a:xfrm>
            <a:off x="3276600" y="0"/>
            <a:ext cx="5058240" cy="516130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/>
          <a:stretch/>
        </p:blipFill>
        <p:spPr>
          <a:xfrm>
            <a:off x="2057580" y="537509"/>
            <a:ext cx="6933840" cy="4428846"/>
          </a:xfrm>
          <a:prstGeom prst="rect">
            <a:avLst/>
          </a:prstGeom>
          <a:ln>
            <a:noFill/>
          </a:ln>
        </p:spPr>
      </p:pic>
      <p:sp>
        <p:nvSpPr>
          <p:cNvPr id="6" name="CustomShape 1"/>
          <p:cNvSpPr/>
          <p:nvPr/>
        </p:nvSpPr>
        <p:spPr>
          <a:xfrm>
            <a:off x="5099494" y="4243538"/>
            <a:ext cx="2175526" cy="5380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 algn="ctr">
              <a:lnSpc>
                <a:spcPct val="102000"/>
              </a:lnSpc>
            </a:pPr>
            <a:r>
              <a:rPr lang="en-GB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itchFamily="2" charset="0"/>
              </a:rPr>
              <a:t>Permian-Pennsylvanian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 pitchFamily="2" charset="0"/>
            </a:endParaRPr>
          </a:p>
          <a:p>
            <a:pPr algn="ctr">
              <a:lnSpc>
                <a:spcPct val="102000"/>
              </a:lnSpc>
            </a:pPr>
            <a:r>
              <a:rPr lang="en-GB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itchFamily="2" charset="0"/>
              </a:rPr>
              <a:t>(270 Ma)‏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 pitchFamily="2" charset="0"/>
            </a:endParaRPr>
          </a:p>
        </p:txBody>
      </p:sp>
      <p:sp>
        <p:nvSpPr>
          <p:cNvPr id="7" name="Line 2"/>
          <p:cNvSpPr/>
          <p:nvPr/>
        </p:nvSpPr>
        <p:spPr>
          <a:xfrm flipV="1">
            <a:off x="7193676" y="4248150"/>
            <a:ext cx="471682" cy="107002"/>
          </a:xfrm>
          <a:prstGeom prst="line">
            <a:avLst/>
          </a:prstGeom>
          <a:ln w="9360">
            <a:solidFill>
              <a:srgbClr val="00000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" name="CustomShape 3"/>
          <p:cNvSpPr/>
          <p:nvPr/>
        </p:nvSpPr>
        <p:spPr>
          <a:xfrm>
            <a:off x="5504202" y="574457"/>
            <a:ext cx="1283205" cy="5380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 algn="ctr">
              <a:lnSpc>
                <a:spcPct val="102000"/>
              </a:lnSpc>
            </a:pPr>
            <a:r>
              <a:rPr lang="en-GB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itchFamily="2" charset="0"/>
              </a:rPr>
              <a:t>Early Triassic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 pitchFamily="2" charset="0"/>
            </a:endParaRPr>
          </a:p>
          <a:p>
            <a:pPr algn="ctr">
              <a:lnSpc>
                <a:spcPct val="102000"/>
              </a:lnSpc>
            </a:pPr>
            <a:r>
              <a:rPr lang="en-GB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itchFamily="2" charset="0"/>
              </a:rPr>
              <a:t>(220 Ma)‏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 pitchFamily="2" charset="0"/>
            </a:endParaRPr>
          </a:p>
        </p:txBody>
      </p:sp>
      <p:sp>
        <p:nvSpPr>
          <p:cNvPr id="9" name="Line 4"/>
          <p:cNvSpPr/>
          <p:nvPr/>
        </p:nvSpPr>
        <p:spPr>
          <a:xfrm flipH="1">
            <a:off x="4414628" y="842310"/>
            <a:ext cx="995753" cy="204006"/>
          </a:xfrm>
          <a:prstGeom prst="line">
            <a:avLst/>
          </a:prstGeom>
          <a:ln w="9360">
            <a:solidFill>
              <a:srgbClr val="00000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" name="Line 5"/>
          <p:cNvSpPr/>
          <p:nvPr/>
        </p:nvSpPr>
        <p:spPr>
          <a:xfrm>
            <a:off x="6671694" y="895351"/>
            <a:ext cx="414906" cy="121469"/>
          </a:xfrm>
          <a:prstGeom prst="line">
            <a:avLst/>
          </a:prstGeom>
          <a:ln w="9360">
            <a:solidFill>
              <a:srgbClr val="00000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" name="CustomShape 6"/>
          <p:cNvSpPr/>
          <p:nvPr/>
        </p:nvSpPr>
        <p:spPr>
          <a:xfrm>
            <a:off x="2362200" y="4552951"/>
            <a:ext cx="1679822" cy="3024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 algn="ctr">
              <a:lnSpc>
                <a:spcPct val="102000"/>
              </a:lnSpc>
            </a:pPr>
            <a:r>
              <a:rPr lang="en-GB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itchFamily="2" charset="0"/>
              </a:rPr>
              <a:t>Permian (250 Ma) 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 pitchFamily="2" charset="0"/>
            </a:endParaRPr>
          </a:p>
        </p:txBody>
      </p:sp>
      <p:sp>
        <p:nvSpPr>
          <p:cNvPr id="12" name="Line 7"/>
          <p:cNvSpPr/>
          <p:nvPr/>
        </p:nvSpPr>
        <p:spPr>
          <a:xfrm flipV="1">
            <a:off x="2895600" y="4115525"/>
            <a:ext cx="583032" cy="437425"/>
          </a:xfrm>
          <a:prstGeom prst="line">
            <a:avLst/>
          </a:prstGeom>
          <a:ln w="9360">
            <a:solidFill>
              <a:srgbClr val="00000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09550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Fossils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76309C5-8A47-BC44-A303-27D21FF4CCE4}"/>
              </a:ext>
            </a:extLst>
          </p:cNvPr>
          <p:cNvSpPr/>
          <p:nvPr/>
        </p:nvSpPr>
        <p:spPr>
          <a:xfrm>
            <a:off x="3505200" y="438151"/>
            <a:ext cx="4038600" cy="1755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/>
          <p:nvPr/>
        </p:nvPicPr>
        <p:blipFill>
          <a:blip r:embed="rId2"/>
          <a:stretch/>
        </p:blipFill>
        <p:spPr>
          <a:xfrm>
            <a:off x="5715002" y="133350"/>
            <a:ext cx="3170381" cy="4878274"/>
          </a:xfrm>
          <a:prstGeom prst="rect">
            <a:avLst/>
          </a:prstGeom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042171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Alfred Wegener’s</a:t>
            </a:r>
            <a:br>
              <a:rPr lang="en-US" dirty="0"/>
            </a:br>
            <a:r>
              <a:rPr lang="en-US" dirty="0"/>
              <a:t>synthesis in </a:t>
            </a:r>
            <a:r>
              <a:rPr lang="en-US" dirty="0" smtClean="0"/>
              <a:t>1912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sz="5300" b="1" dirty="0" smtClean="0"/>
              <a:t>Continental drift 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958F02-E625-6B4B-B0CB-684923C2C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1" y="114300"/>
            <a:ext cx="6423837" cy="49720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98F1FB3-D730-6E4E-906C-093D9008C017}"/>
              </a:ext>
            </a:extLst>
          </p:cNvPr>
          <p:cNvSpPr/>
          <p:nvPr/>
        </p:nvSpPr>
        <p:spPr>
          <a:xfrm>
            <a:off x="990600" y="4629150"/>
            <a:ext cx="2743200" cy="514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6DED41-BB54-7F4C-AFCD-B124F8E37D5C}"/>
              </a:ext>
            </a:extLst>
          </p:cNvPr>
          <p:cNvSpPr txBox="1"/>
          <p:nvPr/>
        </p:nvSpPr>
        <p:spPr>
          <a:xfrm>
            <a:off x="990601" y="4248150"/>
            <a:ext cx="954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tima" pitchFamily="2" charset="0"/>
              </a:rPr>
              <a:t>250 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Shape 1"/>
          <p:cNvSpPr txBox="1"/>
          <p:nvPr/>
        </p:nvSpPr>
        <p:spPr>
          <a:xfrm>
            <a:off x="685800" y="466200"/>
            <a:ext cx="7772400" cy="1429560"/>
          </a:xfrm>
          <a:prstGeom prst="rect">
            <a:avLst/>
          </a:prstGeom>
          <a:noFill/>
          <a:ln>
            <a:noFill/>
          </a:ln>
        </p:spPr>
        <p:txBody>
          <a:bodyPr lIns="90360" tIns="44280" rIns="90360" bIns="44280" anchor="ctr"/>
          <a:lstStyle/>
          <a:p>
            <a:pPr algn="ctr"/>
            <a:r>
              <a:rPr lang="en-US" sz="4400" b="0" strike="noStrike" spc="-1" dirty="0">
                <a:uFill>
                  <a:solidFill>
                    <a:srgbClr val="FFFFFF"/>
                  </a:solidFill>
                </a:uFill>
                <a:latin typeface="Optima" pitchFamily="2" charset="0"/>
              </a:rPr>
              <a:t>Wegener’s Synthesis of Continental Drift</a:t>
            </a:r>
          </a:p>
        </p:txBody>
      </p:sp>
      <p:sp>
        <p:nvSpPr>
          <p:cNvPr id="4" name="TextShape 2"/>
          <p:cNvSpPr txBox="1"/>
          <p:nvPr/>
        </p:nvSpPr>
        <p:spPr>
          <a:xfrm>
            <a:off x="685800" y="1981080"/>
            <a:ext cx="7772400" cy="2876670"/>
          </a:xfrm>
          <a:prstGeom prst="rect">
            <a:avLst/>
          </a:prstGeom>
          <a:noFill/>
          <a:ln>
            <a:noFill/>
          </a:ln>
        </p:spPr>
        <p:txBody>
          <a:bodyPr lIns="90360" tIns="44280" rIns="90360" bIns="44280"/>
          <a:lstStyle/>
          <a:p>
            <a:pPr marL="342900" indent="-342900">
              <a:lnSpc>
                <a:spcPct val="90000"/>
              </a:lnSpc>
              <a:buClr>
                <a:schemeClr val="tx1"/>
              </a:buClr>
              <a:buSzPct val="75000"/>
              <a:buFont typeface="Wingdings" charset="2"/>
              <a:buChar char="§"/>
            </a:pPr>
            <a:r>
              <a:rPr lang="en-US" sz="2000" strike="noStrike" spc="-1" dirty="0">
                <a:uFill>
                  <a:solidFill>
                    <a:srgbClr val="FFFFFF"/>
                  </a:solidFill>
                </a:uFill>
                <a:latin typeface="Optima" pitchFamily="2" charset="0"/>
              </a:rPr>
              <a:t>In 1912, Alfred Wegener proposed that several continents now separated by major ocean basins had been much closer together about 250 million years ago and had been part of a single super- continent called </a:t>
            </a:r>
            <a:r>
              <a:rPr lang="en-US" sz="2000" i="1" strike="noStrike" spc="-1" dirty="0">
                <a:uFill>
                  <a:solidFill>
                    <a:srgbClr val="FFFFFF"/>
                  </a:solidFill>
                </a:uFill>
                <a:latin typeface="Optima" pitchFamily="2" charset="0"/>
              </a:rPr>
              <a:t>Pangaea</a:t>
            </a:r>
            <a:endParaRPr lang="en-US" sz="2400" i="1" strike="noStrike" spc="-1" dirty="0">
              <a:uFill>
                <a:solidFill>
                  <a:srgbClr val="FFFFFF"/>
                </a:solidFill>
              </a:uFill>
              <a:latin typeface="Optima" pitchFamily="2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</a:pPr>
            <a:endParaRPr lang="en-US" sz="2400" strike="noStrike" spc="-1" dirty="0">
              <a:uFill>
                <a:solidFill>
                  <a:srgbClr val="FFFFFF"/>
                </a:solidFill>
              </a:uFill>
              <a:latin typeface="Optima" pitchFamily="2" charset="0"/>
            </a:endParaRPr>
          </a:p>
          <a:p>
            <a:pPr marL="342900" indent="-342900">
              <a:lnSpc>
                <a:spcPct val="90000"/>
              </a:lnSpc>
              <a:buClr>
                <a:schemeClr val="tx1"/>
              </a:buClr>
              <a:buSzPct val="75000"/>
              <a:buFont typeface="Wingdings" charset="2"/>
              <a:buChar char="§"/>
            </a:pPr>
            <a:r>
              <a:rPr lang="en-US" sz="2000" strike="noStrike" spc="-1" dirty="0">
                <a:uFill>
                  <a:solidFill>
                    <a:srgbClr val="FFFFFF"/>
                  </a:solidFill>
                </a:uFill>
                <a:latin typeface="Optima" pitchFamily="2" charset="0"/>
              </a:rPr>
              <a:t>This also means that 250 million years ago there was one super-ocean – </a:t>
            </a:r>
            <a:r>
              <a:rPr lang="en-US" sz="2000" i="1" strike="noStrike" spc="-1" dirty="0" err="1">
                <a:uFill>
                  <a:solidFill>
                    <a:srgbClr val="FFFFFF"/>
                  </a:solidFill>
                </a:uFill>
                <a:latin typeface="Optima" pitchFamily="2" charset="0"/>
              </a:rPr>
              <a:t>Panthalassa</a:t>
            </a:r>
            <a:endParaRPr lang="en-US" sz="2400" i="1" strike="noStrike" spc="-1" dirty="0">
              <a:uFill>
                <a:solidFill>
                  <a:srgbClr val="FFFFFF"/>
                </a:solidFill>
              </a:uFill>
              <a:latin typeface="Optima" pitchFamily="2" charset="0"/>
            </a:endParaRPr>
          </a:p>
          <a:p>
            <a:pPr marL="342720" indent="-342720">
              <a:lnSpc>
                <a:spcPct val="90000"/>
              </a:lnSpc>
              <a:buClr>
                <a:schemeClr val="tx1"/>
              </a:buClr>
              <a:buSzPct val="75000"/>
            </a:pPr>
            <a:r>
              <a:rPr lang="en-US" sz="2400" strike="noStrike" spc="-1" dirty="0">
                <a:uFill>
                  <a:solidFill>
                    <a:srgbClr val="FFFFFF"/>
                  </a:solidFill>
                </a:uFill>
                <a:latin typeface="Optima" pitchFamily="2" charset="0"/>
              </a:rPr>
              <a:t> </a:t>
            </a:r>
          </a:p>
          <a:p>
            <a:pPr marL="342720" indent="-342720">
              <a:lnSpc>
                <a:spcPct val="90000"/>
              </a:lnSpc>
              <a:buClr>
                <a:schemeClr val="tx1"/>
              </a:buClr>
              <a:buSzPct val="75000"/>
            </a:pPr>
            <a:r>
              <a:rPr lang="en-US" sz="2400" strike="noStrike" spc="-1" dirty="0">
                <a:uFill>
                  <a:solidFill>
                    <a:srgbClr val="FFFFFF"/>
                  </a:solidFill>
                </a:uFill>
                <a:latin typeface="Optima" pitchFamily="2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with continental drift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2"/>
              <a:buChar char="§"/>
            </a:pP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Very nice evidence, </a:t>
            </a:r>
            <a:r>
              <a:rPr lang="en-US" sz="28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but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: No reasonable, geological way to do it!</a:t>
            </a: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2"/>
              <a:buChar char="§"/>
            </a:pP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The theory envisioned the continents sliding over the mantle, yet geophysical data indicated crustal rocks would shatter if pushed</a:t>
            </a: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.</a:t>
            </a:r>
            <a:endParaRPr lang="en-US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charset="2"/>
              <a:buChar char="§"/>
            </a:pPr>
            <a:r>
              <a:rPr lang="en-US" sz="28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Result 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: Continental Drift was not generally accepted</a:t>
            </a:r>
          </a:p>
          <a:p>
            <a:pPr>
              <a:buClr>
                <a:schemeClr val="tx1"/>
              </a:buClr>
              <a:buNone/>
            </a:pP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/>
          <a:srcRect l="46223"/>
          <a:stretch/>
        </p:blipFill>
        <p:spPr>
          <a:xfrm>
            <a:off x="4648200" y="238893"/>
            <a:ext cx="4343520" cy="4904608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151"/>
            <a:ext cx="8534400" cy="2060971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New discoveries based </a:t>
            </a:r>
            <a:br>
              <a:rPr lang="en-US" dirty="0"/>
            </a:br>
            <a:r>
              <a:rPr lang="en-US" dirty="0"/>
              <a:t>on magnetic field</a:t>
            </a:r>
            <a:br>
              <a:rPr lang="en-US" dirty="0"/>
            </a:br>
            <a:r>
              <a:rPr lang="en-US" dirty="0"/>
              <a:t>measurements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rcRect l="2307" t="8967" r="13963" b="12732"/>
          <a:stretch/>
        </p:blipFill>
        <p:spPr>
          <a:xfrm>
            <a:off x="4038600" y="209551"/>
            <a:ext cx="4931400" cy="4733936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151"/>
            <a:ext cx="8534400" cy="2060971"/>
          </a:xfrm>
        </p:spPr>
        <p:txBody>
          <a:bodyPr>
            <a:noAutofit/>
          </a:bodyPr>
          <a:lstStyle/>
          <a:p>
            <a:pPr algn="l"/>
            <a:r>
              <a:rPr lang="en-US" sz="3200" dirty="0"/>
              <a:t>Ocean floor </a:t>
            </a:r>
            <a:br>
              <a:rPr lang="en-US" sz="3200" dirty="0"/>
            </a:br>
            <a:r>
              <a:rPr lang="en-US" sz="3200" dirty="0"/>
              <a:t>magnetic field</a:t>
            </a:r>
            <a:br>
              <a:rPr lang="en-US" sz="3200" dirty="0"/>
            </a:br>
            <a:r>
              <a:rPr lang="en-US" sz="3200" i="1" dirty="0"/>
              <a:t>anomalies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57150"/>
            <a:ext cx="3124200" cy="4727971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Magnetic </a:t>
            </a:r>
            <a:br>
              <a:rPr lang="en-US" dirty="0"/>
            </a:br>
            <a:r>
              <a:rPr lang="en-US" dirty="0" smtClean="0"/>
              <a:t>anomalies</a:t>
            </a:r>
            <a:br>
              <a:rPr lang="en-US" dirty="0" smtClean="0"/>
            </a:br>
            <a:r>
              <a:rPr lang="en-US" dirty="0" smtClean="0"/>
              <a:t>symmetric </a:t>
            </a:r>
            <a:br>
              <a:rPr lang="en-US" dirty="0" smtClean="0"/>
            </a:br>
            <a:r>
              <a:rPr lang="en-US" dirty="0" smtClean="0"/>
              <a:t>across </a:t>
            </a:r>
            <a:br>
              <a:rPr lang="en-US" dirty="0" smtClean="0"/>
            </a:br>
            <a:r>
              <a:rPr lang="en-US" dirty="0" smtClean="0"/>
              <a:t>mid ocean</a:t>
            </a:r>
            <a:br>
              <a:rPr lang="en-US" dirty="0" smtClean="0"/>
            </a:br>
            <a:r>
              <a:rPr lang="en-US" dirty="0" smtClean="0"/>
              <a:t>ridge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/>
          <a:stretch/>
        </p:blipFill>
        <p:spPr>
          <a:xfrm>
            <a:off x="4114800" y="57150"/>
            <a:ext cx="4820556" cy="5090130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D273992-7DF6-5C42-932D-5E061D3816B5}"/>
              </a:ext>
            </a:extLst>
          </p:cNvPr>
          <p:cNvSpPr/>
          <p:nvPr/>
        </p:nvSpPr>
        <p:spPr>
          <a:xfrm>
            <a:off x="4495800" y="-247650"/>
            <a:ext cx="40386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Consider </a:t>
            </a:r>
            <a:r>
              <a:rPr lang="en-US" dirty="0" err="1"/>
              <a:t>P</a:t>
            </a:r>
            <a:r>
              <a:rPr lang="en-US" dirty="0" err="1" smtClean="0"/>
              <a:t>aleomagnetism</a:t>
            </a:r>
            <a:endParaRPr lang="en-US" dirty="0"/>
          </a:p>
        </p:txBody>
      </p:sp>
      <p:pic>
        <p:nvPicPr>
          <p:cNvPr id="4" name="Picture 2"/>
          <p:cNvPicPr/>
          <p:nvPr/>
        </p:nvPicPr>
        <p:blipFill>
          <a:blip r:embed="rId2"/>
          <a:stretch/>
        </p:blipFill>
        <p:spPr>
          <a:xfrm>
            <a:off x="3810000" y="1047750"/>
            <a:ext cx="4792800" cy="3897946"/>
          </a:xfrm>
          <a:prstGeom prst="rect">
            <a:avLst/>
          </a:prstGeom>
          <a:ln w="9360">
            <a:solidFill>
              <a:srgbClr val="0000FF"/>
            </a:solidFill>
            <a:miter/>
          </a:ln>
        </p:spPr>
      </p:pic>
      <p:sp>
        <p:nvSpPr>
          <p:cNvPr id="5" name="TextShape 2"/>
          <p:cNvSpPr txBox="1"/>
          <p:nvPr/>
        </p:nvSpPr>
        <p:spPr>
          <a:xfrm>
            <a:off x="0" y="1028340"/>
            <a:ext cx="3581400" cy="4115160"/>
          </a:xfrm>
          <a:prstGeom prst="rect">
            <a:avLst/>
          </a:prstGeom>
          <a:noFill/>
          <a:ln>
            <a:noFill/>
          </a:ln>
        </p:spPr>
        <p:txBody>
          <a:bodyPr lIns="90360" tIns="44280" rIns="90360" bIns="44280"/>
          <a:lstStyle/>
          <a:p>
            <a:pPr marL="342900" indent="-342900">
              <a:lnSpc>
                <a:spcPct val="100000"/>
              </a:lnSpc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000" b="0" strike="noStrike" spc="-1" dirty="0">
                <a:uFill>
                  <a:solidFill>
                    <a:srgbClr val="FFFFFF"/>
                  </a:solidFill>
                </a:uFill>
                <a:latin typeface="Optima" pitchFamily="2" charset="0"/>
              </a:rPr>
              <a:t>When magma </a:t>
            </a:r>
            <a:r>
              <a:rPr lang="en-US" sz="2000" b="0" strike="noStrike" spc="-1" dirty="0" smtClean="0">
                <a:uFill>
                  <a:solidFill>
                    <a:srgbClr val="FFFFFF"/>
                  </a:solidFill>
                </a:uFill>
                <a:latin typeface="Optima" pitchFamily="2" charset="0"/>
              </a:rPr>
              <a:t>erupts and solidifies into </a:t>
            </a:r>
            <a:r>
              <a:rPr lang="en-US" sz="2000" b="0" strike="noStrike" spc="-1" dirty="0">
                <a:uFill>
                  <a:solidFill>
                    <a:srgbClr val="FFFFFF"/>
                  </a:solidFill>
                </a:uFill>
                <a:latin typeface="Optima" pitchFamily="2" charset="0"/>
              </a:rPr>
              <a:t>a </a:t>
            </a:r>
            <a:r>
              <a:rPr lang="en-US" sz="2000" b="0" strike="noStrike" spc="-1" dirty="0" smtClean="0">
                <a:uFill>
                  <a:solidFill>
                    <a:srgbClr val="FFFFFF"/>
                  </a:solidFill>
                </a:uFill>
                <a:latin typeface="Optima" pitchFamily="2" charset="0"/>
              </a:rPr>
              <a:t>rock, </a:t>
            </a:r>
            <a:r>
              <a:rPr lang="en-US" sz="2000" b="0" strike="noStrike" spc="-1" dirty="0">
                <a:uFill>
                  <a:solidFill>
                    <a:srgbClr val="FFFFFF"/>
                  </a:solidFill>
                </a:uFill>
                <a:latin typeface="Optima" pitchFamily="2" charset="0"/>
              </a:rPr>
              <a:t>magnetic minerals in the rock </a:t>
            </a:r>
            <a:r>
              <a:rPr lang="en-US" sz="2000" b="0" strike="noStrike" spc="-1" dirty="0" smtClean="0">
                <a:uFill>
                  <a:solidFill>
                    <a:srgbClr val="FFFFFF"/>
                  </a:solidFill>
                </a:uFill>
                <a:latin typeface="Optima" pitchFamily="2" charset="0"/>
              </a:rPr>
              <a:t>orient with the ambient magnetic field</a:t>
            </a:r>
          </a:p>
          <a:p>
            <a:pPr marL="342900" indent="-342900">
              <a:lnSpc>
                <a:spcPct val="100000"/>
              </a:lnSpc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000" spc="-1" dirty="0" smtClean="0">
                <a:uFill>
                  <a:solidFill>
                    <a:srgbClr val="FFFFFF"/>
                  </a:solidFill>
                </a:uFill>
                <a:latin typeface="Optima" pitchFamily="2" charset="0"/>
              </a:rPr>
              <a:t>Vice versa, heating a rock above the Curie temperature, magnetization is lost  </a:t>
            </a:r>
            <a:endParaRPr lang="en-US" sz="2000" b="0" strike="noStrike" spc="-1" dirty="0">
              <a:uFill>
                <a:solidFill>
                  <a:srgbClr val="FFFFFF"/>
                </a:solidFill>
              </a:uFill>
              <a:latin typeface="Optima" pitchFamily="2" charset="0"/>
            </a:endParaRPr>
          </a:p>
          <a:p>
            <a:pPr marL="342900" indent="-342900">
              <a:lnSpc>
                <a:spcPct val="100000"/>
              </a:lnSpc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000" b="0" strike="noStrike" spc="-1" dirty="0" smtClean="0">
                <a:uFill>
                  <a:solidFill>
                    <a:srgbClr val="FFFFFF"/>
                  </a:solidFill>
                </a:uFill>
                <a:latin typeface="Optima" pitchFamily="2" charset="0"/>
              </a:rPr>
              <a:t>Frozen magnetization </a:t>
            </a:r>
            <a:r>
              <a:rPr lang="en-US" sz="2000" b="0" strike="noStrike" spc="-1" dirty="0">
                <a:uFill>
                  <a:solidFill>
                    <a:srgbClr val="FFFFFF"/>
                  </a:solidFill>
                </a:uFill>
                <a:latin typeface="Optima" pitchFamily="2" charset="0"/>
              </a:rPr>
              <a:t>show periods of time when N is S and S is N </a:t>
            </a:r>
            <a:r>
              <a:rPr lang="en-US" sz="2000" b="0" strike="noStrike" spc="-1" dirty="0" smtClean="0">
                <a:uFill>
                  <a:solidFill>
                    <a:srgbClr val="FFFFFF"/>
                  </a:solidFill>
                </a:uFill>
                <a:latin typeface="Optima" pitchFamily="2" charset="0"/>
              </a:rPr>
              <a:t>(</a:t>
            </a:r>
            <a:r>
              <a:rPr lang="en-US" sz="2000" i="1" spc="-1" dirty="0" smtClean="0">
                <a:uFill>
                  <a:solidFill>
                    <a:srgbClr val="FFFFFF"/>
                  </a:solidFill>
                </a:uFill>
                <a:latin typeface="Optima" pitchFamily="2" charset="0"/>
              </a:rPr>
              <a:t>field </a:t>
            </a:r>
            <a:r>
              <a:rPr lang="en-US" sz="2000" b="0" i="1" strike="noStrike" spc="-1" dirty="0" smtClean="0">
                <a:uFill>
                  <a:solidFill>
                    <a:srgbClr val="FFFFFF"/>
                  </a:solidFill>
                </a:uFill>
                <a:latin typeface="Optima" pitchFamily="2" charset="0"/>
              </a:rPr>
              <a:t>reversals</a:t>
            </a:r>
            <a:r>
              <a:rPr lang="en-US" sz="2000" b="0" strike="noStrike" spc="-1" dirty="0" smtClean="0">
                <a:uFill>
                  <a:solidFill>
                    <a:srgbClr val="FFFFFF"/>
                  </a:solidFill>
                </a:uFill>
                <a:latin typeface="Optima" pitchFamily="2" charset="0"/>
              </a:rPr>
              <a:t>)</a:t>
            </a:r>
            <a:endParaRPr lang="en-US" sz="3200" b="0" strike="noStrike" spc="-1" dirty="0">
              <a:uFill>
                <a:solidFill>
                  <a:srgbClr val="FFFFFF"/>
                </a:solidFill>
              </a:uFill>
              <a:latin typeface="Optima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50" y="0"/>
            <a:ext cx="86148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660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4419600" cy="4423171"/>
          </a:xfrm>
        </p:spPr>
        <p:txBody>
          <a:bodyPr>
            <a:normAutofit/>
          </a:bodyPr>
          <a:lstStyle/>
          <a:p>
            <a:pPr algn="l"/>
            <a:r>
              <a:rPr lang="en-US" dirty="0" err="1" smtClean="0"/>
              <a:t>Paleomagnetic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field reversal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timescale from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global </a:t>
            </a:r>
            <a:r>
              <a:rPr lang="en-US" dirty="0" smtClean="0"/>
              <a:t>lava flows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t="1619"/>
          <a:stretch/>
        </p:blipFill>
        <p:spPr>
          <a:xfrm>
            <a:off x="5257802" y="285750"/>
            <a:ext cx="3526719" cy="462897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/>
        </p:blipFill>
        <p:spPr>
          <a:xfrm>
            <a:off x="4114800" y="214875"/>
            <a:ext cx="4852200" cy="4871476"/>
          </a:xfrm>
          <a:prstGeom prst="rect">
            <a:avLst/>
          </a:prstGeom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105150"/>
            <a:ext cx="3247505" cy="1860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528"/>
            <a:ext cx="4495800" cy="3203971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Theory of </a:t>
            </a:r>
            <a:r>
              <a:rPr lang="en-US" dirty="0" smtClean="0"/>
              <a:t>seafloor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spreading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(Vine, Mathews, Morley, 1963)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/>
        </p:blipFill>
        <p:spPr>
          <a:xfrm>
            <a:off x="1752600" y="2495550"/>
            <a:ext cx="2428752" cy="2438401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528"/>
            <a:ext cx="4495800" cy="3203971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Theory of </a:t>
            </a:r>
            <a:r>
              <a:rPr lang="en-US" dirty="0" smtClean="0"/>
              <a:t>seafloor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spreading confirmed by drilling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9" y="666750"/>
            <a:ext cx="4492447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111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/>
        </p:blipFill>
        <p:spPr>
          <a:xfrm>
            <a:off x="381000" y="737190"/>
            <a:ext cx="3642806" cy="3587280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3"/>
          <a:stretch/>
        </p:blipFill>
        <p:spPr>
          <a:xfrm>
            <a:off x="5181602" y="742204"/>
            <a:ext cx="3540297" cy="3608067"/>
          </a:xfrm>
          <a:prstGeom prst="rect">
            <a:avLst/>
          </a:prstGeom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4"/>
          <a:stretch/>
        </p:blipFill>
        <p:spPr>
          <a:xfrm>
            <a:off x="2808360" y="4359334"/>
            <a:ext cx="3668640" cy="80321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94A613-844F-9745-B679-933D2DA64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95250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/>
              <a:t>Seafloor age and spreading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Shape 1"/>
          <p:cNvSpPr txBox="1"/>
          <p:nvPr/>
        </p:nvSpPr>
        <p:spPr>
          <a:xfrm>
            <a:off x="3886200" y="57150"/>
            <a:ext cx="5105400" cy="1143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r">
              <a:lnSpc>
                <a:spcPct val="93000"/>
              </a:lnSpc>
            </a:pPr>
            <a:r>
              <a:rPr lang="en-GB" sz="4400" b="0" strike="noStrike" spc="-1" dirty="0">
                <a:uFill>
                  <a:solidFill>
                    <a:srgbClr val="FFFFFF"/>
                  </a:solidFill>
                </a:uFill>
                <a:latin typeface="Optima" pitchFamily="2" charset="0"/>
              </a:rPr>
              <a:t>Present-day velocities: GPS</a:t>
            </a:r>
            <a:endParaRPr lang="en-US" sz="4400" b="0" strike="noStrike" spc="-1" dirty="0">
              <a:uFill>
                <a:solidFill>
                  <a:srgbClr val="FFFFFF"/>
                </a:solidFill>
              </a:uFill>
              <a:latin typeface="Optima" pitchFamily="2" charset="0"/>
            </a:endParaRPr>
          </a:p>
        </p:txBody>
      </p:sp>
      <p:sp>
        <p:nvSpPr>
          <p:cNvPr id="5" name="TextShape 2"/>
          <p:cNvSpPr txBox="1"/>
          <p:nvPr/>
        </p:nvSpPr>
        <p:spPr>
          <a:xfrm>
            <a:off x="-152400" y="2647950"/>
            <a:ext cx="3886200" cy="2438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341280" indent="-341280">
              <a:lnSpc>
                <a:spcPct val="100000"/>
              </a:lnSpc>
            </a:pPr>
            <a:r>
              <a:rPr lang="en-GB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itchFamily="2" charset="0"/>
              </a:rPr>
              <a:t>	The Global </a:t>
            </a:r>
            <a:r>
              <a:rPr lang="en-GB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itchFamily="2" charset="0"/>
              </a:rPr>
              <a:t>P</a:t>
            </a:r>
            <a:r>
              <a:rPr lang="en-GB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itchFamily="2" charset="0"/>
              </a:rPr>
              <a:t>ositioning </a:t>
            </a:r>
            <a:r>
              <a:rPr lang="en-GB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itchFamily="2" charset="0"/>
              </a:rPr>
              <a:t>S</a:t>
            </a:r>
            <a:r>
              <a:rPr lang="en-GB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itchFamily="2" charset="0"/>
              </a:rPr>
              <a:t>ystem </a:t>
            </a:r>
            <a:r>
              <a:rPr lang="en-GB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itchFamily="2" charset="0"/>
              </a:rPr>
              <a:t>(GPS) uses </a:t>
            </a:r>
            <a:r>
              <a:rPr lang="en-GB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itchFamily="2" charset="0"/>
              </a:rPr>
              <a:t>signals from a </a:t>
            </a:r>
            <a:r>
              <a:rPr lang="en-GB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itchFamily="2" charset="0"/>
              </a:rPr>
              <a:t>constellation of </a:t>
            </a:r>
            <a:r>
              <a:rPr lang="en-GB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itchFamily="2" charset="0"/>
              </a:rPr>
              <a:t>satellites to allow receivers to determine position accurately (velocities to ~1 mm/yr)</a:t>
            </a: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/>
          <a:stretch/>
        </p:blipFill>
        <p:spPr>
          <a:xfrm>
            <a:off x="152400" y="133350"/>
            <a:ext cx="2825176" cy="2114550"/>
          </a:xfrm>
          <a:prstGeom prst="rect">
            <a:avLst/>
          </a:prstGeom>
          <a:ln>
            <a:noFill/>
          </a:ln>
        </p:spPr>
      </p:pic>
      <p:pic>
        <p:nvPicPr>
          <p:cNvPr id="7" name="Picture 6" descr="tibe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0" y="1276351"/>
            <a:ext cx="5257800" cy="31800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14802" y="4705350"/>
            <a:ext cx="4929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tima" pitchFamily="2" charset="0"/>
              </a:rPr>
              <a:t>Velocity </a:t>
            </a:r>
            <a:r>
              <a:rPr lang="en-US" dirty="0" smtClean="0">
                <a:latin typeface="Optima" pitchFamily="2" charset="0"/>
              </a:rPr>
              <a:t>with respect </a:t>
            </a:r>
            <a:r>
              <a:rPr lang="en-US" dirty="0">
                <a:latin typeface="Optima" pitchFamily="2" charset="0"/>
              </a:rPr>
              <a:t>to Eurasia, max ~ 4 cm/yr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/>
          <p:nvPr/>
        </p:nvPicPr>
        <p:blipFill>
          <a:blip r:embed="rId2"/>
          <a:stretch/>
        </p:blipFill>
        <p:spPr>
          <a:xfrm>
            <a:off x="381000" y="57150"/>
            <a:ext cx="8583720" cy="5081568"/>
          </a:xfrm>
          <a:prstGeom prst="rect">
            <a:avLst/>
          </a:prstGeom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38600" y="57150"/>
            <a:ext cx="4648200" cy="990600"/>
          </a:xfrm>
          <a:solidFill>
            <a:srgbClr val="FFFFFF">
              <a:alpha val="69804"/>
            </a:srgbClr>
          </a:solidFill>
        </p:spPr>
        <p:txBody>
          <a:bodyPr>
            <a:noAutofit/>
          </a:bodyPr>
          <a:lstStyle/>
          <a:p>
            <a:r>
              <a:rPr lang="en-US" sz="2400" dirty="0" smtClean="0"/>
              <a:t>Does the whole surface deform?</a:t>
            </a:r>
            <a:br>
              <a:rPr lang="en-US" sz="2400" dirty="0" smtClean="0"/>
            </a:br>
            <a:r>
              <a:rPr lang="en-US" sz="2400" dirty="0" smtClean="0"/>
              <a:t>Global earthquake catalogs</a:t>
            </a:r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95FC8B-B53A-4848-9758-DA6B7091545C}"/>
              </a:ext>
            </a:extLst>
          </p:cNvPr>
          <p:cNvSpPr/>
          <p:nvPr/>
        </p:nvSpPr>
        <p:spPr>
          <a:xfrm>
            <a:off x="381000" y="5010150"/>
            <a:ext cx="1676400" cy="1285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14350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err="1"/>
              <a:t>Wadati</a:t>
            </a:r>
            <a:r>
              <a:rPr lang="en-US" dirty="0"/>
              <a:t>-</a:t>
            </a:r>
            <a:br>
              <a:rPr lang="en-US" dirty="0"/>
            </a:br>
            <a:r>
              <a:rPr lang="en-US" dirty="0" err="1"/>
              <a:t>Benioff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zones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/>
        </p:blipFill>
        <p:spPr>
          <a:xfrm>
            <a:off x="3886200" y="142156"/>
            <a:ext cx="5150520" cy="4944195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/>
        </p:blipFill>
        <p:spPr>
          <a:xfrm>
            <a:off x="381000" y="1087830"/>
            <a:ext cx="8534160" cy="3998520"/>
          </a:xfrm>
          <a:prstGeom prst="rect">
            <a:avLst/>
          </a:prstGeom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Surface divided into moving plates!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rvel.vx.0.25.sa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6938"/>
            <a:ext cx="7848600" cy="510561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E494DA3-02D8-6D46-8DA2-6C2EE9B50482}"/>
              </a:ext>
            </a:extLst>
          </p:cNvPr>
          <p:cNvSpPr/>
          <p:nvPr/>
        </p:nvSpPr>
        <p:spPr>
          <a:xfrm>
            <a:off x="533400" y="0"/>
            <a:ext cx="1981200" cy="514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717F88C-CA2C-964F-BA15-37EDFC59E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0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P</a:t>
            </a:r>
            <a:r>
              <a:rPr lang="en-US" sz="3200" dirty="0" smtClean="0"/>
              <a:t>late motions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Plate tectonic theory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077200" cy="3394472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lnSpc>
                <a:spcPct val="130000"/>
              </a:lnSpc>
              <a:buClr>
                <a:schemeClr val="tx1"/>
              </a:buClr>
              <a:buSzPct val="100000"/>
              <a:buFont typeface="+mj-lt"/>
              <a:buAutoNum type="arabicParenR"/>
            </a:pPr>
            <a:r>
              <a:rPr lang="en-GB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The lithosphere is made up of a mosaic of moving plates </a:t>
            </a: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– </a:t>
            </a:r>
            <a:r>
              <a:rPr lang="en-GB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segments of a spherical shell</a:t>
            </a:r>
            <a:endParaRPr lang="en-US" sz="3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514350" indent="-514350">
              <a:lnSpc>
                <a:spcPct val="130000"/>
              </a:lnSpc>
              <a:buClr>
                <a:schemeClr val="tx1"/>
              </a:buClr>
              <a:buSzPct val="100000"/>
              <a:buFont typeface="+mj-lt"/>
              <a:buAutoNum type="arabicParenR"/>
            </a:pPr>
            <a:r>
              <a:rPr lang="en-GB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Plates are rigid except near their boundaries, where relative motions between plates occur</a:t>
            </a:r>
            <a:endParaRPr lang="en-US" sz="3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514350" indent="-514350">
              <a:lnSpc>
                <a:spcPct val="130000"/>
              </a:lnSpc>
              <a:buClr>
                <a:schemeClr val="tx1"/>
              </a:buClr>
              <a:buSzPct val="100000"/>
              <a:buFont typeface="+mj-lt"/>
              <a:buAutoNum type="arabicParenR"/>
            </a:pPr>
            <a:r>
              <a:rPr lang="en-GB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New plate can be created at divergent boundaries and destroyed at convergent boundaries</a:t>
            </a:r>
            <a:endParaRPr lang="en-US" sz="3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514350" indent="-514350">
              <a:lnSpc>
                <a:spcPct val="130000"/>
              </a:lnSpc>
              <a:buClr>
                <a:schemeClr val="tx1"/>
              </a:buClr>
              <a:buSzPct val="100000"/>
              <a:buFont typeface="+mj-lt"/>
              <a:buAutoNum type="arabicParenR"/>
            </a:pPr>
            <a:r>
              <a:rPr lang="en-GB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Total plate area is conserved (no Earth expansion!)‏</a:t>
            </a:r>
            <a:endParaRPr lang="en-US" sz="3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11" y="0"/>
            <a:ext cx="711817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6485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/>
        </p:blipFill>
        <p:spPr>
          <a:xfrm>
            <a:off x="0" y="1068537"/>
            <a:ext cx="9144000" cy="4074964"/>
          </a:xfrm>
          <a:prstGeom prst="rect">
            <a:avLst/>
          </a:prstGeom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Oceanic spreading </a:t>
            </a:r>
            <a:r>
              <a:rPr lang="en-US" dirty="0" smtClean="0"/>
              <a:t>centers</a:t>
            </a:r>
            <a:br>
              <a:rPr lang="en-US" dirty="0" smtClean="0"/>
            </a:br>
            <a:r>
              <a:rPr lang="en-US" dirty="0" smtClean="0"/>
              <a:t>(creation of seafloor)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Intracontinental</a:t>
            </a:r>
            <a:r>
              <a:rPr lang="en-US" dirty="0"/>
              <a:t> rift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/>
        </p:blipFill>
        <p:spPr>
          <a:xfrm>
            <a:off x="0" y="1068537"/>
            <a:ext cx="9144000" cy="4074964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/>
          <a:stretch/>
        </p:blipFill>
        <p:spPr>
          <a:xfrm>
            <a:off x="0" y="0"/>
            <a:ext cx="7288926" cy="5143500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7151"/>
            <a:ext cx="8382000" cy="1603771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/>
              <a:t>Ocean-ocean </a:t>
            </a:r>
            <a:br>
              <a:rPr lang="en-US" dirty="0"/>
            </a:br>
            <a:r>
              <a:rPr lang="en-US" dirty="0" smtClean="0"/>
              <a:t>subduction</a:t>
            </a:r>
            <a:br>
              <a:rPr lang="en-US" dirty="0" smtClean="0"/>
            </a:br>
            <a:r>
              <a:rPr lang="en-US" dirty="0" smtClean="0"/>
              <a:t>(destruction of seafloor I)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/>
          <a:stretch/>
        </p:blipFill>
        <p:spPr>
          <a:xfrm>
            <a:off x="1828800" y="0"/>
            <a:ext cx="7315200" cy="5162040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1" y="819150"/>
            <a:ext cx="3810000" cy="184785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Ocean-continent</a:t>
            </a:r>
            <a:br>
              <a:rPr lang="en-US" dirty="0"/>
            </a:br>
            <a:r>
              <a:rPr lang="en-US" dirty="0" smtClean="0"/>
              <a:t>subduction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(destruction of seafloor </a:t>
            </a:r>
            <a:r>
              <a:rPr lang="en-US" dirty="0" smtClean="0"/>
              <a:t>II)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/>
          <a:stretch/>
        </p:blipFill>
        <p:spPr>
          <a:xfrm>
            <a:off x="2024944" y="0"/>
            <a:ext cx="7119056" cy="5143500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Continent-continent</a:t>
            </a:r>
            <a:br>
              <a:rPr lang="en-US" dirty="0"/>
            </a:br>
            <a:r>
              <a:rPr lang="en-US" dirty="0"/>
              <a:t>collision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Continental transform fault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/>
        </p:blipFill>
        <p:spPr>
          <a:xfrm>
            <a:off x="762000" y="1047751"/>
            <a:ext cx="7620000" cy="3940484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/>
        </p:blipFill>
        <p:spPr>
          <a:xfrm>
            <a:off x="30116" y="1276350"/>
            <a:ext cx="9190085" cy="3124200"/>
          </a:xfrm>
          <a:prstGeom prst="rect">
            <a:avLst/>
          </a:prstGeom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5718232-D18A-AB42-BABB-E7083B477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Types of plate </a:t>
            </a:r>
            <a:r>
              <a:rPr lang="en-US" dirty="0" smtClean="0"/>
              <a:t>boundaries</a:t>
            </a:r>
            <a:br>
              <a:rPr lang="en-US" dirty="0" smtClean="0"/>
            </a:br>
            <a:r>
              <a:rPr lang="en-US" dirty="0" smtClean="0"/>
              <a:t>relate to types of earthquakes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Why do the plates move?</a:t>
            </a:r>
            <a:br>
              <a:rPr lang="en-US" sz="3200" dirty="0" smtClean="0"/>
            </a:br>
            <a:r>
              <a:rPr lang="en-US" sz="3200" dirty="0" smtClean="0"/>
              <a:t>Rocks don’t just break – they can flow</a:t>
            </a:r>
            <a:endParaRPr lang="en-US" sz="3200" dirty="0"/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276350"/>
            <a:ext cx="8382000" cy="365094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025E98-BE6C-5B4A-890B-6756858D067B}"/>
              </a:ext>
            </a:extLst>
          </p:cNvPr>
          <p:cNvSpPr txBox="1"/>
          <p:nvPr/>
        </p:nvSpPr>
        <p:spPr>
          <a:xfrm>
            <a:off x="2362201" y="1504950"/>
            <a:ext cx="204470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latin typeface="Optima" pitchFamily="2" charset="0"/>
              </a:rPr>
              <a:t>Brittle deformation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FE7E25-19D9-5247-8779-4D698D17B441}"/>
              </a:ext>
            </a:extLst>
          </p:cNvPr>
          <p:cNvSpPr txBox="1"/>
          <p:nvPr/>
        </p:nvSpPr>
        <p:spPr>
          <a:xfrm>
            <a:off x="6648417" y="1366451"/>
            <a:ext cx="203224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Optima" pitchFamily="2" charset="0"/>
              </a:rPr>
              <a:t>Ductile/creeping </a:t>
            </a:r>
          </a:p>
          <a:p>
            <a:pPr algn="ctr"/>
            <a:r>
              <a:rPr lang="en-US" dirty="0">
                <a:latin typeface="Optima" pitchFamily="2" charset="0"/>
              </a:rPr>
              <a:t>(fluid) deformation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E5CBD9-08E9-E048-B64E-CEEC9BA91D67}"/>
              </a:ext>
            </a:extLst>
          </p:cNvPr>
          <p:cNvSpPr txBox="1"/>
          <p:nvPr/>
        </p:nvSpPr>
        <p:spPr>
          <a:xfrm>
            <a:off x="2971800" y="4248150"/>
            <a:ext cx="2518638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latin typeface="Optima" pitchFamily="2" charset="0"/>
              </a:rPr>
              <a:t>Increase in temperature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701E85-A488-A749-B369-CCF0F1A52C71}"/>
              </a:ext>
            </a:extLst>
          </p:cNvPr>
          <p:cNvSpPr/>
          <p:nvPr/>
        </p:nvSpPr>
        <p:spPr>
          <a:xfrm>
            <a:off x="6463751" y="1200150"/>
            <a:ext cx="2299251" cy="3733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6FAA407-C55D-EC4D-92B7-EE93207C587A}"/>
              </a:ext>
            </a:extLst>
          </p:cNvPr>
          <p:cNvCxnSpPr/>
          <p:nvPr/>
        </p:nvCxnSpPr>
        <p:spPr>
          <a:xfrm>
            <a:off x="838200" y="4781550"/>
            <a:ext cx="7467600" cy="0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b="34146"/>
          <a:stretch/>
        </p:blipFill>
        <p:spPr>
          <a:xfrm>
            <a:off x="-23043" y="971550"/>
            <a:ext cx="9190085" cy="2057400"/>
          </a:xfrm>
          <a:prstGeom prst="rect">
            <a:avLst/>
          </a:prstGeom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5718232-D18A-AB42-BABB-E7083B477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Subduction zones have the largest earthquakes because more room for faults before it gets too hot to break</a:t>
            </a:r>
            <a:endParaRPr lang="en-US" sz="2400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2724150"/>
            <a:ext cx="5248306" cy="2286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5955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1950"/>
            <a:ext cx="4724400" cy="2438400"/>
          </a:xfrm>
        </p:spPr>
        <p:txBody>
          <a:bodyPr>
            <a:noAutofit/>
          </a:bodyPr>
          <a:lstStyle/>
          <a:p>
            <a:pPr algn="l"/>
            <a:r>
              <a:rPr lang="en-US" sz="2800" dirty="0"/>
              <a:t>Why do the plates </a:t>
            </a:r>
            <a:r>
              <a:rPr lang="en-US" sz="2800" dirty="0" smtClean="0"/>
              <a:t>move</a:t>
            </a:r>
            <a:r>
              <a:rPr lang="en-US" sz="2800" dirty="0"/>
              <a:t>? </a:t>
            </a:r>
            <a:r>
              <a:rPr lang="en-US" sz="2800" dirty="0" smtClean="0"/>
              <a:t>The mantle behaves like a fluid on long timescales</a:t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>Mantle is heated from below and within (radiogenic elements)</a:t>
            </a:r>
            <a:endParaRPr lang="en-US" sz="2000" baseline="30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499DCF-C678-7B48-86DD-2003F9095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876550"/>
            <a:ext cx="3343201" cy="2133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49979" y="4933950"/>
            <a:ext cx="2057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Doring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 (2020)</a:t>
            </a:r>
          </a:p>
        </p:txBody>
      </p:sp>
      <p:pic>
        <p:nvPicPr>
          <p:cNvPr id="10" name="Picture 9"/>
          <p:cNvPicPr/>
          <p:nvPr/>
        </p:nvPicPr>
        <p:blipFill>
          <a:blip r:embed="rId3"/>
          <a:stretch/>
        </p:blipFill>
        <p:spPr>
          <a:xfrm>
            <a:off x="5257800" y="57150"/>
            <a:ext cx="3872413" cy="4038600"/>
          </a:xfrm>
          <a:prstGeom prst="rect">
            <a:avLst/>
          </a:prstGeom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6858000" y="1733550"/>
            <a:ext cx="106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Optima" pitchFamily="2" charset="0"/>
              </a:rPr>
              <a:t>Iron</a:t>
            </a:r>
          </a:p>
          <a:p>
            <a:r>
              <a:rPr lang="en-US" sz="2400" dirty="0" smtClean="0">
                <a:latin typeface="Optima" pitchFamily="2" charset="0"/>
              </a:rPr>
              <a:t>core</a:t>
            </a:r>
          </a:p>
        </p:txBody>
      </p:sp>
      <p:sp>
        <p:nvSpPr>
          <p:cNvPr id="12" name="TextBox 11"/>
          <p:cNvSpPr txBox="1"/>
          <p:nvPr/>
        </p:nvSpPr>
        <p:spPr>
          <a:xfrm rot="727417">
            <a:off x="6420364" y="2845698"/>
            <a:ext cx="18036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Optima" pitchFamily="2" charset="0"/>
              </a:rPr>
              <a:t>s</a:t>
            </a:r>
            <a:r>
              <a:rPr lang="en-US" sz="2000" b="1" dirty="0" smtClean="0">
                <a:latin typeface="Optima" pitchFamily="2" charset="0"/>
              </a:rPr>
              <a:t>ilicate mantle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599" y="0"/>
            <a:ext cx="7584795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5429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1950"/>
            <a:ext cx="4724400" cy="2438400"/>
          </a:xfrm>
        </p:spPr>
        <p:txBody>
          <a:bodyPr>
            <a:noAutofit/>
          </a:bodyPr>
          <a:lstStyle/>
          <a:p>
            <a:pPr algn="l"/>
            <a:r>
              <a:rPr lang="en-US" sz="2800" dirty="0"/>
              <a:t>Why do the plates </a:t>
            </a:r>
            <a:r>
              <a:rPr lang="en-US" sz="2800" dirty="0" smtClean="0"/>
              <a:t>move</a:t>
            </a:r>
            <a:r>
              <a:rPr lang="en-US" sz="2800" dirty="0"/>
              <a:t>? </a:t>
            </a:r>
            <a:r>
              <a:rPr lang="en-US" sz="2800" dirty="0" smtClean="0"/>
              <a:t>The mantle behaves like a fluid on long timescales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Heat transport by convection </a:t>
            </a:r>
            <a:br>
              <a:rPr lang="en-US" sz="2000" dirty="0" smtClean="0"/>
            </a:br>
            <a:r>
              <a:rPr lang="en-US" sz="2000" dirty="0" smtClean="0"/>
              <a:t>for </a:t>
            </a:r>
            <a:r>
              <a:rPr lang="en-US" sz="2000" i="1" dirty="0"/>
              <a:t>any</a:t>
            </a:r>
            <a:r>
              <a:rPr lang="en-US" sz="2000" dirty="0"/>
              <a:t> fluid if </a:t>
            </a:r>
            <a:r>
              <a:rPr lang="en-US" sz="2000" i="1" dirty="0" smtClean="0"/>
              <a:t>Rayleigh </a:t>
            </a:r>
            <a:r>
              <a:rPr lang="en-US" sz="2000" i="1" dirty="0"/>
              <a:t>number </a:t>
            </a:r>
            <a:r>
              <a:rPr lang="en-US" sz="2000" i="1" dirty="0" smtClean="0"/>
              <a:t/>
            </a:r>
            <a:br>
              <a:rPr lang="en-US" sz="2000" i="1" dirty="0" smtClean="0"/>
            </a:br>
            <a:r>
              <a:rPr lang="en-US" sz="2000" i="1" dirty="0" smtClean="0"/>
              <a:t>Ra </a:t>
            </a:r>
            <a:r>
              <a:rPr lang="en-US" sz="2000" dirty="0" smtClean="0"/>
              <a:t>&gt; </a:t>
            </a:r>
            <a:r>
              <a:rPr lang="en-US" sz="2000" dirty="0"/>
              <a:t>1,000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000" dirty="0"/>
              <a:t>(depends </a:t>
            </a:r>
            <a:r>
              <a:rPr lang="en-US" sz="2000" dirty="0" smtClean="0"/>
              <a:t>on temperature contrast, </a:t>
            </a:r>
            <a:br>
              <a:rPr lang="en-US" sz="2000" dirty="0" smtClean="0"/>
            </a:br>
            <a:r>
              <a:rPr lang="en-US" sz="2000" dirty="0" smtClean="0"/>
              <a:t>strength, </a:t>
            </a:r>
            <a:r>
              <a:rPr lang="en-US" sz="2000" dirty="0"/>
              <a:t>etc.)</a:t>
            </a:r>
            <a:endParaRPr lang="en-US" sz="2000" baseline="30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499DCF-C678-7B48-86DD-2003F9095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876550"/>
            <a:ext cx="3343201" cy="2133600"/>
          </a:xfrm>
          <a:prstGeom prst="rect">
            <a:avLst/>
          </a:prstGeom>
        </p:spPr>
      </p:pic>
      <p:pic>
        <p:nvPicPr>
          <p:cNvPr id="1026" name="Picture 2" descr="https://www.pnas.org/content/pnas/117/18/9671/F1.large.jpg?width=800&amp;height=600&amp;carousel=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008" y="285750"/>
            <a:ext cx="3751243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94580" y="177284"/>
            <a:ext cx="128753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i="1" dirty="0">
                <a:latin typeface="Optima" pitchFamily="2" charset="0"/>
              </a:rPr>
              <a:t>Ra </a:t>
            </a:r>
            <a:r>
              <a:rPr lang="en-US" dirty="0" smtClean="0">
                <a:latin typeface="Optima" pitchFamily="2" charset="0"/>
              </a:rPr>
              <a:t>&lt; </a:t>
            </a:r>
            <a:r>
              <a:rPr lang="en-US" dirty="0">
                <a:latin typeface="Optima" pitchFamily="2" charset="0"/>
              </a:rPr>
              <a:t>1,000</a:t>
            </a:r>
            <a:endParaRPr lang="en-US" dirty="0" smtClean="0">
              <a:latin typeface="Optima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94580" y="3278743"/>
            <a:ext cx="128753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i="1" dirty="0">
                <a:latin typeface="Optima" pitchFamily="2" charset="0"/>
              </a:rPr>
              <a:t>Ra </a:t>
            </a:r>
            <a:r>
              <a:rPr lang="en-US" dirty="0">
                <a:latin typeface="Optima" pitchFamily="2" charset="0"/>
              </a:rPr>
              <a:t>&gt;</a:t>
            </a:r>
            <a:r>
              <a:rPr lang="en-US" dirty="0" smtClean="0">
                <a:latin typeface="Optima" pitchFamily="2" charset="0"/>
              </a:rPr>
              <a:t> </a:t>
            </a:r>
            <a:r>
              <a:rPr lang="en-US" dirty="0">
                <a:latin typeface="Optima" pitchFamily="2" charset="0"/>
              </a:rPr>
              <a:t>1,000</a:t>
            </a:r>
            <a:endParaRPr lang="en-US" dirty="0" smtClean="0">
              <a:latin typeface="Optima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94580" y="1581150"/>
            <a:ext cx="128753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i="1" dirty="0">
                <a:latin typeface="Optima" pitchFamily="2" charset="0"/>
              </a:rPr>
              <a:t>Ra </a:t>
            </a:r>
            <a:r>
              <a:rPr lang="en-US" dirty="0">
                <a:latin typeface="Optima" pitchFamily="2" charset="0"/>
              </a:rPr>
              <a:t>~</a:t>
            </a:r>
            <a:r>
              <a:rPr lang="en-US" dirty="0" smtClean="0">
                <a:latin typeface="Optima" pitchFamily="2" charset="0"/>
              </a:rPr>
              <a:t> </a:t>
            </a:r>
            <a:r>
              <a:rPr lang="en-US" dirty="0">
                <a:latin typeface="Optima" pitchFamily="2" charset="0"/>
              </a:rPr>
              <a:t>1,000</a:t>
            </a:r>
            <a:endParaRPr lang="en-US" dirty="0" smtClean="0">
              <a:latin typeface="Optima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49979" y="4933950"/>
            <a:ext cx="2057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Doring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 (2020)</a:t>
            </a:r>
          </a:p>
        </p:txBody>
      </p:sp>
    </p:spTree>
    <p:extLst>
      <p:ext uri="{BB962C8B-B14F-4D97-AF65-F5344CB8AC3E}">
        <p14:creationId xmlns:p14="http://schemas.microsoft.com/office/powerpoint/2010/main" val="236827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7700"/>
            <a:ext cx="8229600" cy="3143250"/>
          </a:xfrm>
        </p:spPr>
        <p:txBody>
          <a:bodyPr>
            <a:noAutofit/>
          </a:bodyPr>
          <a:lstStyle/>
          <a:p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Rayleigh number (Earth mantle) ~ 10</a:t>
            </a:r>
            <a:r>
              <a:rPr lang="en-US" sz="3200" baseline="30000" dirty="0"/>
              <a:t>7</a:t>
            </a:r>
            <a:br>
              <a:rPr lang="en-US" sz="3200" baseline="30000" dirty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Therefore, the </a:t>
            </a:r>
            <a:r>
              <a:rPr lang="en-US" sz="3200" dirty="0" smtClean="0"/>
              <a:t>Earth’s mantle </a:t>
            </a:r>
            <a:br>
              <a:rPr lang="en-US" sz="3200" dirty="0" smtClean="0"/>
            </a:br>
            <a:r>
              <a:rPr lang="en-US" sz="3200" dirty="0" smtClean="0"/>
              <a:t>(outer ~3000 km layer)</a:t>
            </a:r>
            <a:br>
              <a:rPr lang="en-US" sz="3200" dirty="0" smtClean="0"/>
            </a:br>
            <a:r>
              <a:rPr lang="en-US" sz="3200" dirty="0" smtClean="0"/>
              <a:t>must </a:t>
            </a:r>
            <a:r>
              <a:rPr lang="en-US" sz="3200" dirty="0" err="1"/>
              <a:t>convect</a:t>
            </a:r>
            <a:r>
              <a:rPr lang="en-US" sz="3200" dirty="0"/>
              <a:t>!</a:t>
            </a:r>
            <a:r>
              <a:rPr lang="en-US" sz="3200" baseline="30000" dirty="0"/>
              <a:t/>
            </a:r>
            <a:br>
              <a:rPr lang="en-US" sz="3200" baseline="30000" dirty="0"/>
            </a:br>
            <a:endParaRPr lang="en-US" sz="3200" baseline="30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/>
          <p:nvPr/>
        </p:nvPicPr>
        <p:blipFill>
          <a:blip r:embed="rId2"/>
          <a:stretch/>
        </p:blipFill>
        <p:spPr>
          <a:xfrm>
            <a:off x="990600" y="925500"/>
            <a:ext cx="7620000" cy="4217398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5250"/>
            <a:ext cx="8229600" cy="857250"/>
          </a:xfrm>
        </p:spPr>
        <p:txBody>
          <a:bodyPr/>
          <a:lstStyle/>
          <a:p>
            <a:r>
              <a:rPr lang="en-US" dirty="0" smtClean="0"/>
              <a:t>Mantle convection and tectonics</a:t>
            </a:r>
            <a:endParaRPr lang="en-US" dirty="0"/>
          </a:p>
        </p:txBody>
      </p:sp>
      <p:sp>
        <p:nvSpPr>
          <p:cNvPr id="4" name="Explosion 1 3"/>
          <p:cNvSpPr/>
          <p:nvPr/>
        </p:nvSpPr>
        <p:spPr>
          <a:xfrm>
            <a:off x="6096000" y="3562350"/>
            <a:ext cx="304800" cy="304800"/>
          </a:xfrm>
          <a:prstGeom prst="irregularSeal1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xplosion 1 4"/>
          <p:cNvSpPr/>
          <p:nvPr/>
        </p:nvSpPr>
        <p:spPr>
          <a:xfrm>
            <a:off x="4600876" y="3221656"/>
            <a:ext cx="304800" cy="304800"/>
          </a:xfrm>
          <a:prstGeom prst="irregularSeal1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xplosion 1 5"/>
          <p:cNvSpPr/>
          <p:nvPr/>
        </p:nvSpPr>
        <p:spPr>
          <a:xfrm>
            <a:off x="7543800" y="3034199"/>
            <a:ext cx="304800" cy="304800"/>
          </a:xfrm>
          <a:prstGeom prst="irregularSeal1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xplosion 1 6"/>
          <p:cNvSpPr/>
          <p:nvPr/>
        </p:nvSpPr>
        <p:spPr>
          <a:xfrm>
            <a:off x="5828899" y="2800350"/>
            <a:ext cx="304800" cy="304800"/>
          </a:xfrm>
          <a:prstGeom prst="irregularSeal1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xplosion 1 7"/>
          <p:cNvSpPr/>
          <p:nvPr/>
        </p:nvSpPr>
        <p:spPr>
          <a:xfrm>
            <a:off x="1676400" y="3562350"/>
            <a:ext cx="304800" cy="304800"/>
          </a:xfrm>
          <a:prstGeom prst="irregularSeal1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xplosion 1 8"/>
          <p:cNvSpPr/>
          <p:nvPr/>
        </p:nvSpPr>
        <p:spPr>
          <a:xfrm>
            <a:off x="3777114" y="2778894"/>
            <a:ext cx="304800" cy="304800"/>
          </a:xfrm>
          <a:prstGeom prst="irregularSeal1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629400" y="4171950"/>
            <a:ext cx="137730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latin typeface="Optima" pitchFamily="2" charset="0"/>
              </a:rPr>
              <a:t>earthquakes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/>
        </p:blipFill>
        <p:spPr>
          <a:xfrm>
            <a:off x="1719900" y="133350"/>
            <a:ext cx="5704200" cy="5352840"/>
          </a:xfrm>
          <a:prstGeom prst="rect">
            <a:avLst/>
          </a:prstGeom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19050"/>
            <a:ext cx="8229600" cy="857250"/>
          </a:xfrm>
          <a:solidFill>
            <a:srgbClr val="FFFFFF">
              <a:alpha val="69804"/>
            </a:srgbClr>
          </a:solidFill>
        </p:spPr>
        <p:txBody>
          <a:bodyPr/>
          <a:lstStyle/>
          <a:p>
            <a:r>
              <a:rPr lang="en-US" dirty="0"/>
              <a:t>Plate boundaries and hazard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57150"/>
            <a:ext cx="8001000" cy="3238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876550"/>
            <a:ext cx="2071414" cy="2184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10400" y="3486150"/>
            <a:ext cx="1595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Optima" pitchFamily="2" charset="0"/>
              </a:rPr>
              <a:t>Holmes, 1928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0" y="3855482"/>
            <a:ext cx="678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Optima" pitchFamily="2" charset="0"/>
              </a:rPr>
              <a:t>It took the plate tectonic revolution triggered by the establishment</a:t>
            </a:r>
          </a:p>
          <a:p>
            <a:r>
              <a:rPr lang="en-US" dirty="0" smtClean="0">
                <a:latin typeface="Optima" pitchFamily="2" charset="0"/>
              </a:rPr>
              <a:t>of seafloor spreading in the late 60ies to convince the establishment of continental drift, even though Holmes suggested convection as a driving force 7 years after Wegener.</a:t>
            </a:r>
          </a:p>
        </p:txBody>
      </p:sp>
    </p:spTree>
    <p:extLst>
      <p:ext uri="{BB962C8B-B14F-4D97-AF65-F5344CB8AC3E}">
        <p14:creationId xmlns:p14="http://schemas.microsoft.com/office/powerpoint/2010/main" val="56462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lobal Earthquake Animation 2001-201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9800" y="57150"/>
            <a:ext cx="5029200" cy="5029200"/>
          </a:xfrm>
        </p:spPr>
      </p:pic>
      <p:sp>
        <p:nvSpPr>
          <p:cNvPr id="6" name="TextBox 5"/>
          <p:cNvSpPr txBox="1"/>
          <p:nvPr/>
        </p:nvSpPr>
        <p:spPr>
          <a:xfrm>
            <a:off x="6934200" y="4717018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Optima" pitchFamily="2" charset="0"/>
              </a:rPr>
              <a:t>GISGroupofKosovo</a:t>
            </a: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Opti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40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4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200"/>
            <a:ext cx="9144000" cy="395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40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6290C4A-107B-9543-B6A7-073AB4905751}"/>
              </a:ext>
            </a:extLst>
          </p:cNvPr>
          <p:cNvSpPr/>
          <p:nvPr/>
        </p:nvSpPr>
        <p:spPr>
          <a:xfrm>
            <a:off x="4343400" y="2266950"/>
            <a:ext cx="304800" cy="238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54988F-EA14-4D4F-92A5-3E478A43D168}"/>
              </a:ext>
            </a:extLst>
          </p:cNvPr>
          <p:cNvSpPr/>
          <p:nvPr/>
        </p:nvSpPr>
        <p:spPr>
          <a:xfrm>
            <a:off x="1981200" y="3105151"/>
            <a:ext cx="152400" cy="2653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33F0798-6779-2047-AD7E-59BD632125FA}"/>
              </a:ext>
            </a:extLst>
          </p:cNvPr>
          <p:cNvSpPr/>
          <p:nvPr/>
        </p:nvSpPr>
        <p:spPr>
          <a:xfrm>
            <a:off x="4343400" y="4958675"/>
            <a:ext cx="838200" cy="238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09600" y="2800350"/>
            <a:ext cx="381000" cy="361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6200" y="2647950"/>
            <a:ext cx="685800" cy="361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7242"/>
            <a:ext cx="9155377" cy="34071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Isostasy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28601" y="1200150"/>
            <a:ext cx="3471223" cy="3581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balance </a:t>
            </a:r>
            <a:r>
              <a:rPr lang="en-US" dirty="0"/>
              <a:t>pressure at compensation depth (Archimedes principle</a:t>
            </a:r>
            <a:r>
              <a:rPr lang="en-US" dirty="0" smtClean="0"/>
              <a:t>)</a:t>
            </a:r>
          </a:p>
          <a:p>
            <a:r>
              <a:rPr lang="en-US" dirty="0" smtClean="0"/>
              <a:t>add up weight (density times thickness of block)</a:t>
            </a:r>
          </a:p>
          <a:p>
            <a:r>
              <a:rPr lang="en-US" dirty="0" smtClean="0">
                <a:solidFill>
                  <a:srgbClr val="A6A6A6"/>
                </a:solidFill>
              </a:rPr>
              <a:t>(density = mass/volume)</a:t>
            </a:r>
            <a:endParaRPr lang="en-US" dirty="0">
              <a:solidFill>
                <a:srgbClr val="A6A6A6"/>
              </a:solidFill>
            </a:endParaRPr>
          </a:p>
          <a:p>
            <a:r>
              <a:rPr lang="en-US" dirty="0"/>
              <a:t>Two </a:t>
            </a:r>
            <a:r>
              <a:rPr lang="en-US" dirty="0" smtClean="0"/>
              <a:t>ways to do it:</a:t>
            </a:r>
            <a:endParaRPr lang="en-US" dirty="0"/>
          </a:p>
          <a:p>
            <a:pPr lvl="1"/>
            <a:r>
              <a:rPr lang="en-US" dirty="0"/>
              <a:t>Variable density (Pratt)</a:t>
            </a:r>
          </a:p>
          <a:p>
            <a:pPr lvl="1"/>
            <a:r>
              <a:rPr lang="en-US" dirty="0"/>
              <a:t>Variable thickness (Airy)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/>
          <a:stretch/>
        </p:blipFill>
        <p:spPr>
          <a:xfrm>
            <a:off x="3886200" y="285750"/>
            <a:ext cx="5105400" cy="4560964"/>
          </a:xfrm>
          <a:prstGeom prst="rect">
            <a:avLst/>
          </a:prstGeom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DD397E-F4BB-AD4F-8442-B700472940F7}"/>
              </a:ext>
            </a:extLst>
          </p:cNvPr>
          <p:cNvSpPr txBox="1"/>
          <p:nvPr/>
        </p:nvSpPr>
        <p:spPr>
          <a:xfrm>
            <a:off x="4572001" y="2566232"/>
            <a:ext cx="4259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tima" pitchFamily="2" charset="0"/>
              </a:rPr>
              <a:t>Numbers are density of material in kg/m</a:t>
            </a:r>
            <a:r>
              <a:rPr lang="en-US" baseline="30000" dirty="0">
                <a:latin typeface="Optima" pitchFamily="2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1CAD22-4DCA-DE40-96F3-6E4F21AA96FE}"/>
              </a:ext>
            </a:extLst>
          </p:cNvPr>
          <p:cNvSpPr txBox="1"/>
          <p:nvPr/>
        </p:nvSpPr>
        <p:spPr>
          <a:xfrm>
            <a:off x="3962402" y="4857750"/>
            <a:ext cx="4886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Optima" pitchFamily="2" charset="0"/>
              </a:rPr>
              <a:t>(these are metal analog examples, rock density ~3000 kg/m</a:t>
            </a:r>
            <a:r>
              <a:rPr lang="en-US" sz="1400" baseline="30000" dirty="0">
                <a:latin typeface="Optima" pitchFamily="2" charset="0"/>
              </a:rPr>
              <a:t>3</a:t>
            </a:r>
            <a:r>
              <a:rPr lang="en-US" sz="1400" dirty="0">
                <a:latin typeface="Optima" pitchFamily="2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Shape 1"/>
          <p:cNvSpPr txBox="1"/>
          <p:nvPr/>
        </p:nvSpPr>
        <p:spPr>
          <a:xfrm>
            <a:off x="685800" y="-171450"/>
            <a:ext cx="7772400" cy="1143360"/>
          </a:xfrm>
          <a:prstGeom prst="rect">
            <a:avLst/>
          </a:prstGeom>
          <a:noFill/>
          <a:ln>
            <a:noFill/>
          </a:ln>
        </p:spPr>
        <p:txBody>
          <a:bodyPr lIns="90360" tIns="44280" rIns="90360" bIns="44280" anchor="ctr"/>
          <a:lstStyle/>
          <a:p>
            <a:pPr algn="ctr"/>
            <a:r>
              <a:rPr lang="en-US" sz="2800" b="0" strike="noStrike" spc="-1" dirty="0">
                <a:uFill>
                  <a:solidFill>
                    <a:srgbClr val="FFFFFF"/>
                  </a:solidFill>
                </a:uFill>
                <a:latin typeface="Optima" pitchFamily="2" charset="0"/>
              </a:rPr>
              <a:t>Isostasy does not account for…</a:t>
            </a:r>
            <a:r>
              <a:rPr lang="en-US" sz="2800" b="0" i="1" strike="noStrike" spc="-1" dirty="0">
                <a:uFill>
                  <a:solidFill>
                    <a:srgbClr val="FFFFFF"/>
                  </a:solidFill>
                </a:uFill>
                <a:latin typeface="Optima" pitchFamily="2" charset="0"/>
              </a:rPr>
              <a:t>motion?</a:t>
            </a:r>
            <a:endParaRPr lang="en-US" sz="4400" b="0" i="1" strike="noStrike" spc="-1" dirty="0">
              <a:uFill>
                <a:solidFill>
                  <a:srgbClr val="FFFFFF"/>
                </a:solidFill>
              </a:uFill>
              <a:latin typeface="Optima" pitchFamily="2" charset="0"/>
            </a:endParaRPr>
          </a:p>
        </p:txBody>
      </p:sp>
      <p:sp>
        <p:nvSpPr>
          <p:cNvPr id="5" name="TextShape 2"/>
          <p:cNvSpPr txBox="1"/>
          <p:nvPr/>
        </p:nvSpPr>
        <p:spPr>
          <a:xfrm>
            <a:off x="0" y="666750"/>
            <a:ext cx="8686800" cy="990600"/>
          </a:xfrm>
          <a:prstGeom prst="rect">
            <a:avLst/>
          </a:prstGeom>
          <a:noFill/>
          <a:ln>
            <a:noFill/>
          </a:ln>
        </p:spPr>
        <p:txBody>
          <a:bodyPr lIns="90360" tIns="44280" rIns="90360" bIns="44280"/>
          <a:lstStyle/>
          <a:p>
            <a:pPr marL="342720" indent="-342720">
              <a:lnSpc>
                <a:spcPct val="100000"/>
              </a:lnSpc>
              <a:buClr>
                <a:schemeClr val="tx1"/>
              </a:buClr>
              <a:buSzPct val="75000"/>
              <a:buFont typeface="Wingdings" charset="2"/>
              <a:buChar char="Ø"/>
            </a:pPr>
            <a:r>
              <a:rPr lang="en-US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itchFamily="2" charset="0"/>
              </a:rPr>
              <a:t>Since the 16</a:t>
            </a:r>
            <a:r>
              <a:rPr lang="en-US" sz="1600" b="0" strike="noStrike" spc="-1" baseline="30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itchFamily="2" charset="0"/>
              </a:rPr>
              <a:t>th</a:t>
            </a:r>
            <a:r>
              <a:rPr lang="en-US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itchFamily="2" charset="0"/>
              </a:rPr>
              <a:t> century it was noticed that the eastern margins of the Americas looked very much like the western margins of Europe/Africa. Could they have once been joined?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 pitchFamily="2" charset="0"/>
            </a:endParaRPr>
          </a:p>
        </p:txBody>
      </p:sp>
      <p:pic>
        <p:nvPicPr>
          <p:cNvPr id="6" name="Picture 4"/>
          <p:cNvPicPr/>
          <p:nvPr/>
        </p:nvPicPr>
        <p:blipFill>
          <a:blip r:embed="rId2"/>
          <a:srcRect l="688" t="7014" r="688" b="15464"/>
          <a:stretch/>
        </p:blipFill>
        <p:spPr>
          <a:xfrm>
            <a:off x="2743200" y="1809751"/>
            <a:ext cx="6172200" cy="3238155"/>
          </a:xfrm>
          <a:prstGeom prst="rect">
            <a:avLst/>
          </a:prstGeom>
          <a:ln>
            <a:noFill/>
          </a:ln>
        </p:spPr>
      </p:pic>
      <p:sp>
        <p:nvSpPr>
          <p:cNvPr id="7" name="CustomShape 3"/>
          <p:cNvSpPr/>
          <p:nvPr/>
        </p:nvSpPr>
        <p:spPr>
          <a:xfrm>
            <a:off x="152400" y="3952260"/>
            <a:ext cx="2271600" cy="119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en-US" sz="2400" strike="noStrike" spc="-1" dirty="0">
                <a:uFill>
                  <a:solidFill>
                    <a:srgbClr val="FFFFFF"/>
                  </a:solidFill>
                </a:uFill>
                <a:latin typeface="Optima" pitchFamily="2" charset="0"/>
              </a:rPr>
              <a:t>1858 </a:t>
            </a:r>
            <a:r>
              <a:rPr lang="en-US" sz="2400" strike="noStrike" spc="-1" dirty="0" smtClean="0">
                <a:uFill>
                  <a:solidFill>
                    <a:srgbClr val="FFFFFF"/>
                  </a:solidFill>
                </a:uFill>
                <a:latin typeface="Optima" pitchFamily="2" charset="0"/>
              </a:rPr>
              <a:t>maps of </a:t>
            </a:r>
          </a:p>
          <a:p>
            <a:pPr>
              <a:lnSpc>
                <a:spcPct val="100000"/>
              </a:lnSpc>
            </a:pPr>
            <a:r>
              <a:rPr lang="en-US" sz="2400" strike="noStrike" spc="-1" dirty="0" smtClean="0">
                <a:uFill>
                  <a:solidFill>
                    <a:srgbClr val="FFFFFF"/>
                  </a:solidFill>
                </a:uFill>
                <a:latin typeface="Optima" pitchFamily="2" charset="0"/>
              </a:rPr>
              <a:t>Snider-</a:t>
            </a:r>
            <a:r>
              <a:rPr lang="en-US" sz="2400" spc="-1" dirty="0" err="1" smtClean="0">
                <a:uFill>
                  <a:solidFill>
                    <a:srgbClr val="FFFFFF"/>
                  </a:solidFill>
                </a:uFill>
                <a:latin typeface="Optima" pitchFamily="2" charset="0"/>
              </a:rPr>
              <a:t>P</a:t>
            </a:r>
            <a:r>
              <a:rPr lang="en-US" sz="2400" strike="noStrike" spc="-1" dirty="0" err="1" smtClean="0">
                <a:uFill>
                  <a:solidFill>
                    <a:srgbClr val="FFFFFF"/>
                  </a:solidFill>
                </a:uFill>
                <a:latin typeface="Optima" pitchFamily="2" charset="0"/>
              </a:rPr>
              <a:t>elligrini</a:t>
            </a:r>
            <a:endParaRPr lang="en-US" sz="2400" strike="noStrike" spc="-1" dirty="0">
              <a:uFill>
                <a:solidFill>
                  <a:srgbClr val="FFFFFF"/>
                </a:solidFill>
              </a:uFill>
              <a:latin typeface="Optima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dirty="0" smtClean="0">
            <a:latin typeface="Optima" pitchFamily="2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1964</TotalTime>
  <Words>777</Words>
  <Application>Microsoft Office PowerPoint</Application>
  <PresentationFormat>On-screen Show (16:9)</PresentationFormat>
  <Paragraphs>92</Paragraphs>
  <Slides>44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Arial</vt:lpstr>
      <vt:lpstr>Calibri</vt:lpstr>
      <vt:lpstr>Optima</vt:lpstr>
      <vt:lpstr>Wingdings</vt:lpstr>
      <vt:lpstr>Office Theme</vt:lpstr>
      <vt:lpstr>Plate Tectonics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Isostasy</vt:lpstr>
      <vt:lpstr>PowerPoint Presentation</vt:lpstr>
      <vt:lpstr>Rocks types</vt:lpstr>
      <vt:lpstr>Fossils</vt:lpstr>
      <vt:lpstr>Alfred Wegener’s synthesis in 1912  Continental drift </vt:lpstr>
      <vt:lpstr>PowerPoint Presentation</vt:lpstr>
      <vt:lpstr>PowerPoint Presentation</vt:lpstr>
      <vt:lpstr>Problems with continental drift</vt:lpstr>
      <vt:lpstr>New discoveries based  on magnetic field measurements</vt:lpstr>
      <vt:lpstr>Ocean floor  magnetic field anomalies</vt:lpstr>
      <vt:lpstr>Magnetic  anomalies symmetric  across  mid ocean ridge</vt:lpstr>
      <vt:lpstr>Consider Paleomagnetism</vt:lpstr>
      <vt:lpstr>Paleomagnetic field reversal  timescale from  global lava flows</vt:lpstr>
      <vt:lpstr>Theory of seafloor  spreading (Vine, Mathews, Morley, 1963)</vt:lpstr>
      <vt:lpstr>Theory of seafloor  spreading confirmed by drilling</vt:lpstr>
      <vt:lpstr>Seafloor age and spreading</vt:lpstr>
      <vt:lpstr>PowerPoint Presentation</vt:lpstr>
      <vt:lpstr>Does the whole surface deform? Global earthquake catalogs</vt:lpstr>
      <vt:lpstr>Wadati- Benioff zones</vt:lpstr>
      <vt:lpstr>Surface divided into moving plates!</vt:lpstr>
      <vt:lpstr>Plate motions</vt:lpstr>
      <vt:lpstr>Plate tectonic theory</vt:lpstr>
      <vt:lpstr>Oceanic spreading centers (creation of seafloor)</vt:lpstr>
      <vt:lpstr>Intracontinental rift</vt:lpstr>
      <vt:lpstr>Ocean-ocean  subduction (destruction of seafloor I)</vt:lpstr>
      <vt:lpstr>Ocean-continent subduction (destruction of seafloor II) </vt:lpstr>
      <vt:lpstr>Continent-continent collision</vt:lpstr>
      <vt:lpstr>Continental transform fault</vt:lpstr>
      <vt:lpstr>Types of plate boundaries relate to types of earthquakes</vt:lpstr>
      <vt:lpstr>Why do the plates move? Rocks don’t just break – they can flow</vt:lpstr>
      <vt:lpstr>Subduction zones have the largest earthquakes because more room for faults before it gets too hot to break</vt:lpstr>
      <vt:lpstr>Why do the plates move? The mantle behaves like a fluid on long timescales  Mantle is heated from below and within (radiogenic elements)</vt:lpstr>
      <vt:lpstr>Why do the plates move? The mantle behaves like a fluid on long timescales Heat transport by convection  for any fluid if Rayleigh number  Ra &gt; 1,000 (depends on temperature contrast,  strength, etc.)</vt:lpstr>
      <vt:lpstr> Rayleigh number (Earth mantle) ~ 107  Therefore, the Earth’s mantle  (outer ~3000 km layer) must convect! </vt:lpstr>
      <vt:lpstr>Mantle convection and tectonics</vt:lpstr>
      <vt:lpstr>Plate boundaries and hazard</vt:lpstr>
      <vt:lpstr>PowerPoint Presentation</vt:lpstr>
    </vt:vector>
  </TitlesOfParts>
  <Company>USC Earth Sciences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Plate tectonics</dc:title>
  <dc:creator>Thorsten Becker</dc:creator>
  <cp:lastModifiedBy>Becker, Thorsten</cp:lastModifiedBy>
  <cp:revision>116</cp:revision>
  <dcterms:created xsi:type="dcterms:W3CDTF">2018-02-18T18:23:36Z</dcterms:created>
  <dcterms:modified xsi:type="dcterms:W3CDTF">2021-04-03T18:19:45Z</dcterms:modified>
</cp:coreProperties>
</file>