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83"/>
  </p:notesMasterIdLst>
  <p:sldIdLst>
    <p:sldId id="583" r:id="rId2"/>
    <p:sldId id="955" r:id="rId3"/>
    <p:sldId id="593" r:id="rId4"/>
    <p:sldId id="953" r:id="rId5"/>
    <p:sldId id="954" r:id="rId6"/>
    <p:sldId id="960" r:id="rId7"/>
    <p:sldId id="961" r:id="rId8"/>
    <p:sldId id="988" r:id="rId9"/>
    <p:sldId id="963" r:id="rId10"/>
    <p:sldId id="964" r:id="rId11"/>
    <p:sldId id="993" r:id="rId12"/>
    <p:sldId id="965" r:id="rId13"/>
    <p:sldId id="966" r:id="rId14"/>
    <p:sldId id="967" r:id="rId15"/>
    <p:sldId id="648" r:id="rId16"/>
    <p:sldId id="372" r:id="rId17"/>
    <p:sldId id="370" r:id="rId18"/>
    <p:sldId id="373" r:id="rId19"/>
    <p:sldId id="1029" r:id="rId20"/>
    <p:sldId id="970" r:id="rId21"/>
    <p:sldId id="968" r:id="rId22"/>
    <p:sldId id="1031" r:id="rId23"/>
    <p:sldId id="969" r:id="rId24"/>
    <p:sldId id="649" r:id="rId25"/>
    <p:sldId id="935" r:id="rId26"/>
    <p:sldId id="809" r:id="rId27"/>
    <p:sldId id="868" r:id="rId28"/>
    <p:sldId id="1032" r:id="rId29"/>
    <p:sldId id="556" r:id="rId30"/>
    <p:sldId id="521" r:id="rId31"/>
    <p:sldId id="870" r:id="rId32"/>
    <p:sldId id="1047" r:id="rId33"/>
    <p:sldId id="1048" r:id="rId34"/>
    <p:sldId id="1044" r:id="rId35"/>
    <p:sldId id="1049" r:id="rId36"/>
    <p:sldId id="1045" r:id="rId37"/>
    <p:sldId id="1046" r:id="rId38"/>
    <p:sldId id="987" r:id="rId39"/>
    <p:sldId id="994" r:id="rId40"/>
    <p:sldId id="995" r:id="rId41"/>
    <p:sldId id="996" r:id="rId42"/>
    <p:sldId id="978" r:id="rId43"/>
    <p:sldId id="977" r:id="rId44"/>
    <p:sldId id="979" r:id="rId45"/>
    <p:sldId id="980" r:id="rId46"/>
    <p:sldId id="971" r:id="rId47"/>
    <p:sldId id="972" r:id="rId48"/>
    <p:sldId id="973" r:id="rId49"/>
    <p:sldId id="997" r:id="rId50"/>
    <p:sldId id="998" r:id="rId51"/>
    <p:sldId id="974" r:id="rId52"/>
    <p:sldId id="976" r:id="rId53"/>
    <p:sldId id="981" r:id="rId54"/>
    <p:sldId id="999" r:id="rId55"/>
    <p:sldId id="1002" r:id="rId56"/>
    <p:sldId id="1003" r:id="rId57"/>
    <p:sldId id="1004" r:id="rId58"/>
    <p:sldId id="1005" r:id="rId59"/>
    <p:sldId id="1006" r:id="rId60"/>
    <p:sldId id="1007" r:id="rId61"/>
    <p:sldId id="1013" r:id="rId62"/>
    <p:sldId id="1014" r:id="rId63"/>
    <p:sldId id="1015" r:id="rId64"/>
    <p:sldId id="1021" r:id="rId65"/>
    <p:sldId id="1024" r:id="rId66"/>
    <p:sldId id="1025" r:id="rId67"/>
    <p:sldId id="1026" r:id="rId68"/>
    <p:sldId id="1028" r:id="rId69"/>
    <p:sldId id="985" r:id="rId70"/>
    <p:sldId id="871" r:id="rId71"/>
    <p:sldId id="1043" r:id="rId72"/>
    <p:sldId id="872" r:id="rId73"/>
    <p:sldId id="936" r:id="rId74"/>
    <p:sldId id="874" r:id="rId75"/>
    <p:sldId id="986" r:id="rId76"/>
    <p:sldId id="1040" r:id="rId77"/>
    <p:sldId id="1041" r:id="rId78"/>
    <p:sldId id="1042" r:id="rId79"/>
    <p:sldId id="1030" r:id="rId80"/>
    <p:sldId id="913" r:id="rId81"/>
    <p:sldId id="561" r:id="rId8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618E6"/>
    <a:srgbClr val="330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84659" autoAdjust="0"/>
  </p:normalViewPr>
  <p:slideViewPr>
    <p:cSldViewPr snapToGrid="0" snapToObjects="1">
      <p:cViewPr>
        <p:scale>
          <a:sx n="174" d="100"/>
          <a:sy n="174" d="100"/>
        </p:scale>
        <p:origin x="168" y="13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5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47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Optima"/>
              </a:defRPr>
            </a:lvl1pPr>
          </a:lstStyle>
          <a:p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&lt;header&gt;</a:t>
            </a:r>
          </a:p>
        </p:txBody>
      </p:sp>
      <p:sp>
        <p:nvSpPr>
          <p:cNvPr id="471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Optima"/>
              </a:defRPr>
            </a:lvl1pPr>
          </a:lstStyle>
          <a:p>
            <a:pPr algn="r"/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&lt;date/time&gt;</a:t>
            </a:r>
          </a:p>
        </p:txBody>
      </p:sp>
      <p:sp>
        <p:nvSpPr>
          <p:cNvPr id="472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latin typeface="Optima"/>
              </a:defRPr>
            </a:lvl1pPr>
          </a:lstStyle>
          <a:p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&lt;footer&gt;</a:t>
            </a:r>
          </a:p>
        </p:txBody>
      </p:sp>
      <p:sp>
        <p:nvSpPr>
          <p:cNvPr id="473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latin typeface="Optima"/>
              </a:defRPr>
            </a:lvl1pPr>
          </a:lstStyle>
          <a:p>
            <a:pPr algn="r"/>
            <a:fld id="{5764AAAC-E89B-4464-99A3-D52989CE58EE}" type="slidenum"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‹#›</a:t>
            </a:fld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656657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Optima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7636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TextShape 1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fld id="{F0B8D8C9-0823-44A9-9B3D-8EE8C628E3FE}" type="slidenum">
              <a:rPr lang="en-US" sz="2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36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111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16013" y="946150"/>
            <a:ext cx="5762625" cy="3241675"/>
          </a:xfrm>
          <a:prstGeom prst="rect">
            <a:avLst/>
          </a:prstGeom>
        </p:spPr>
      </p:sp>
      <p:sp>
        <p:nvSpPr>
          <p:cNvPr id="1115" name="PlaceHolder 3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92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en-US" sz="2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0133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TextShape 1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fld id="{5E43EEAC-B6DD-4789-9158-2CF0C5729CBF}" type="slidenum">
              <a:rPr lang="en-US" sz="2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37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111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16013" y="946150"/>
            <a:ext cx="5762625" cy="3241675"/>
          </a:xfrm>
          <a:prstGeom prst="rect">
            <a:avLst/>
          </a:prstGeom>
        </p:spPr>
      </p:sp>
      <p:sp>
        <p:nvSpPr>
          <p:cNvPr id="1118" name="PlaceHolder 3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92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en-US" sz="20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2102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CustomShape 1"/>
          <p:cNvSpPr/>
          <p:nvPr/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6F8C80F7-5F16-4296-9E94-AF71C6968083}" type="slidenum"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+mn-ea"/>
              </a:rPr>
              <a:pPr>
                <a:lnSpc>
                  <a:spcPct val="100000"/>
                </a:lnSpc>
              </a:pPr>
              <a:t>49</a:t>
            </a:fld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1180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560" cy="4525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324226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764AAAC-E89B-4464-99A3-D52989CE58EE}" type="slidenum"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51</a:t>
            </a:fld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04537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E96D82-A1DA-4770-94D0-275F132B30F2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7935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AB4B5A-8639-499C-A258-5AC3B22CB494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207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179C47-2336-4C34-A557-A9DA8B9AF835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91137" name="Text Box 1"/>
          <p:cNvSpPr txBox="1">
            <a:spLocks noChangeArrowheads="1"/>
          </p:cNvSpPr>
          <p:nvPr/>
        </p:nvSpPr>
        <p:spPr bwMode="auto">
          <a:xfrm>
            <a:off x="4402138" y="9553575"/>
            <a:ext cx="33670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75E572AB-B4C9-44EB-92E5-621238BCB217}" type="slidenum">
              <a:rPr lang="en-US" altLang="en-US" sz="1200">
                <a:latin typeface="+mn-lt" charset="0"/>
                <a:cs typeface="+mn-ea" charset="0"/>
              </a:rPr>
              <a:pPr algn="r" hangingPunct="1">
                <a:lnSpc>
                  <a:spcPct val="100000"/>
                </a:lnSpc>
              </a:pPr>
              <a:t>56</a:t>
            </a:fld>
            <a:endParaRPr lang="en-US" altLang="en-US" sz="1200">
              <a:latin typeface="+mn-lt" charset="0"/>
              <a:cs typeface="+mn-ea" charset="0"/>
            </a:endParaRPr>
          </a:p>
        </p:txBody>
      </p:sp>
      <p:sp>
        <p:nvSpPr>
          <p:cNvPr id="9113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335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6D863E-70AC-44C9-8A3C-61B12AB0E03A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4402138" y="9553575"/>
            <a:ext cx="33670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E9F0F9C2-11A5-4CF3-B973-3836A178CF37}" type="slidenum">
              <a:rPr lang="en-US" altLang="en-US" sz="1200">
                <a:latin typeface="+mn-lt" charset="0"/>
                <a:cs typeface="+mn-ea" charset="0"/>
              </a:rPr>
              <a:pPr algn="r" hangingPunct="1">
                <a:lnSpc>
                  <a:spcPct val="100000"/>
                </a:lnSpc>
              </a:pPr>
              <a:t>57</a:t>
            </a:fld>
            <a:endParaRPr lang="en-US" altLang="en-US" sz="1200">
              <a:latin typeface="+mn-lt" charset="0"/>
              <a:cs typeface="+mn-ea" charset="0"/>
            </a:endParaRPr>
          </a:p>
        </p:txBody>
      </p:sp>
      <p:sp>
        <p:nvSpPr>
          <p:cNvPr id="9216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58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DFE6A2-0BEF-43B1-A9FC-13791717CBBD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4402138" y="9553575"/>
            <a:ext cx="33670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C39D9F69-F39A-4E72-9024-3F33C5EDED0D}" type="slidenum">
              <a:rPr lang="en-US" altLang="en-US" sz="1200">
                <a:latin typeface="+mn-lt" charset="0"/>
                <a:cs typeface="+mn-ea" charset="0"/>
              </a:rPr>
              <a:pPr algn="r" hangingPunct="1">
                <a:lnSpc>
                  <a:spcPct val="100000"/>
                </a:lnSpc>
              </a:pPr>
              <a:t>58</a:t>
            </a:fld>
            <a:endParaRPr lang="en-US" altLang="en-US" sz="1200">
              <a:latin typeface="+mn-lt" charset="0"/>
              <a:cs typeface="+mn-ea" charset="0"/>
            </a:endParaRPr>
          </a:p>
        </p:txBody>
      </p:sp>
      <p:sp>
        <p:nvSpPr>
          <p:cNvPr id="931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382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3FAACF-035F-48D9-B792-C612B3CE53DB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4402138" y="9553575"/>
            <a:ext cx="33670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2AAE996F-2106-4759-BA2C-E25A29BBC8F6}" type="slidenum">
              <a:rPr lang="en-US" altLang="en-US" sz="1200">
                <a:latin typeface="+mn-lt" charset="0"/>
                <a:cs typeface="+mn-ea" charset="0"/>
              </a:rPr>
              <a:pPr algn="r" hangingPunct="1">
                <a:lnSpc>
                  <a:spcPct val="100000"/>
                </a:lnSpc>
              </a:pPr>
              <a:t>59</a:t>
            </a:fld>
            <a:endParaRPr lang="en-US" altLang="en-US" sz="1200">
              <a:latin typeface="+mn-lt" charset="0"/>
              <a:cs typeface="+mn-ea" charset="0"/>
            </a:endParaRPr>
          </a:p>
        </p:txBody>
      </p:sp>
      <p:sp>
        <p:nvSpPr>
          <p:cNvPr id="9421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635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/>
              <a:t>h ~ </a:t>
            </a:r>
            <a:r>
              <a:rPr lang="en-US" b="1" i="0" baseline="0" dirty="0" err="1"/>
              <a:t>sqrt</a:t>
            </a:r>
            <a:r>
              <a:rPr lang="en-US" b="1" i="0" baseline="0" dirty="0"/>
              <a:t>(</a:t>
            </a:r>
            <a:r>
              <a:rPr lang="en-US" b="1" i="0" baseline="0" dirty="0" err="1"/>
              <a:t>kt</a:t>
            </a:r>
            <a:r>
              <a:rPr lang="en-US" b="1" i="0" baseline="0" dirty="0"/>
              <a:t>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/>
              <a:t>Double subduction systems </a:t>
            </a:r>
            <a:r>
              <a:rPr lang="en-US" b="1" i="0" baseline="0" dirty="0" err="1"/>
              <a:t>represetn</a:t>
            </a: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/>
              <a:t>As mentioned earlier, a couple of locations where we think double subduction is important in producing enigmatic plate kinematic, past or present, are India-Eurasia and the Arcs just to the south of Japan.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/>
              <a:t>We have shown that double subduction, with equivalent slab polarities, may be able to cause the anomalously high rates of pre-collision plate convergence between </a:t>
            </a:r>
            <a:r>
              <a:rPr lang="en-US" i="0" baseline="0" dirty="0" err="1"/>
              <a:t>india</a:t>
            </a:r>
            <a:r>
              <a:rPr lang="en-US" i="0" baseline="0" dirty="0"/>
              <a:t> and </a:t>
            </a:r>
            <a:r>
              <a:rPr lang="en-US" i="0" baseline="0" dirty="0" err="1"/>
              <a:t>eurasia</a:t>
            </a:r>
            <a:r>
              <a:rPr lang="en-US" i="0" baseline="0" dirty="0"/>
              <a:t> of ~15 cm/yr.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FFA8-31BB-F14D-A07F-9564375EE49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36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5516E2-CA53-41B2-882E-F1A403552B4F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95233" name="Text Box 1"/>
          <p:cNvSpPr txBox="1">
            <a:spLocks noChangeArrowheads="1"/>
          </p:cNvSpPr>
          <p:nvPr/>
        </p:nvSpPr>
        <p:spPr bwMode="auto">
          <a:xfrm>
            <a:off x="4402138" y="9553575"/>
            <a:ext cx="33670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87FFA948-E639-4E42-BB6E-B34CC70B1BBA}" type="slidenum">
              <a:rPr lang="en-US" altLang="en-US" sz="1200">
                <a:latin typeface="+mn-lt" charset="0"/>
                <a:cs typeface="+mn-ea" charset="0"/>
              </a:rPr>
              <a:pPr algn="r" hangingPunct="1">
                <a:lnSpc>
                  <a:spcPct val="100000"/>
                </a:lnSpc>
              </a:pPr>
              <a:t>60</a:t>
            </a:fld>
            <a:endParaRPr lang="en-US" altLang="en-US" sz="1200">
              <a:latin typeface="+mn-lt" charset="0"/>
              <a:cs typeface="+mn-ea" charset="0"/>
            </a:endParaRPr>
          </a:p>
        </p:txBody>
      </p:sp>
      <p:sp>
        <p:nvSpPr>
          <p:cNvPr id="9523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055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4480F8-EAC3-4278-A964-A7071601B41F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1110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01187E-58EF-4724-A79D-425215240D37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102401" name="Text Box 1"/>
          <p:cNvSpPr txBox="1">
            <a:spLocks noChangeArrowheads="1"/>
          </p:cNvSpPr>
          <p:nvPr/>
        </p:nvSpPr>
        <p:spPr bwMode="auto">
          <a:xfrm>
            <a:off x="4402138" y="9553575"/>
            <a:ext cx="33670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4F126D71-8FF9-4C6E-82C7-18E7D7F73057}" type="slidenum">
              <a:rPr lang="en-US" altLang="en-US" sz="1200">
                <a:latin typeface="+mn-lt" charset="0"/>
                <a:cs typeface="+mn-ea" charset="0"/>
              </a:rPr>
              <a:pPr algn="r" hangingPunct="1">
                <a:lnSpc>
                  <a:spcPct val="100000"/>
                </a:lnSpc>
              </a:pPr>
              <a:t>62</a:t>
            </a:fld>
            <a:endParaRPr lang="en-US" altLang="en-US" sz="1200">
              <a:latin typeface="+mn-lt" charset="0"/>
              <a:cs typeface="+mn-ea" charset="0"/>
            </a:endParaRPr>
          </a:p>
        </p:txBody>
      </p:sp>
      <p:sp>
        <p:nvSpPr>
          <p:cNvPr id="10240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5482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723598-81DE-40B1-B32A-5092E606A2D0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701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B612DD-3A0C-4B2A-ACC9-378A5929CBC4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1095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314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1D038B-C08A-4689-8909-83EE93219BC6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871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E5E702-2F1B-4CAF-A30F-11ACBA5D9752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113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4017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33E78A-FFD8-4A2E-BDE7-504D2D59FA50}" type="slidenum">
              <a:rPr lang="en-US" altLang="en-US"/>
              <a:pPr/>
              <a:t>67</a:t>
            </a:fld>
            <a:endParaRPr lang="en-US" altLang="en-US"/>
          </a:p>
        </p:txBody>
      </p:sp>
      <p:sp>
        <p:nvSpPr>
          <p:cNvPr id="1146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3697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B6A2DF-4876-4839-88DC-88B6FA79BCFE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1167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3627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946150"/>
            <a:ext cx="5762625" cy="3241675"/>
          </a:xfrm>
          <a:prstGeom prst="rect">
            <a:avLst/>
          </a:prstGeom>
        </p:spPr>
      </p:sp>
      <p:sp>
        <p:nvSpPr>
          <p:cNvPr id="110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/>
          <a:lstStyle/>
          <a:p>
            <a:r>
              <a:rPr lang="en-US" sz="1979" b="0" strike="noStrike" spc="-1">
                <a:latin typeface="Times New Roman"/>
                <a:ea typeface="ＭＳ Ｐゴシック"/>
              </a:rPr>
              <a:t>Queste sono alcune semplici leggi di scala per una palla in risalita nel mantello viscose (equazione di stokes). Il contrasto di densità è dato dalla differemza di temperatura delta T. la topo dinamica e la velocità di sollevamento sono linearmente legate a deltaT mentre  la velocità è inversamente proiporzonale alla viscosità del mezzo. </a:t>
            </a:r>
            <a:endParaRPr lang="en-US" sz="1979" b="0" strike="noStrike" spc="-1">
              <a:latin typeface="Times New Roman"/>
            </a:endParaRPr>
          </a:p>
        </p:txBody>
      </p:sp>
      <p:sp>
        <p:nvSpPr>
          <p:cNvPr id="1105" name="TextShape 3"/>
          <p:cNvSpPr txBox="1"/>
          <p:nvPr/>
        </p:nvSpPr>
        <p:spPr>
          <a:xfrm>
            <a:off x="4402440" y="9553680"/>
            <a:ext cx="3367800" cy="5025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fld id="{A5D25CD4-F4DF-4459-B2CA-5274A71AC52B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76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9275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/>
              <a:t>Double subduction systems </a:t>
            </a:r>
            <a:r>
              <a:rPr lang="en-US" b="1" i="0" baseline="0" dirty="0" err="1"/>
              <a:t>represetn</a:t>
            </a: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/>
              <a:t>As mentioned earlier, a couple of locations where we think double subduction is important in producing enigmatic plate kinematic, past or present, are India-Eurasia and the Arcs just to the south of Japan.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/>
              <a:t>We have shown that double subduction, with equivalent slab polarities, may be able to cause the anomalously high rates of pre-collision plate convergence between </a:t>
            </a:r>
            <a:r>
              <a:rPr lang="en-US" i="0" baseline="0" dirty="0" err="1"/>
              <a:t>india</a:t>
            </a:r>
            <a:r>
              <a:rPr lang="en-US" i="0" baseline="0" dirty="0"/>
              <a:t> and </a:t>
            </a:r>
            <a:r>
              <a:rPr lang="en-US" i="0" baseline="0" dirty="0" err="1"/>
              <a:t>eurasia</a:t>
            </a:r>
            <a:r>
              <a:rPr lang="en-US" i="0" baseline="0" dirty="0"/>
              <a:t> of ~15 cm/yr.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FFA8-31BB-F14D-A07F-9564375EE49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039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946150"/>
            <a:ext cx="5762625" cy="3241675"/>
          </a:xfrm>
          <a:prstGeom prst="rect">
            <a:avLst/>
          </a:prstGeom>
        </p:spPr>
      </p:sp>
      <p:sp>
        <p:nvSpPr>
          <p:cNvPr id="110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/>
          <a:lstStyle/>
          <a:p>
            <a:r>
              <a:rPr lang="en-US" sz="1979" b="0" strike="noStrike" spc="-1">
                <a:latin typeface="Times New Roman"/>
                <a:ea typeface="ＭＳ Ｐゴシック"/>
              </a:rPr>
              <a:t>Queste sono alcune semplici leggi di scala per una palla in risalita nel mantello viscose (equazione di stokes). Il contrasto di densità è dato dalla differemza di temperatura delta T. la topo dinamica e la velocità di sollevamento sono linearmente legate a deltaT mentre  la velocità è inversamente proiporzonale alla viscosità del mezzo. </a:t>
            </a:r>
            <a:endParaRPr lang="en-US" sz="1979" b="0" strike="noStrike" spc="-1">
              <a:latin typeface="Times New Roman"/>
            </a:endParaRPr>
          </a:p>
        </p:txBody>
      </p:sp>
      <p:sp>
        <p:nvSpPr>
          <p:cNvPr id="1108" name="TextShape 3"/>
          <p:cNvSpPr txBox="1"/>
          <p:nvPr/>
        </p:nvSpPr>
        <p:spPr>
          <a:xfrm>
            <a:off x="4402440" y="9553680"/>
            <a:ext cx="3367800" cy="5025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fld id="{FB826800-3914-4E84-8B66-8EB046603FB4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77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917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/>
              <a:t>h ~ </a:t>
            </a:r>
            <a:r>
              <a:rPr lang="en-US" b="1" i="0" baseline="0" dirty="0" err="1"/>
              <a:t>sqrt</a:t>
            </a:r>
            <a:r>
              <a:rPr lang="en-US" b="1" i="0" baseline="0" dirty="0"/>
              <a:t>(</a:t>
            </a:r>
            <a:r>
              <a:rPr lang="en-US" b="1" i="0" baseline="0" dirty="0" err="1"/>
              <a:t>kt</a:t>
            </a:r>
            <a:r>
              <a:rPr lang="en-US" b="1" i="0" baseline="0" dirty="0"/>
              <a:t>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/>
              <a:t>Double subduction systems </a:t>
            </a:r>
            <a:r>
              <a:rPr lang="en-US" b="1" i="0" baseline="0" dirty="0" err="1"/>
              <a:t>represetn</a:t>
            </a:r>
            <a:endParaRPr lang="en-US" b="1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/>
              <a:t>As mentioned earlier, a couple of locations where we think double subduction is important in producing enigmatic plate kinematic, past or present, are India-Eurasia and the Arcs just to the south of Japan.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/>
              <a:t>We have shown that double subduction, with equivalent slab polarities, may be able to cause the anomalously high rates of pre-collision plate convergence between </a:t>
            </a:r>
            <a:r>
              <a:rPr lang="en-US" i="0" baseline="0" dirty="0" err="1"/>
              <a:t>india</a:t>
            </a:r>
            <a:r>
              <a:rPr lang="en-US" i="0" baseline="0" dirty="0"/>
              <a:t> and </a:t>
            </a:r>
            <a:r>
              <a:rPr lang="en-US" i="0" baseline="0" dirty="0" err="1"/>
              <a:t>eurasia</a:t>
            </a:r>
            <a:r>
              <a:rPr lang="en-US" i="0" baseline="0" dirty="0"/>
              <a:t> of ~15 cm/yr.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0FFA8-31BB-F14D-A07F-9564375EE49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24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90" name="CustomShape 2"/>
          <p:cNvSpPr/>
          <p:nvPr/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92253-544D-4208-B90D-E287308734A7}" type="slidenum"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Optima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13067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CustomShape 1"/>
          <p:cNvSpPr/>
          <p:nvPr/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97E8AAA4-A7E0-4E3E-9C77-D736445B9882}" type="slidenum"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+mn-ea"/>
              </a:rPr>
              <a:pPr>
                <a:lnSpc>
                  <a:spcPct val="100000"/>
                </a:lnSpc>
              </a:pPr>
              <a:t>28</a:t>
            </a:fld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1192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560" cy="4525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655973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764AAAC-E89B-4464-99A3-D52989CE58EE}" type="slidenum"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30</a:t>
            </a:fld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424725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TextShape 1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fld id="{5C251F5C-8981-4D22-A88E-BABE394E59A0}" type="slidenum">
              <a:rPr lang="en-US" sz="2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34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111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16013" y="946150"/>
            <a:ext cx="5762625" cy="3241675"/>
          </a:xfrm>
          <a:prstGeom prst="rect">
            <a:avLst/>
          </a:prstGeom>
        </p:spPr>
      </p:sp>
      <p:sp>
        <p:nvSpPr>
          <p:cNvPr id="1111" name="PlaceHolder 3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92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en-US" sz="2000" b="0" strike="noStrike" spc="-1">
              <a:latin typeface="Times New Roman"/>
            </a:endParaRPr>
          </a:p>
        </p:txBody>
      </p:sp>
      <p:sp>
        <p:nvSpPr>
          <p:cNvPr id="1112" name="CustomShape 4"/>
          <p:cNvSpPr/>
          <p:nvPr/>
        </p:nvSpPr>
        <p:spPr>
          <a:xfrm>
            <a:off x="0" y="0"/>
            <a:ext cx="1080" cy="1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fld id="{41FB626B-843A-4786-9429-DD54273CCF2E}" type="slidenum">
              <a:rPr lang="en-US" sz="1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34</a:t>
            </a:fld>
            <a:endParaRPr lang="en-US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9225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TextShape 1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fld id="{5C251F5C-8981-4D22-A88E-BABE394E59A0}" type="slidenum">
              <a:rPr lang="en-US" sz="2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35</a:t>
            </a:fld>
            <a:endParaRPr lang="en-US" sz="2400" b="0" strike="noStrike" spc="-1">
              <a:latin typeface="Times New Roman"/>
            </a:endParaRPr>
          </a:p>
        </p:txBody>
      </p:sp>
      <p:sp>
        <p:nvSpPr>
          <p:cNvPr id="111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16013" y="946150"/>
            <a:ext cx="5762625" cy="3241675"/>
          </a:xfrm>
          <a:prstGeom prst="rect">
            <a:avLst/>
          </a:prstGeom>
        </p:spPr>
      </p:sp>
      <p:sp>
        <p:nvSpPr>
          <p:cNvPr id="1111" name="PlaceHolder 3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92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en-US" sz="2000" b="0" strike="noStrike" spc="-1">
              <a:latin typeface="Times New Roman"/>
            </a:endParaRPr>
          </a:p>
        </p:txBody>
      </p:sp>
      <p:sp>
        <p:nvSpPr>
          <p:cNvPr id="1112" name="CustomShape 4"/>
          <p:cNvSpPr/>
          <p:nvPr/>
        </p:nvSpPr>
        <p:spPr>
          <a:xfrm>
            <a:off x="0" y="0"/>
            <a:ext cx="1080" cy="1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fld id="{41FB626B-843A-4786-9429-DD54273CCF2E}" type="slidenum">
              <a:rPr lang="en-US" sz="1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35</a:t>
            </a:fld>
            <a:endParaRPr lang="en-US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742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90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731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9184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 hasCustomPrompt="1"/>
          </p:nvPr>
        </p:nvSpPr>
        <p:spPr>
          <a:xfrm>
            <a:off x="672042" y="377941"/>
            <a:ext cx="7806206" cy="85802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6000">
                <a:latin typeface="Optima" pitchFamily="2" charset="0"/>
              </a:defRPr>
            </a:lvl1pPr>
          </a:lstStyle>
          <a:p>
            <a:pPr algn="ctr"/>
            <a:r>
              <a:rPr lang="en-US" sz="1633" b="1" strike="noStrike" spc="-1" dirty="0">
                <a:solidFill>
                  <a:srgbClr val="333333"/>
                </a:solidFill>
                <a:latin typeface="Optima" pitchFamily="2" charset="0"/>
              </a:rPr>
              <a:t>Optima</a:t>
            </a:r>
            <a:endParaRPr lang="en-US" sz="1633" b="1" strike="noStrike" spc="-1" dirty="0">
              <a:solidFill>
                <a:srgbClr val="333333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 hasCustomPrompt="1"/>
          </p:nvPr>
        </p:nvSpPr>
        <p:spPr>
          <a:xfrm>
            <a:off x="672042" y="1429954"/>
            <a:ext cx="7806206" cy="2997810"/>
          </a:xfrm>
          <a:prstGeom prst="rect">
            <a:avLst/>
          </a:prstGeom>
        </p:spPr>
        <p:txBody>
          <a:bodyPr lIns="0" tIns="21240" rIns="0" bIns="0"/>
          <a:lstStyle>
            <a:lvl1pPr>
              <a:defRPr>
                <a:latin typeface="Optima" pitchFamily="2" charset="0"/>
              </a:defRPr>
            </a:lvl1pPr>
          </a:lstStyle>
          <a:p>
            <a:r>
              <a:rPr lang="en-US" sz="1633" b="0" strike="noStrike" spc="-1" dirty="0">
                <a:solidFill>
                  <a:srgbClr val="000000"/>
                </a:solidFill>
                <a:latin typeface="Arial"/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2340980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71400" y="426600"/>
            <a:ext cx="7808400" cy="8586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Optima" pitchFamily="2" charset="0"/>
              </a:defRPr>
            </a:lvl1pPr>
          </a:lstStyle>
          <a:p>
            <a:pPr algn="ctr"/>
            <a:endParaRPr lang="en-US" sz="4050" b="0" strike="noStrike" spc="-1" dirty="0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 hasCustomPrompt="1"/>
          </p:nvPr>
        </p:nvSpPr>
        <p:spPr>
          <a:xfrm>
            <a:off x="671400" y="1429650"/>
            <a:ext cx="3810240" cy="324027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Optima" pitchFamily="2" charset="0"/>
              </a:defRPr>
            </a:lvl1pPr>
          </a:lstStyle>
          <a:p>
            <a:r>
              <a:rPr lang="en-US" sz="2400" b="0" strike="noStrike" spc="-1" dirty="0" err="1">
                <a:latin typeface="Arial"/>
              </a:rPr>
              <a:t>dfgsfd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2440" y="1429650"/>
            <a:ext cx="3810240" cy="324027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58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8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2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2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4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16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455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489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78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tima"/>
              </a:defRPr>
            </a:lvl1pPr>
          </a:lstStyle>
          <a:p>
            <a:fld id="{A62D9066-C962-024A-A94B-7CC7C172CA6C}" type="datetimeFigureOut">
              <a:rPr lang="en-US" smtClean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tim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tima"/>
              </a:defRPr>
            </a:lvl1pPr>
          </a:lstStyle>
          <a:p>
            <a:fld id="{F02C5B58-8669-FE45-B8D8-F3439D73E2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1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tima"/>
          <a:ea typeface="+mj-ea"/>
          <a:cs typeface="Optim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Ø"/>
        <a:defRPr sz="3200" kern="1200">
          <a:solidFill>
            <a:schemeClr val="tx1"/>
          </a:solidFill>
          <a:latin typeface="Optima"/>
          <a:ea typeface="+mn-ea"/>
          <a:cs typeface="Optim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Optima"/>
          <a:ea typeface="+mn-ea"/>
          <a:cs typeface="Optim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Optima"/>
          <a:ea typeface="+mn-ea"/>
          <a:cs typeface="Optim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Optima"/>
          <a:ea typeface="+mn-ea"/>
          <a:cs typeface="Optim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Optima"/>
          <a:ea typeface="+mn-ea"/>
          <a:cs typeface="Opti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1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20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5" Type="http://schemas.openxmlformats.org/officeDocument/2006/relationships/image" Target="../media/image74.emf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Relationship Id="rId14" Type="http://schemas.openxmlformats.org/officeDocument/2006/relationships/image" Target="../media/image8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9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0.png"/><Relationship Id="rId11" Type="http://schemas.openxmlformats.org/officeDocument/2006/relationships/image" Target="../media/image139.png"/><Relationship Id="rId5" Type="http://schemas.openxmlformats.org/officeDocument/2006/relationships/image" Target="../media/image960.png"/><Relationship Id="rId10" Type="http://schemas.openxmlformats.org/officeDocument/2006/relationships/image" Target="../media/image100.png"/><Relationship Id="rId4" Type="http://schemas.openxmlformats.org/officeDocument/2006/relationships/image" Target="../media/image138.png"/><Relationship Id="rId9" Type="http://schemas.openxmlformats.org/officeDocument/2006/relationships/image" Target="../media/image9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tif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8959" y="822202"/>
            <a:ext cx="692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Optima" pitchFamily="2" charset="0"/>
              </a:rPr>
              <a:t>Regional </a:t>
            </a:r>
            <a:r>
              <a:rPr lang="en-US" sz="3200" b="1" dirty="0">
                <a:latin typeface="Optima" pitchFamily="2" charset="0"/>
              </a:rPr>
              <a:t>Geodynamics </a:t>
            </a:r>
            <a:endParaRPr lang="en-US" sz="3200" b="1" dirty="0">
              <a:latin typeface="Optima" pitchFamily="2" charset="0"/>
              <a:cs typeface="Opti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1366" y="2507094"/>
            <a:ext cx="5541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cs typeface="Arial"/>
                <a:sym typeface="Arial"/>
              </a:rPr>
              <a:t>Thorsten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cs typeface="Arial"/>
                <a:sym typeface="Arial"/>
              </a:rPr>
              <a:t>W. Becker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Jackson School of Geosciences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cs typeface="Arial"/>
                <a:sym typeface="Arial"/>
              </a:rPr>
              <a:t>The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cs typeface="Arial"/>
                <a:sym typeface="Arial"/>
              </a:rPr>
              <a:t> University of Texas at Austin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Internal Earth </a:t>
            </a:r>
            <a:r>
              <a:rPr lang="en-US" kern="0" dirty="0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Doctoral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kern="0" dirty="0" err="1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Barcelonette</a:t>
            </a:r>
            <a:r>
              <a:rPr lang="en-US" kern="0" dirty="0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, France</a:t>
            </a:r>
            <a:endParaRPr lang="en-US" sz="1600" kern="0" dirty="0">
              <a:solidFill>
                <a:srgbClr val="000000"/>
              </a:solidFill>
              <a:latin typeface="Optima" pitchFamily="2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 dirty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October </a:t>
            </a:r>
            <a:r>
              <a:rPr lang="en-US" sz="1600" kern="0" dirty="0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15, </a:t>
            </a:r>
            <a:r>
              <a:rPr lang="en-US" sz="1600" kern="0" dirty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2019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cs typeface="Arial"/>
              <a:sym typeface="Arial"/>
            </a:endParaRPr>
          </a:p>
        </p:txBody>
      </p:sp>
      <p:pic>
        <p:nvPicPr>
          <p:cNvPr id="6" name="Picture 2" descr="Image result for utig logo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" y="4569184"/>
            <a:ext cx="492467" cy="49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jackson school of geoscien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732" y="4537903"/>
            <a:ext cx="2420602" cy="49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22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roup 1"/>
          <p:cNvGrpSpPr/>
          <p:nvPr/>
        </p:nvGrpSpPr>
        <p:grpSpPr>
          <a:xfrm>
            <a:off x="1489950" y="1600290"/>
            <a:ext cx="6273990" cy="3130650"/>
            <a:chOff x="462600" y="2133720"/>
            <a:chExt cx="8365320" cy="4174200"/>
          </a:xfrm>
        </p:grpSpPr>
        <p:grpSp>
          <p:nvGrpSpPr>
            <p:cNvPr id="412" name="Group 2"/>
            <p:cNvGrpSpPr/>
            <p:nvPr/>
          </p:nvGrpSpPr>
          <p:grpSpPr>
            <a:xfrm>
              <a:off x="1066680" y="5257800"/>
              <a:ext cx="1725840" cy="1008360"/>
              <a:chOff x="1066680" y="5257800"/>
              <a:chExt cx="1725840" cy="1008360"/>
            </a:xfrm>
          </p:grpSpPr>
          <p:pic>
            <p:nvPicPr>
              <p:cNvPr id="413" name="Picture 412"/>
              <p:cNvPicPr/>
              <p:nvPr/>
            </p:nvPicPr>
            <p:blipFill>
              <a:blip r:embed="rId2"/>
              <a:stretch/>
            </p:blipFill>
            <p:spPr>
              <a:xfrm>
                <a:off x="1066680" y="5257800"/>
                <a:ext cx="1725840" cy="56196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14" name="CustomShape 3"/>
              <p:cNvSpPr/>
              <p:nvPr/>
            </p:nvSpPr>
            <p:spPr>
              <a:xfrm>
                <a:off x="1585080" y="5867280"/>
                <a:ext cx="740160" cy="3988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67500" tIns="35100" rIns="67500" bIns="35100"/>
              <a:lstStyle/>
              <a:p>
                <a:pPr>
                  <a:lnSpc>
                    <a:spcPct val="100000"/>
                  </a:lnSpc>
                </a:pPr>
                <a:r>
                  <a:rPr lang="en-US" sz="1500" spc="-1">
                    <a:solidFill>
                      <a:srgbClr val="000000"/>
                    </a:solidFill>
                    <a:latin typeface="Optima" pitchFamily="2" charset="0"/>
                  </a:rPr>
                  <a:t>T (C)</a:t>
                </a:r>
              </a:p>
            </p:txBody>
          </p:sp>
        </p:grpSp>
        <p:pic>
          <p:nvPicPr>
            <p:cNvPr id="415" name="Picture 414"/>
            <p:cNvPicPr/>
            <p:nvPr/>
          </p:nvPicPr>
          <p:blipFill>
            <a:blip r:embed="rId3"/>
            <a:stretch/>
          </p:blipFill>
          <p:spPr>
            <a:xfrm>
              <a:off x="7010280" y="5334120"/>
              <a:ext cx="1447920" cy="590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6" name="CustomShape 4"/>
            <p:cNvSpPr/>
            <p:nvPr/>
          </p:nvSpPr>
          <p:spPr>
            <a:xfrm>
              <a:off x="6944400" y="5867280"/>
              <a:ext cx="1828080" cy="440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5100" rIns="67500" bIns="35100"/>
            <a:lstStyle/>
            <a:p>
              <a:pPr>
                <a:lnSpc>
                  <a:spcPct val="100000"/>
                </a:lnSpc>
              </a:pPr>
              <a:r>
                <a:rPr lang="en-US" sz="1500" spc="-1">
                  <a:solidFill>
                    <a:srgbClr val="000000"/>
                  </a:solidFill>
                  <a:latin typeface="Optima" pitchFamily="2" charset="0"/>
                </a:rPr>
                <a:t>max H</a:t>
              </a:r>
              <a:r>
                <a:rPr lang="en-US" sz="1500" spc="-1" baseline="-25000">
                  <a:solidFill>
                    <a:srgbClr val="000000"/>
                  </a:solidFill>
                  <a:latin typeface="Optima" pitchFamily="2" charset="0"/>
                </a:rPr>
                <a:t>2</a:t>
              </a:r>
              <a:r>
                <a:rPr lang="en-US" sz="1500" spc="-1">
                  <a:solidFill>
                    <a:srgbClr val="000000"/>
                  </a:solidFill>
                  <a:latin typeface="Optima" pitchFamily="2" charset="0"/>
                </a:rPr>
                <a:t>O (wt%)</a:t>
              </a:r>
            </a:p>
          </p:txBody>
        </p:sp>
        <p:sp>
          <p:nvSpPr>
            <p:cNvPr id="417" name="CustomShape 5"/>
            <p:cNvSpPr/>
            <p:nvPr/>
          </p:nvSpPr>
          <p:spPr>
            <a:xfrm>
              <a:off x="3509280" y="2133720"/>
              <a:ext cx="1291680" cy="398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5100" rIns="67500" bIns="35100"/>
            <a:lstStyle/>
            <a:p>
              <a:pPr>
                <a:lnSpc>
                  <a:spcPct val="100000"/>
                </a:lnSpc>
              </a:pPr>
              <a:r>
                <a:rPr lang="en-US" sz="1500" spc="-1" dirty="0">
                  <a:solidFill>
                    <a:srgbClr val="000000"/>
                  </a:solidFill>
                  <a:latin typeface="Optima" pitchFamily="2" charset="0"/>
                </a:rPr>
                <a:t>rock </a:t>
              </a:r>
              <a:r>
                <a:rPr lang="en-US" sz="1500" spc="-1" dirty="0" err="1">
                  <a:solidFill>
                    <a:srgbClr val="000000"/>
                  </a:solidFill>
                  <a:latin typeface="Optima" pitchFamily="2" charset="0"/>
                </a:rPr>
                <a:t>facies</a:t>
              </a:r>
              <a:endParaRPr lang="en-US" sz="1500" spc="-1" dirty="0">
                <a:solidFill>
                  <a:srgbClr val="000000"/>
                </a:solidFill>
                <a:latin typeface="Optima" pitchFamily="2" charset="0"/>
              </a:endParaRPr>
            </a:p>
          </p:txBody>
        </p:sp>
        <p:sp>
          <p:nvSpPr>
            <p:cNvPr id="418" name="CustomShape 6"/>
            <p:cNvSpPr/>
            <p:nvPr/>
          </p:nvSpPr>
          <p:spPr>
            <a:xfrm>
              <a:off x="462600" y="2133720"/>
              <a:ext cx="1396800" cy="398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5100" rIns="67500" bIns="35100"/>
            <a:lstStyle/>
            <a:p>
              <a:pPr>
                <a:lnSpc>
                  <a:spcPct val="100000"/>
                </a:lnSpc>
              </a:pPr>
              <a:r>
                <a:rPr lang="en-US" sz="1500" spc="-1" dirty="0">
                  <a:solidFill>
                    <a:srgbClr val="000000"/>
                  </a:solidFill>
                  <a:latin typeface="Optima" pitchFamily="2" charset="0"/>
                </a:rPr>
                <a:t>temperature</a:t>
              </a:r>
            </a:p>
          </p:txBody>
        </p:sp>
        <p:sp>
          <p:nvSpPr>
            <p:cNvPr id="419" name="CustomShape 7"/>
            <p:cNvSpPr/>
            <p:nvPr/>
          </p:nvSpPr>
          <p:spPr>
            <a:xfrm>
              <a:off x="6256080" y="2133720"/>
              <a:ext cx="2571840" cy="398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5100" rIns="67500" bIns="35100"/>
            <a:lstStyle/>
            <a:p>
              <a:pPr>
                <a:lnSpc>
                  <a:spcPct val="100000"/>
                </a:lnSpc>
              </a:pPr>
              <a:r>
                <a:rPr lang="en-US" sz="1500" spc="-1">
                  <a:solidFill>
                    <a:srgbClr val="000000"/>
                  </a:solidFill>
                  <a:latin typeface="Optima" pitchFamily="2" charset="0"/>
                </a:rPr>
                <a:t>water carrying capacity</a:t>
              </a:r>
            </a:p>
          </p:txBody>
        </p:sp>
      </p:grpSp>
      <p:pic>
        <p:nvPicPr>
          <p:cNvPr id="420" name="Picture 419"/>
          <p:cNvPicPr/>
          <p:nvPr/>
        </p:nvPicPr>
        <p:blipFill>
          <a:blip r:embed="rId4"/>
          <a:stretch/>
        </p:blipFill>
        <p:spPr>
          <a:xfrm>
            <a:off x="1143000" y="1885950"/>
            <a:ext cx="2457540" cy="1847880"/>
          </a:xfrm>
          <a:prstGeom prst="rect">
            <a:avLst/>
          </a:prstGeom>
          <a:ln>
            <a:noFill/>
          </a:ln>
        </p:spPr>
      </p:pic>
      <p:pic>
        <p:nvPicPr>
          <p:cNvPr id="421" name="Picture 420"/>
          <p:cNvPicPr/>
          <p:nvPr/>
        </p:nvPicPr>
        <p:blipFill>
          <a:blip r:embed="rId5"/>
          <a:stretch/>
        </p:blipFill>
        <p:spPr>
          <a:xfrm>
            <a:off x="3600540" y="1885950"/>
            <a:ext cx="2057400" cy="1880010"/>
          </a:xfrm>
          <a:prstGeom prst="rect">
            <a:avLst/>
          </a:prstGeom>
          <a:ln>
            <a:noFill/>
          </a:ln>
        </p:spPr>
      </p:pic>
      <p:pic>
        <p:nvPicPr>
          <p:cNvPr id="422" name="Picture 421"/>
          <p:cNvPicPr/>
          <p:nvPr/>
        </p:nvPicPr>
        <p:blipFill>
          <a:blip r:embed="rId6"/>
          <a:stretch/>
        </p:blipFill>
        <p:spPr>
          <a:xfrm>
            <a:off x="5707890" y="1885950"/>
            <a:ext cx="2045520" cy="1885950"/>
          </a:xfrm>
          <a:prstGeom prst="rect">
            <a:avLst/>
          </a:prstGeom>
          <a:ln>
            <a:noFill/>
          </a:ln>
        </p:spPr>
      </p:pic>
      <p:sp>
        <p:nvSpPr>
          <p:cNvPr id="18" name="TextShape 9"/>
          <p:cNvSpPr txBox="1"/>
          <p:nvPr/>
        </p:nvSpPr>
        <p:spPr>
          <a:xfrm rot="16200000">
            <a:off x="8239412" y="4260868"/>
            <a:ext cx="1428300" cy="18198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r>
              <a:rPr lang="en-US" sz="75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Slide courtesy of P. van </a:t>
            </a:r>
            <a:r>
              <a:rPr lang="en-US" sz="750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Keken</a:t>
            </a:r>
            <a:endParaRPr lang="en-US" sz="750" spc="-1" dirty="0">
              <a:solidFill>
                <a:schemeClr val="bg1">
                  <a:lumMod val="85000"/>
                </a:schemeClr>
              </a:solidFill>
              <a:latin typeface="Optima" pitchFamily="2" charset="0"/>
            </a:endParaRPr>
          </a:p>
        </p:txBody>
      </p:sp>
      <p:sp>
        <p:nvSpPr>
          <p:cNvPr id="19" name="TextShape 9"/>
          <p:cNvSpPr txBox="1"/>
          <p:nvPr/>
        </p:nvSpPr>
        <p:spPr>
          <a:xfrm>
            <a:off x="128340" y="4787325"/>
            <a:ext cx="1814670" cy="27351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r>
              <a:rPr lang="en-US" sz="135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Syracuse et al. (2010)</a:t>
            </a:r>
          </a:p>
        </p:txBody>
      </p:sp>
      <p:sp>
        <p:nvSpPr>
          <p:cNvPr id="20" name="CustomShape 9"/>
          <p:cNvSpPr/>
          <p:nvPr/>
        </p:nvSpPr>
        <p:spPr>
          <a:xfrm>
            <a:off x="1143000" y="1100925"/>
            <a:ext cx="823500" cy="299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5100" rIns="67500" bIns="35100"/>
          <a:lstStyle/>
          <a:p>
            <a:pPr>
              <a:lnSpc>
                <a:spcPct val="100000"/>
              </a:lnSpc>
            </a:pPr>
            <a:r>
              <a:rPr lang="en-US" sz="2800" spc="-1" dirty="0" smtClean="0">
                <a:solidFill>
                  <a:srgbClr val="000000"/>
                </a:solidFill>
                <a:latin typeface="Optima" pitchFamily="2" charset="0"/>
              </a:rPr>
              <a:t>Tohoku (old seafloor) – “cold”</a:t>
            </a:r>
            <a:endParaRPr lang="en-US" sz="2800" spc="-1" dirty="0">
              <a:solidFill>
                <a:srgbClr val="000000"/>
              </a:solidFill>
              <a:latin typeface="Optima" pitchFamily="2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tima"/>
                <a:ea typeface="+mj-ea"/>
                <a:cs typeface="Optima"/>
              </a:defRPr>
            </a:lvl1pPr>
          </a:lstStyle>
          <a:p>
            <a:r>
              <a:rPr lang="en-US" smtClean="0"/>
              <a:t>Predict petrology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85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1678" y="1100765"/>
            <a:ext cx="6669881" cy="26467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Optima" pitchFamily="2" charset="0"/>
            </a:endParaRPr>
          </a:p>
        </p:txBody>
      </p:sp>
      <p:pic>
        <p:nvPicPr>
          <p:cNvPr id="3" name="Picture 3" descr="Cas+NEJ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17" y="968990"/>
            <a:ext cx="7843201" cy="309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90118" y="2419117"/>
            <a:ext cx="1162498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25"/>
              </a:lnSpc>
              <a:spcBef>
                <a:spcPct val="0"/>
              </a:spcBef>
              <a:buNone/>
            </a:pPr>
            <a:r>
              <a:rPr lang="en-CA" altLang="en-US" sz="1350" dirty="0">
                <a:solidFill>
                  <a:srgbClr val="0070C0"/>
                </a:solidFill>
                <a:latin typeface="Optima" pitchFamily="2" charset="0"/>
              </a:rPr>
              <a:t>Blue: </a:t>
            </a:r>
          </a:p>
          <a:p>
            <a:pPr algn="ctr" eaLnBrk="1" hangingPunct="1">
              <a:lnSpc>
                <a:spcPts val="1425"/>
              </a:lnSpc>
              <a:spcBef>
                <a:spcPct val="0"/>
              </a:spcBef>
              <a:buNone/>
            </a:pPr>
            <a:r>
              <a:rPr lang="en-CA" altLang="en-US" sz="1350" dirty="0">
                <a:solidFill>
                  <a:srgbClr val="0070C0"/>
                </a:solidFill>
                <a:latin typeface="Optima" pitchFamily="2" charset="0"/>
              </a:rPr>
              <a:t>Basaltic crust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65493" y="2666437"/>
            <a:ext cx="1516941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25"/>
              </a:lnSpc>
              <a:spcBef>
                <a:spcPct val="0"/>
              </a:spcBef>
              <a:buNone/>
            </a:pPr>
            <a:r>
              <a:rPr lang="en-CA" altLang="en-US" sz="1350" dirty="0">
                <a:solidFill>
                  <a:srgbClr val="7030A0"/>
                </a:solidFill>
                <a:latin typeface="Optima" pitchFamily="2" charset="0"/>
              </a:rPr>
              <a:t>Purple:</a:t>
            </a:r>
          </a:p>
          <a:p>
            <a:pPr algn="ctr" eaLnBrk="1" hangingPunct="1">
              <a:lnSpc>
                <a:spcPts val="1425"/>
              </a:lnSpc>
              <a:spcBef>
                <a:spcPct val="0"/>
              </a:spcBef>
              <a:buNone/>
            </a:pPr>
            <a:r>
              <a:rPr lang="en-CA" altLang="en-US" sz="1350" dirty="0">
                <a:solidFill>
                  <a:srgbClr val="7030A0"/>
                </a:solidFill>
                <a:latin typeface="Optima" pitchFamily="2" charset="0"/>
              </a:rPr>
              <a:t>Serpentine stability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1865494" y="2058888"/>
            <a:ext cx="429029" cy="46279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 sz="1350">
              <a:latin typeface="Optima" pitchFamily="2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2918719" y="2247356"/>
            <a:ext cx="499276" cy="53031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 sz="1350">
              <a:latin typeface="Optima" pitchFamily="2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2926939" y="2516798"/>
            <a:ext cx="613623" cy="260876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 sz="1350">
              <a:latin typeface="Optima" pitchFamily="2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275153" y="1155534"/>
            <a:ext cx="107914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350">
                <a:latin typeface="Optima" pitchFamily="2" charset="0"/>
              </a:rPr>
              <a:t>N Cascadia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543419" y="1155534"/>
            <a:ext cx="86754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350">
                <a:latin typeface="Optima" pitchFamily="2" charset="0"/>
              </a:rPr>
              <a:t>NE Japan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672562" y="338750"/>
            <a:ext cx="6096605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CA" altLang="en-US" sz="1800" dirty="0">
                <a:latin typeface="Optima" pitchFamily="2" charset="0"/>
              </a:rPr>
              <a:t>End-member young- and old-slab subduction zones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CA" altLang="en-US" sz="1350" dirty="0">
                <a:latin typeface="Optima" pitchFamily="2" charset="0"/>
              </a:rPr>
              <a:t>(Wada and Wang, 2009 G3; also Peacock, van </a:t>
            </a:r>
            <a:r>
              <a:rPr lang="en-CA" altLang="en-US" sz="1350" dirty="0" err="1">
                <a:latin typeface="Optima" pitchFamily="2" charset="0"/>
              </a:rPr>
              <a:t>Keken</a:t>
            </a:r>
            <a:r>
              <a:rPr lang="en-CA" altLang="en-US" sz="1350" dirty="0">
                <a:latin typeface="Optima" pitchFamily="2" charset="0"/>
              </a:rPr>
              <a:t>, Hacker, Syracuse, …)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81182" y="2072910"/>
            <a:ext cx="5047900" cy="874514"/>
            <a:chOff x="3841575" y="2339813"/>
            <a:chExt cx="6730533" cy="1166018"/>
          </a:xfrm>
        </p:grpSpPr>
        <p:sp>
          <p:nvSpPr>
            <p:cNvPr id="14" name="Oval 19"/>
            <p:cNvSpPr>
              <a:spLocks noChangeArrowheads="1"/>
            </p:cNvSpPr>
            <p:nvPr/>
          </p:nvSpPr>
          <p:spPr bwMode="auto">
            <a:xfrm>
              <a:off x="3841575" y="2339813"/>
              <a:ext cx="557212" cy="561448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latin typeface="Optima" pitchFamily="2" charset="0"/>
              </a:endParaRPr>
            </a:p>
          </p:txBody>
        </p:sp>
        <p:sp>
          <p:nvSpPr>
            <p:cNvPr id="15" name="Oval 20"/>
            <p:cNvSpPr>
              <a:spLocks noChangeArrowheads="1"/>
            </p:cNvSpPr>
            <p:nvPr/>
          </p:nvSpPr>
          <p:spPr bwMode="auto">
            <a:xfrm>
              <a:off x="9837562" y="2772406"/>
              <a:ext cx="734546" cy="733425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latin typeface="Optima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31826" y="4055739"/>
            <a:ext cx="7215928" cy="327368"/>
            <a:chOff x="1509102" y="5135754"/>
            <a:chExt cx="9621237" cy="436490"/>
          </a:xfrm>
        </p:grpSpPr>
        <p:sp>
          <p:nvSpPr>
            <p:cNvPr id="24" name="Rectangle 23"/>
            <p:cNvSpPr/>
            <p:nvPr/>
          </p:nvSpPr>
          <p:spPr>
            <a:xfrm>
              <a:off x="1509102" y="5141358"/>
              <a:ext cx="4463188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500" dirty="0">
                  <a:latin typeface="Optima" pitchFamily="2" charset="0"/>
                </a:rPr>
                <a:t>Less fluid in slab; shallow dehydration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850962" y="5135754"/>
              <a:ext cx="4279377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500" dirty="0">
                  <a:latin typeface="Optima" pitchFamily="2" charset="0"/>
                </a:rPr>
                <a:t>More fluid in slab; deep dehydration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123950" y="2045291"/>
            <a:ext cx="6935269" cy="2765248"/>
            <a:chOff x="1498599" y="2191778"/>
            <a:chExt cx="9247025" cy="3686997"/>
          </a:xfrm>
        </p:grpSpPr>
        <p:grpSp>
          <p:nvGrpSpPr>
            <p:cNvPr id="35" name="Group 34"/>
            <p:cNvGrpSpPr/>
            <p:nvPr/>
          </p:nvGrpSpPr>
          <p:grpSpPr>
            <a:xfrm>
              <a:off x="1498599" y="5446289"/>
              <a:ext cx="9247025" cy="432486"/>
              <a:chOff x="1498599" y="5446289"/>
              <a:chExt cx="9247025" cy="432486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1498599" y="5447889"/>
                <a:ext cx="4518758" cy="430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sz="1500" dirty="0">
                    <a:latin typeface="Optima" pitchFamily="2" charset="0"/>
                  </a:rPr>
                  <a:t>Hydrated forearc mantle wedge corner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840281" y="5446289"/>
                <a:ext cx="3905343" cy="430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sz="1500" dirty="0">
                    <a:latin typeface="Optima" pitchFamily="2" charset="0"/>
                  </a:rPr>
                  <a:t>Dry forearc mantle wedge corner</a:t>
                </a:r>
              </a:p>
            </p:txBody>
          </p:sp>
        </p:grpSp>
        <p:sp>
          <p:nvSpPr>
            <p:cNvPr id="36" name="Oval 35"/>
            <p:cNvSpPr/>
            <p:nvPr/>
          </p:nvSpPr>
          <p:spPr>
            <a:xfrm>
              <a:off x="3769400" y="2256974"/>
              <a:ext cx="577516" cy="382861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>
                <a:latin typeface="Optima" pitchFamily="2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8365835" y="2191778"/>
              <a:ext cx="577516" cy="382861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>
                <a:latin typeface="Optima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EC0E3A-50F2-B44A-87F2-54078FF5D5DF}"/>
              </a:ext>
            </a:extLst>
          </p:cNvPr>
          <p:cNvGrpSpPr/>
          <p:nvPr/>
        </p:nvGrpSpPr>
        <p:grpSpPr>
          <a:xfrm>
            <a:off x="3565303" y="985660"/>
            <a:ext cx="3854114" cy="2678621"/>
            <a:chOff x="4753738" y="890146"/>
            <a:chExt cx="5138818" cy="3571495"/>
          </a:xfrm>
        </p:grpSpPr>
        <p:sp>
          <p:nvSpPr>
            <p:cNvPr id="39" name="Rectangle 15">
              <a:extLst>
                <a:ext uri="{FF2B5EF4-FFF2-40B4-BE49-F238E27FC236}">
                  <a16:creationId xmlns:a16="http://schemas.microsoft.com/office/drawing/2014/main" id="{A4021B1B-F7F3-3140-841C-486A36597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3738" y="891735"/>
              <a:ext cx="239457" cy="3569906"/>
            </a:xfrm>
            <a:prstGeom prst="rect">
              <a:avLst/>
            </a:prstGeom>
            <a:solidFill>
              <a:srgbClr val="3333FF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latin typeface="Optima" pitchFamily="2" charset="0"/>
              </a:endParaRPr>
            </a:p>
          </p:txBody>
        </p:sp>
        <p:sp>
          <p:nvSpPr>
            <p:cNvPr id="40" name="Rectangle 16">
              <a:extLst>
                <a:ext uri="{FF2B5EF4-FFF2-40B4-BE49-F238E27FC236}">
                  <a16:creationId xmlns:a16="http://schemas.microsoft.com/office/drawing/2014/main" id="{03777DFF-AD9C-DD4E-8A38-6052E6C8B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3099" y="890146"/>
              <a:ext cx="239457" cy="3569907"/>
            </a:xfrm>
            <a:prstGeom prst="rect">
              <a:avLst/>
            </a:prstGeom>
            <a:solidFill>
              <a:srgbClr val="3333FF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latin typeface="Optima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25580" y="4272094"/>
            <a:ext cx="6324498" cy="323364"/>
            <a:chOff x="1500773" y="5696119"/>
            <a:chExt cx="8432665" cy="431152"/>
          </a:xfrm>
        </p:grpSpPr>
        <p:sp>
          <p:nvSpPr>
            <p:cNvPr id="27" name="Rectangle 26"/>
            <p:cNvSpPr/>
            <p:nvPr/>
          </p:nvSpPr>
          <p:spPr>
            <a:xfrm>
              <a:off x="1500773" y="5696119"/>
              <a:ext cx="498683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500" dirty="0">
                  <a:latin typeface="Optima" pitchFamily="2" charset="0"/>
                </a:rPr>
                <a:t>Less active arc volcanism (with exceptions)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40283" y="5696384"/>
              <a:ext cx="309315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500" dirty="0">
                  <a:latin typeface="Optima" pitchFamily="2" charset="0"/>
                </a:rPr>
                <a:t>Very active arc volcanism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0" y="4841368"/>
            <a:ext cx="2093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  <a:cs typeface="Optima"/>
              </a:rPr>
              <a:t>slide modified from K. Wang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Optima" pitchFamily="2" charset="0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16259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</a:t>
            </a:r>
            <a:r>
              <a:rPr lang="en-US" dirty="0" smtClean="0"/>
              <a:t>parameter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155" y="974694"/>
            <a:ext cx="5272211" cy="40208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6583" y="4778644"/>
            <a:ext cx="1699648" cy="25830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4"/>
          <p:cNvSpPr/>
          <p:nvPr/>
        </p:nvSpPr>
        <p:spPr>
          <a:xfrm>
            <a:off x="7066888" y="4866657"/>
            <a:ext cx="1949170" cy="299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5100" rIns="67500" bIns="35100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van </a:t>
            </a:r>
            <a:r>
              <a:rPr lang="en-US" sz="1200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Keken</a:t>
            </a:r>
            <a:r>
              <a:rPr lang="en-US" sz="120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et al. (2011)</a:t>
            </a:r>
          </a:p>
        </p:txBody>
      </p:sp>
    </p:spTree>
    <p:extLst>
      <p:ext uri="{BB962C8B-B14F-4D97-AF65-F5344CB8AC3E}">
        <p14:creationId xmlns:p14="http://schemas.microsoft.com/office/powerpoint/2010/main" val="71311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cf. </a:t>
            </a:r>
            <a:r>
              <a:rPr lang="en-US" dirty="0" err="1"/>
              <a:t>Peclet</a:t>
            </a:r>
            <a:r>
              <a:rPr lang="en-US" dirty="0"/>
              <a:t> number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155" y="974694"/>
            <a:ext cx="5272211" cy="4020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673" y="2054902"/>
            <a:ext cx="1689600" cy="11032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6583" y="4778644"/>
            <a:ext cx="1699648" cy="25830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stomShape 4"/>
          <p:cNvSpPr/>
          <p:nvPr/>
        </p:nvSpPr>
        <p:spPr>
          <a:xfrm>
            <a:off x="7066888" y="4866657"/>
            <a:ext cx="1949170" cy="299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5100" rIns="67500" bIns="35100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van </a:t>
            </a:r>
            <a:r>
              <a:rPr lang="en-US" sz="1200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Keken</a:t>
            </a:r>
            <a:r>
              <a:rPr lang="en-US" sz="120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et al. (2011)</a:t>
            </a:r>
          </a:p>
        </p:txBody>
      </p:sp>
    </p:spTree>
    <p:extLst>
      <p:ext uri="{BB962C8B-B14F-4D97-AF65-F5344CB8AC3E}">
        <p14:creationId xmlns:p14="http://schemas.microsoft.com/office/powerpoint/2010/main" val="10416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2AC1-8611-0C42-9042-16C15448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Coupled models of wedge circulation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673C81-0F93-BC4D-8A86-8F84918C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228634"/>
            <a:ext cx="8813800" cy="336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7C745E-57CA-1242-ACF6-CF13617DF317}"/>
              </a:ext>
            </a:extLst>
          </p:cNvPr>
          <p:cNvSpPr txBox="1"/>
          <p:nvPr/>
        </p:nvSpPr>
        <p:spPr>
          <a:xfrm>
            <a:off x="7167154" y="4857015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Cagnioncle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 et al. (2007)</a:t>
            </a:r>
          </a:p>
        </p:txBody>
      </p:sp>
    </p:spTree>
    <p:extLst>
      <p:ext uri="{BB962C8B-B14F-4D97-AF65-F5344CB8AC3E}">
        <p14:creationId xmlns:p14="http://schemas.microsoft.com/office/powerpoint/2010/main" val="12253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CustomShape 1"/>
          <p:cNvSpPr/>
          <p:nvPr/>
        </p:nvSpPr>
        <p:spPr>
          <a:xfrm>
            <a:off x="7808488" y="4872069"/>
            <a:ext cx="1400303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Holt et al. (2017)</a:t>
            </a:r>
            <a:endParaRPr lang="en-US" sz="1200" b="0" strike="noStrike" spc="-1" dirty="0">
              <a:solidFill>
                <a:schemeClr val="bg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pic>
        <p:nvPicPr>
          <p:cNvPr id="2" name="Picture 1" descr="Supp.Movie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683" y="1063229"/>
            <a:ext cx="5861549" cy="3661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Regional </a:t>
            </a:r>
            <a:r>
              <a:rPr lang="en-US" sz="4000" dirty="0" smtClean="0"/>
              <a:t>self-consistent models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614682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889776" y="2771101"/>
            <a:ext cx="4225275" cy="3556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1879193" y="4864888"/>
            <a:ext cx="4386141" cy="2015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/>
        </p:nvSpPr>
        <p:spPr>
          <a:xfrm flipV="1">
            <a:off x="1734851" y="3612340"/>
            <a:ext cx="197258" cy="8059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/>
        </p:nvSpPr>
        <p:spPr>
          <a:xfrm>
            <a:off x="6125635" y="2946864"/>
            <a:ext cx="1875366" cy="211386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Rectangle 21"/>
          <p:cNvSpPr/>
          <p:nvPr/>
        </p:nvSpPr>
        <p:spPr>
          <a:xfrm flipV="1">
            <a:off x="3985447" y="3612340"/>
            <a:ext cx="197258" cy="8059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3309127" y="3383224"/>
            <a:ext cx="127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R  </a:t>
            </a:r>
            <a:r>
              <a:rPr lang="en-US" b="1" dirty="0"/>
              <a:t>[km]</a:t>
            </a:r>
            <a:endParaRPr lang="en-US" b="1" i="1" baseline="-25000" dirty="0"/>
          </a:p>
        </p:txBody>
      </p:sp>
      <p:sp>
        <p:nvSpPr>
          <p:cNvPr id="2" name="Rectangle 1"/>
          <p:cNvSpPr/>
          <p:nvPr/>
        </p:nvSpPr>
        <p:spPr>
          <a:xfrm>
            <a:off x="6171872" y="3126741"/>
            <a:ext cx="1875365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75" b="1" dirty="0">
                <a:latin typeface="Optima" panose="02000503060000020004" pitchFamily="2" charset="0"/>
                <a:cs typeface="Helvetica"/>
              </a:rPr>
              <a:t>Lack of correlation between subducting plate thickness, </a:t>
            </a:r>
            <a:r>
              <a:rPr lang="en-US" sz="1275" b="1" i="1" dirty="0" err="1">
                <a:latin typeface="Optima" panose="02000503060000020004" pitchFamily="2" charset="0"/>
                <a:cs typeface="Helvetica"/>
              </a:rPr>
              <a:t>h</a:t>
            </a:r>
            <a:r>
              <a:rPr lang="en-US" sz="1275" b="1" i="1" baseline="-25000" dirty="0" err="1">
                <a:latin typeface="Optima" panose="02000503060000020004" pitchFamily="2" charset="0"/>
                <a:cs typeface="Helvetica"/>
              </a:rPr>
              <a:t>SP</a:t>
            </a:r>
            <a:r>
              <a:rPr lang="en-US" sz="1275" b="1" dirty="0">
                <a:latin typeface="Optima" panose="02000503060000020004" pitchFamily="2" charset="0"/>
                <a:cs typeface="Helvetica"/>
              </a:rPr>
              <a:t> and bending radius, </a:t>
            </a:r>
            <a:r>
              <a:rPr lang="en-US" sz="1275" b="1" i="1" dirty="0">
                <a:latin typeface="Optima" panose="02000503060000020004" pitchFamily="2" charset="0"/>
                <a:cs typeface="Helvetica"/>
              </a:rPr>
              <a:t>R</a:t>
            </a:r>
            <a:r>
              <a:rPr lang="en-US" sz="1275" b="1" dirty="0">
                <a:latin typeface="Optima" panose="02000503060000020004" pitchFamily="2" charset="0"/>
                <a:cs typeface="Helvetica"/>
              </a:rPr>
              <a:t> </a:t>
            </a:r>
          </a:p>
          <a:p>
            <a:endParaRPr lang="en-US" sz="1275" b="1" dirty="0">
              <a:solidFill>
                <a:schemeClr val="bg1">
                  <a:lumMod val="85000"/>
                </a:schemeClr>
              </a:solidFill>
              <a:latin typeface="Optima" panose="02000503060000020004" pitchFamily="2" charset="0"/>
              <a:cs typeface="Helvetica"/>
            </a:endParaRPr>
          </a:p>
          <a:p>
            <a:endParaRPr lang="en-US" sz="150" b="1" dirty="0">
              <a:solidFill>
                <a:schemeClr val="bg1">
                  <a:lumMod val="85000"/>
                </a:schemeClr>
              </a:solidFill>
              <a:latin typeface="Optima" panose="02000503060000020004" pitchFamily="2" charset="0"/>
              <a:cs typeface="Helvetica"/>
            </a:endParaRPr>
          </a:p>
          <a:p>
            <a:r>
              <a:rPr lang="en-US" sz="975" dirty="0">
                <a:solidFill>
                  <a:schemeClr val="bg1">
                    <a:lumMod val="85000"/>
                  </a:schemeClr>
                </a:solidFill>
                <a:latin typeface="Optima" panose="02000503060000020004" pitchFamily="2" charset="0"/>
                <a:cs typeface="Helvetica"/>
              </a:rPr>
              <a:t>(cf. Buffett &amp; </a:t>
            </a:r>
            <a:r>
              <a:rPr lang="en-US" sz="975" dirty="0" err="1">
                <a:solidFill>
                  <a:schemeClr val="bg1">
                    <a:lumMod val="85000"/>
                  </a:schemeClr>
                </a:solidFill>
                <a:latin typeface="Optima" panose="02000503060000020004" pitchFamily="2" charset="0"/>
                <a:cs typeface="Helvetica"/>
              </a:rPr>
              <a:t>Heuret</a:t>
            </a:r>
            <a:r>
              <a:rPr lang="en-US" sz="975" dirty="0">
                <a:solidFill>
                  <a:schemeClr val="bg1">
                    <a:lumMod val="85000"/>
                  </a:schemeClr>
                </a:solidFill>
                <a:latin typeface="Optima" panose="02000503060000020004" pitchFamily="2" charset="0"/>
                <a:cs typeface="Helvetica"/>
              </a:rPr>
              <a:t>, 2011; </a:t>
            </a:r>
            <a:r>
              <a:rPr lang="en-US" sz="975" dirty="0" err="1">
                <a:solidFill>
                  <a:schemeClr val="bg1">
                    <a:lumMod val="85000"/>
                  </a:schemeClr>
                </a:solidFill>
                <a:latin typeface="Optima" panose="02000503060000020004" pitchFamily="2" charset="0"/>
                <a:cs typeface="Helvetica"/>
              </a:rPr>
              <a:t>Cruciani</a:t>
            </a:r>
            <a:r>
              <a:rPr lang="en-US" sz="975" dirty="0">
                <a:solidFill>
                  <a:schemeClr val="bg1">
                    <a:lumMod val="85000"/>
                  </a:schemeClr>
                </a:solidFill>
                <a:latin typeface="Optima" panose="02000503060000020004" pitchFamily="2" charset="0"/>
                <a:cs typeface="Helvetica"/>
              </a:rPr>
              <a:t> et al., 2005;</a:t>
            </a:r>
          </a:p>
          <a:p>
            <a:r>
              <a:rPr lang="en-US" sz="975" dirty="0" err="1">
                <a:solidFill>
                  <a:schemeClr val="bg1">
                    <a:lumMod val="85000"/>
                  </a:schemeClr>
                </a:solidFill>
                <a:latin typeface="Optima" panose="02000503060000020004" pitchFamily="2" charset="0"/>
                <a:cs typeface="Helvetica"/>
              </a:rPr>
              <a:t>Fourel</a:t>
            </a:r>
            <a:r>
              <a:rPr lang="en-US" sz="975" dirty="0">
                <a:solidFill>
                  <a:schemeClr val="bg1">
                    <a:lumMod val="85000"/>
                  </a:schemeClr>
                </a:solidFill>
                <a:latin typeface="Optima" panose="02000503060000020004" pitchFamily="2" charset="0"/>
                <a:cs typeface="Helvetica"/>
              </a:rPr>
              <a:t> et al., 2014).</a:t>
            </a:r>
            <a:endParaRPr lang="en-US" sz="975" b="1" dirty="0">
              <a:solidFill>
                <a:schemeClr val="bg1">
                  <a:lumMod val="85000"/>
                </a:schemeClr>
              </a:solidFill>
              <a:latin typeface="Optima" panose="02000503060000020004" pitchFamily="2" charset="0"/>
              <a:cs typeface="Helvetica"/>
            </a:endParaRPr>
          </a:p>
        </p:txBody>
      </p:sp>
      <p:pic>
        <p:nvPicPr>
          <p:cNvPr id="29" name="Picture 28" descr="Screen Shot 2016-05-07 at 11.33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930" y="789891"/>
            <a:ext cx="5886172" cy="231137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757445" y="688177"/>
            <a:ext cx="424697" cy="4992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1143000" y="39008"/>
            <a:ext cx="6754483" cy="857250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No subducting plate control on slab curvature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93103" y="4203214"/>
            <a:ext cx="297611" cy="3709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2" name="Picture 31" descr="Untitled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717" y="1801303"/>
            <a:ext cx="3190386" cy="31983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6200000">
            <a:off x="1814772" y="3007537"/>
            <a:ext cx="1550263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/>
              <a:t>radius, R  </a:t>
            </a:r>
            <a:r>
              <a:rPr lang="en-US" b="1" dirty="0"/>
              <a:t>[km]</a:t>
            </a:r>
            <a:endParaRPr lang="en-US" b="1" i="1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2329918" y="4748829"/>
            <a:ext cx="358780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/>
              <a:t>subducting plate thickness, </a:t>
            </a:r>
            <a:r>
              <a:rPr lang="en-US" b="1" i="1" dirty="0" err="1"/>
              <a:t>h</a:t>
            </a:r>
            <a:r>
              <a:rPr lang="en-US" b="1" i="1" baseline="-25000" dirty="0" err="1"/>
              <a:t>SP</a:t>
            </a:r>
            <a:r>
              <a:rPr lang="en-US" b="1" i="1" baseline="-25000" dirty="0"/>
              <a:t> </a:t>
            </a:r>
            <a:r>
              <a:rPr lang="en-US" b="1" dirty="0"/>
              <a:t>[km]</a:t>
            </a:r>
            <a:endParaRPr lang="en-US" b="1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51947" y="4843418"/>
            <a:ext cx="1454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Holt et al. (2015)</a:t>
            </a:r>
          </a:p>
        </p:txBody>
      </p:sp>
      <p:grpSp>
        <p:nvGrpSpPr>
          <p:cNvPr id="20" name="Group 18"/>
          <p:cNvGrpSpPr/>
          <p:nvPr/>
        </p:nvGrpSpPr>
        <p:grpSpPr>
          <a:xfrm>
            <a:off x="606667" y="3039356"/>
            <a:ext cx="1350167" cy="1424535"/>
            <a:chOff x="7148235" y="4586291"/>
            <a:chExt cx="1995765" cy="2105694"/>
          </a:xfrm>
        </p:grpSpPr>
        <p:pic>
          <p:nvPicPr>
            <p:cNvPr id="26" name="Picture 25" descr="Screen Shot 2016-05-07 at 12.49.50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235" y="4586291"/>
              <a:ext cx="1995765" cy="2105694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8190987" y="5892913"/>
              <a:ext cx="396815" cy="494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3214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1608" y="775318"/>
            <a:ext cx="5374505" cy="2269800"/>
            <a:chOff x="867044" y="922055"/>
            <a:chExt cx="4964661" cy="2096712"/>
          </a:xfrm>
        </p:grpSpPr>
        <p:pic>
          <p:nvPicPr>
            <p:cNvPr id="3" name="Picture 2" descr="Fig2.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931" y="922055"/>
              <a:ext cx="4920774" cy="201878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78055" y="2718685"/>
              <a:ext cx="2531462" cy="3000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Optima" pitchFamily="2" charset="0"/>
                </a:rPr>
                <a:t>Overriding plate thickness [km]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73557" y="1733238"/>
              <a:ext cx="1887055" cy="3000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Optima" pitchFamily="2" charset="0"/>
                </a:rPr>
                <a:t>bending radius, R [km]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3580108" y="894305"/>
            <a:ext cx="2216925" cy="19430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3075544" y="2829185"/>
            <a:ext cx="4900349" cy="2223122"/>
          </a:xfrm>
          <a:prstGeom prst="rect">
            <a:avLst/>
          </a:prstGeom>
          <a:solidFill>
            <a:srgbClr val="FFFFFF"/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 descr="pressur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85" y="2829185"/>
            <a:ext cx="4947232" cy="22433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78162" y="3601436"/>
            <a:ext cx="325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Optima" pitchFamily="2" charset="0"/>
              </a:rPr>
              <a:t>thin OP</a:t>
            </a:r>
            <a:endParaRPr lang="en-US" b="1" baseline="-25000" dirty="0">
              <a:latin typeface="Optima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7893" y="4586803"/>
            <a:ext cx="195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Optima" pitchFamily="2" charset="0"/>
              </a:rPr>
              <a:t>thick OP</a:t>
            </a:r>
            <a:endParaRPr lang="en-US" b="1" baseline="-25000" dirty="0">
              <a:latin typeface="Optima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86385" y="1474306"/>
            <a:ext cx="4318861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 err="1" smtClean="0">
                <a:latin typeface="Optima" pitchFamily="2" charset="0"/>
                <a:cs typeface="Helvetica"/>
              </a:rPr>
              <a:t>Visco</a:t>
            </a:r>
            <a:r>
              <a:rPr lang="en-US" sz="1500" dirty="0" smtClean="0">
                <a:latin typeface="Optima" pitchFamily="2" charset="0"/>
                <a:cs typeface="Helvetica"/>
              </a:rPr>
              <a:t>-plastic </a:t>
            </a:r>
            <a:r>
              <a:rPr lang="en-US" sz="1500" dirty="0">
                <a:latin typeface="Optima" pitchFamily="2" charset="0"/>
                <a:cs typeface="Helvetica"/>
              </a:rPr>
              <a:t>slab more strongly affected by lifting force (</a:t>
            </a:r>
            <a:r>
              <a:rPr lang="en-US" sz="1500" i="1" dirty="0">
                <a:latin typeface="Optima" pitchFamily="2" charset="0"/>
                <a:cs typeface="Helvetica"/>
              </a:rPr>
              <a:t>F</a:t>
            </a:r>
            <a:r>
              <a:rPr lang="en-US" sz="1500" i="1" baseline="-25000" dirty="0">
                <a:latin typeface="Optima" pitchFamily="2" charset="0"/>
                <a:cs typeface="Helvetica"/>
              </a:rPr>
              <a:t>ΔP</a:t>
            </a:r>
            <a:r>
              <a:rPr lang="en-US" sz="1500" dirty="0">
                <a:latin typeface="Optima" pitchFamily="2" charset="0"/>
                <a:cs typeface="Helvetica"/>
              </a:rPr>
              <a:t>) associated with </a:t>
            </a:r>
            <a:r>
              <a:rPr lang="en-US" sz="1500" dirty="0" smtClean="0">
                <a:latin typeface="Optima" pitchFamily="2" charset="0"/>
                <a:cs typeface="Helvetica"/>
              </a:rPr>
              <a:t>overriding plate</a:t>
            </a:r>
            <a:r>
              <a:rPr lang="en-US" sz="1500" dirty="0">
                <a:latin typeface="Optima" pitchFamily="2" charset="0"/>
                <a:cs typeface="Helvetica"/>
              </a:rPr>
              <a:t>, weak bending stresses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936058" y="3521305"/>
            <a:ext cx="356492" cy="17018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0111350">
            <a:off x="3781901" y="3176058"/>
            <a:ext cx="10852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solidFill>
                  <a:srgbClr val="FF0000"/>
                </a:solidFill>
              </a:rPr>
              <a:t>F</a:t>
            </a:r>
            <a:r>
              <a:rPr lang="en-US" sz="1500" i="1" baseline="-25000" dirty="0">
                <a:solidFill>
                  <a:srgbClr val="FF0000"/>
                </a:solidFill>
              </a:rPr>
              <a:t>ΔP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57200" y="59020"/>
            <a:ext cx="8229600" cy="857250"/>
          </a:xfrm>
        </p:spPr>
        <p:txBody>
          <a:bodyPr>
            <a:noAutofit/>
          </a:bodyPr>
          <a:lstStyle/>
          <a:p>
            <a:r>
              <a:rPr lang="en-US" sz="2800" dirty="0" smtClean="0"/>
              <a:t>Slab geometry responds to dynamics: </a:t>
            </a:r>
            <a:br>
              <a:rPr lang="en-US" sz="2800" dirty="0" smtClean="0"/>
            </a:br>
            <a:r>
              <a:rPr lang="en-US" sz="2800" dirty="0" smtClean="0"/>
              <a:t>Overriding plate thickness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1947" y="4843418"/>
            <a:ext cx="1454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Holt et al. (2015)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25065" y="4086151"/>
            <a:ext cx="297611" cy="3709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18"/>
          <p:cNvGrpSpPr/>
          <p:nvPr/>
        </p:nvGrpSpPr>
        <p:grpSpPr>
          <a:xfrm>
            <a:off x="1350498" y="3290799"/>
            <a:ext cx="1350167" cy="1424535"/>
            <a:chOff x="7148235" y="4586291"/>
            <a:chExt cx="1995765" cy="2105694"/>
          </a:xfrm>
        </p:grpSpPr>
        <p:pic>
          <p:nvPicPr>
            <p:cNvPr id="23" name="Picture 22" descr="Screen Shot 2016-05-07 at 12.49.50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235" y="4586291"/>
              <a:ext cx="1995765" cy="2105694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8190987" y="5892913"/>
              <a:ext cx="396815" cy="494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17306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889776" y="2771101"/>
            <a:ext cx="4225275" cy="3556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1879193" y="4864888"/>
            <a:ext cx="4386141" cy="2015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/>
        </p:nvSpPr>
        <p:spPr>
          <a:xfrm>
            <a:off x="6125635" y="2946864"/>
            <a:ext cx="1875366" cy="211386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Rectangle 21"/>
          <p:cNvSpPr/>
          <p:nvPr/>
        </p:nvSpPr>
        <p:spPr>
          <a:xfrm flipV="1">
            <a:off x="3985447" y="3612340"/>
            <a:ext cx="197258" cy="8059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6171872" y="3126741"/>
            <a:ext cx="1875365" cy="1673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75" dirty="0">
                <a:latin typeface="Optima" panose="02000503060000020004" pitchFamily="2" charset="0"/>
                <a:cs typeface="Helvetica"/>
              </a:rPr>
              <a:t>Lack of correlation between </a:t>
            </a:r>
            <a:r>
              <a:rPr lang="en-US" sz="1275" i="1" dirty="0" err="1">
                <a:latin typeface="Optima" panose="02000503060000020004" pitchFamily="2" charset="0"/>
                <a:cs typeface="Helvetica"/>
              </a:rPr>
              <a:t>h</a:t>
            </a:r>
            <a:r>
              <a:rPr lang="en-US" sz="1275" i="1" baseline="-25000" dirty="0" err="1">
                <a:latin typeface="Optima" panose="02000503060000020004" pitchFamily="2" charset="0"/>
                <a:cs typeface="Helvetica"/>
              </a:rPr>
              <a:t>SP</a:t>
            </a:r>
            <a:r>
              <a:rPr lang="en-US" sz="1275" dirty="0">
                <a:latin typeface="Optima" panose="02000503060000020004" pitchFamily="2" charset="0"/>
                <a:cs typeface="Helvetica"/>
              </a:rPr>
              <a:t> and </a:t>
            </a:r>
            <a:r>
              <a:rPr lang="en-US" sz="1275" i="1" dirty="0">
                <a:latin typeface="Optima" panose="02000503060000020004" pitchFamily="2" charset="0"/>
                <a:cs typeface="Helvetica"/>
              </a:rPr>
              <a:t>R</a:t>
            </a:r>
            <a:endParaRPr lang="en-US" sz="1275" dirty="0">
              <a:latin typeface="Optima" panose="02000503060000020004" pitchFamily="2" charset="0"/>
              <a:cs typeface="Helvetica"/>
            </a:endParaRPr>
          </a:p>
          <a:p>
            <a:endParaRPr lang="en-US" sz="1350" b="1" dirty="0">
              <a:latin typeface="Optima" panose="02000503060000020004" pitchFamily="2" charset="0"/>
              <a:cs typeface="Helvetica"/>
            </a:endParaRPr>
          </a:p>
          <a:p>
            <a:r>
              <a:rPr lang="en-US" sz="1275" b="1" dirty="0">
                <a:latin typeface="Optima" panose="02000503060000020004" pitchFamily="2" charset="0"/>
                <a:cs typeface="Helvetica"/>
              </a:rPr>
              <a:t>Strong positive correlation between overriding plate thickness </a:t>
            </a:r>
            <a:r>
              <a:rPr lang="en-US" sz="1275" b="1" i="1" dirty="0" err="1">
                <a:latin typeface="Optima" panose="02000503060000020004" pitchFamily="2" charset="0"/>
                <a:cs typeface="Helvetica"/>
              </a:rPr>
              <a:t>h</a:t>
            </a:r>
            <a:r>
              <a:rPr lang="en-US" sz="1275" b="1" i="1" baseline="-25000" dirty="0" err="1">
                <a:latin typeface="Optima" panose="02000503060000020004" pitchFamily="2" charset="0"/>
                <a:cs typeface="Helvetica"/>
              </a:rPr>
              <a:t>OP</a:t>
            </a:r>
            <a:r>
              <a:rPr lang="en-US" sz="1275" b="1" dirty="0">
                <a:latin typeface="Optima" panose="02000503060000020004" pitchFamily="2" charset="0"/>
                <a:cs typeface="Helvetica"/>
              </a:rPr>
              <a:t> and radius </a:t>
            </a:r>
            <a:r>
              <a:rPr lang="en-US" sz="1275" b="1" i="1" dirty="0">
                <a:latin typeface="Optima" panose="02000503060000020004" pitchFamily="2" charset="0"/>
                <a:cs typeface="Helvetica"/>
              </a:rPr>
              <a:t>R</a:t>
            </a:r>
          </a:p>
        </p:txBody>
      </p:sp>
      <p:pic>
        <p:nvPicPr>
          <p:cNvPr id="29" name="Picture 28" descr="Screen Shot 2016-05-07 at 11.33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930" y="789891"/>
            <a:ext cx="5886172" cy="231137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757445" y="688177"/>
            <a:ext cx="424697" cy="4992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 descr="Untitled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882" y="1779722"/>
            <a:ext cx="3158867" cy="322924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16200000">
            <a:off x="1866528" y="3007537"/>
            <a:ext cx="1550263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/>
              <a:t>radius, R  </a:t>
            </a:r>
            <a:r>
              <a:rPr lang="en-US" b="1" dirty="0"/>
              <a:t>[km]</a:t>
            </a:r>
            <a:endParaRPr lang="en-US" b="1" i="1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2329918" y="4748829"/>
            <a:ext cx="358780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/>
              <a:t>overriding plate thickness, </a:t>
            </a:r>
            <a:r>
              <a:rPr lang="en-US" b="1" i="1" dirty="0" err="1"/>
              <a:t>h</a:t>
            </a:r>
            <a:r>
              <a:rPr lang="en-US" b="1" i="1" baseline="-25000" dirty="0" err="1"/>
              <a:t>OP</a:t>
            </a:r>
            <a:r>
              <a:rPr lang="en-US" b="1" i="1" baseline="-25000" dirty="0"/>
              <a:t> </a:t>
            </a:r>
            <a:r>
              <a:rPr lang="en-US" b="1" dirty="0"/>
              <a:t>[km]</a:t>
            </a:r>
            <a:endParaRPr lang="en-US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1947" y="4843418"/>
            <a:ext cx="1454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Holt et al. (2015)</a:t>
            </a:r>
          </a:p>
        </p:txBody>
      </p:sp>
      <p:sp>
        <p:nvSpPr>
          <p:cNvPr id="18" name="Title 23"/>
          <p:cNvSpPr>
            <a:spLocks noGrp="1"/>
          </p:cNvSpPr>
          <p:nvPr>
            <p:ph type="title"/>
          </p:nvPr>
        </p:nvSpPr>
        <p:spPr>
          <a:xfrm>
            <a:off x="1143000" y="39008"/>
            <a:ext cx="6754483" cy="857250"/>
          </a:xfrm>
        </p:spPr>
        <p:txBody>
          <a:bodyPr>
            <a:normAutofit/>
          </a:bodyPr>
          <a:lstStyle/>
          <a:p>
            <a:r>
              <a:rPr lang="en-US" sz="2700" dirty="0" smtClean="0"/>
              <a:t>Overriding plate </a:t>
            </a:r>
            <a:r>
              <a:rPr lang="en-US" sz="2700" dirty="0"/>
              <a:t>control on slab curvature</a:t>
            </a:r>
          </a:p>
        </p:txBody>
      </p:sp>
    </p:spTree>
    <p:extLst>
      <p:ext uri="{BB962C8B-B14F-4D97-AF65-F5344CB8AC3E}">
        <p14:creationId xmlns:p14="http://schemas.microsoft.com/office/powerpoint/2010/main" val="69963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Picture 2"/>
          <p:cNvPicPr/>
          <p:nvPr/>
        </p:nvPicPr>
        <p:blipFill>
          <a:blip r:embed="rId2"/>
          <a:stretch/>
        </p:blipFill>
        <p:spPr>
          <a:xfrm>
            <a:off x="2873196" y="-31946"/>
            <a:ext cx="2985083" cy="5165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8" name="CustomShape 1"/>
          <p:cNvSpPr/>
          <p:nvPr/>
        </p:nvSpPr>
        <p:spPr>
          <a:xfrm>
            <a:off x="130780" y="-71162"/>
            <a:ext cx="3961800" cy="19667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Subduction 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  <a:p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with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plastic 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rheology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999" name="CustomShape 2"/>
          <p:cNvSpPr/>
          <p:nvPr/>
        </p:nvSpPr>
        <p:spPr>
          <a:xfrm>
            <a:off x="1350164" y="4773081"/>
            <a:ext cx="165276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 err="1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Garel</a:t>
            </a:r>
            <a:r>
              <a:rPr lang="en-US" sz="14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 et al. (2014)</a:t>
            </a:r>
            <a:endParaRPr lang="en-US" sz="16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1000" name="CustomShape 3"/>
          <p:cNvSpPr/>
          <p:nvPr/>
        </p:nvSpPr>
        <p:spPr>
          <a:xfrm>
            <a:off x="76320" y="3104999"/>
            <a:ext cx="2666880" cy="12160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s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ignificant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oceanic plate viscosity reduction, perhaps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 charset="2"/>
                <a:ea typeface="DejaVu Sans"/>
                <a:cs typeface="Symbol" charset="2"/>
              </a:rPr>
              <a:t>h</a:t>
            </a:r>
            <a:r>
              <a:rPr lang="en-US" sz="18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slab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~200 </a:t>
            </a:r>
            <a:r>
              <a:rPr lang="en-US" sz="1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 charset="2"/>
                <a:ea typeface="DejaVu Sans"/>
                <a:cs typeface="Symbol" charset="2"/>
              </a:rPr>
              <a:t>h</a:t>
            </a:r>
            <a:r>
              <a:rPr lang="en-US" spc="-1" baseline="-25000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upper</a:t>
            </a:r>
            <a:r>
              <a:rPr lang="en-US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 mantle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1001" name="CustomShape 4"/>
          <p:cNvSpPr/>
          <p:nvPr/>
        </p:nvSpPr>
        <p:spPr>
          <a:xfrm>
            <a:off x="7080390" y="4154328"/>
            <a:ext cx="156132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Holt et al. (2015)</a:t>
            </a:r>
            <a:endParaRPr lang="en-US" sz="16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pic>
        <p:nvPicPr>
          <p:cNvPr id="1002" name="Picture 6"/>
          <p:cNvPicPr/>
          <p:nvPr/>
        </p:nvPicPr>
        <p:blipFill>
          <a:blip r:embed="rId3"/>
          <a:stretch/>
        </p:blipFill>
        <p:spPr>
          <a:xfrm>
            <a:off x="6103338" y="2427120"/>
            <a:ext cx="2956781" cy="1727208"/>
          </a:xfrm>
          <a:prstGeom prst="rect">
            <a:avLst/>
          </a:prstGeom>
          <a:ln>
            <a:noFill/>
          </a:ln>
        </p:spPr>
      </p:pic>
      <p:sp>
        <p:nvSpPr>
          <p:cNvPr id="8" name="CustomShape 10"/>
          <p:cNvSpPr/>
          <p:nvPr/>
        </p:nvSpPr>
        <p:spPr>
          <a:xfrm>
            <a:off x="6093738" y="4864036"/>
            <a:ext cx="3008558" cy="29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1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cf. </a:t>
            </a:r>
            <a:r>
              <a:rPr lang="en-US" sz="1100" dirty="0" err="1" smtClean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Čižcova</a:t>
            </a:r>
            <a:r>
              <a:rPr lang="en-US" sz="11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 et al. (2002); </a:t>
            </a:r>
            <a:r>
              <a:rPr lang="en-US" sz="1100" b="0" strike="noStrike" spc="-1" dirty="0" err="1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Billen</a:t>
            </a:r>
            <a:r>
              <a:rPr lang="en-US" sz="11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 and </a:t>
            </a:r>
            <a:r>
              <a:rPr lang="en-US" sz="1100" b="0" strike="noStrike" spc="-1" dirty="0" err="1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Hirth</a:t>
            </a:r>
            <a:r>
              <a:rPr lang="en-US" sz="11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 (2003)</a:t>
            </a:r>
            <a:endParaRPr lang="en-US" sz="14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pic>
        <p:nvPicPr>
          <p:cNvPr id="10" name="Picture 9" descr="tmp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6" t="49931"/>
          <a:stretch/>
        </p:blipFill>
        <p:spPr>
          <a:xfrm>
            <a:off x="6393407" y="230465"/>
            <a:ext cx="2520377" cy="14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5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TextShape 1"/>
          <p:cNvSpPr txBox="1"/>
          <p:nvPr/>
        </p:nvSpPr>
        <p:spPr>
          <a:xfrm>
            <a:off x="7410600" y="4915890"/>
            <a:ext cx="1733400" cy="22761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r>
              <a:rPr lang="en-US" sz="1050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Becker &amp; </a:t>
            </a:r>
            <a:r>
              <a:rPr lang="en-US" sz="1050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Faccenna</a:t>
            </a:r>
            <a:r>
              <a:rPr lang="en-US" sz="1050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(2009)</a:t>
            </a:r>
          </a:p>
        </p:txBody>
      </p:sp>
      <p:pic>
        <p:nvPicPr>
          <p:cNvPr id="670" name="Picture 669"/>
          <p:cNvPicPr/>
          <p:nvPr/>
        </p:nvPicPr>
        <p:blipFill>
          <a:blip r:embed="rId2"/>
          <a:stretch/>
        </p:blipFill>
        <p:spPr>
          <a:xfrm>
            <a:off x="-55602" y="1180440"/>
            <a:ext cx="9021616" cy="3691194"/>
          </a:xfrm>
          <a:prstGeom prst="rect">
            <a:avLst/>
          </a:prstGeom>
          <a:ln>
            <a:noFill/>
          </a:ln>
        </p:spPr>
      </p:pic>
      <p:sp>
        <p:nvSpPr>
          <p:cNvPr id="671" name="TextShape 2"/>
          <p:cNvSpPr txBox="1"/>
          <p:nvPr/>
        </p:nvSpPr>
        <p:spPr>
          <a:xfrm>
            <a:off x="729343" y="342900"/>
            <a:ext cx="7777843" cy="7911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spc="-1" dirty="0" smtClean="0">
                <a:latin typeface="Optima" pitchFamily="2" charset="0"/>
              </a:rPr>
              <a:t>Stokes flow and the global mantle wind</a:t>
            </a:r>
            <a:endParaRPr lang="en-US" sz="3600" spc="-1" dirty="0">
              <a:latin typeface="Optima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57393" y="1185646"/>
            <a:ext cx="278153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atin typeface="Optima"/>
                <a:cs typeface="Optima"/>
              </a:rPr>
              <a:t>Streamlines for global flow model</a:t>
            </a:r>
            <a:endParaRPr lang="en-US" sz="1400" dirty="0"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2264" y="1185646"/>
            <a:ext cx="293061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atin typeface="Optima"/>
                <a:cs typeface="Optima"/>
              </a:rPr>
              <a:t>Streamlines for regional flow model</a:t>
            </a:r>
            <a:endParaRPr lang="en-US" sz="14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2337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CustomShape 1"/>
          <p:cNvSpPr/>
          <p:nvPr/>
        </p:nvSpPr>
        <p:spPr>
          <a:xfrm>
            <a:off x="457200" y="2062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Regime diagrams 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for trench motions and 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ponding</a:t>
            </a:r>
          </a:p>
          <a:p>
            <a:pPr>
              <a:lnSpc>
                <a:spcPct val="100000"/>
              </a:lnSpc>
            </a:pP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for </a:t>
            </a:r>
            <a:r>
              <a:rPr lang="en-US" sz="2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visco</a:t>
            </a: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-plastic slabs with overriding plate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pic>
        <p:nvPicPr>
          <p:cNvPr id="1023" name="Picture 4"/>
          <p:cNvPicPr/>
          <p:nvPr/>
        </p:nvPicPr>
        <p:blipFill>
          <a:blip r:embed="rId2"/>
          <a:stretch/>
        </p:blipFill>
        <p:spPr>
          <a:xfrm>
            <a:off x="1143000" y="1123920"/>
            <a:ext cx="6730920" cy="3817440"/>
          </a:xfrm>
          <a:prstGeom prst="rect">
            <a:avLst/>
          </a:prstGeom>
          <a:ln>
            <a:noFill/>
          </a:ln>
        </p:spPr>
      </p:pic>
      <p:sp>
        <p:nvSpPr>
          <p:cNvPr id="1022" name="CustomShape 2"/>
          <p:cNvSpPr/>
          <p:nvPr/>
        </p:nvSpPr>
        <p:spPr>
          <a:xfrm>
            <a:off x="7682284" y="4838248"/>
            <a:ext cx="1424160" cy="29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50" b="0" strike="noStrike" spc="-1" dirty="0" err="1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Garel</a:t>
            </a:r>
            <a:r>
              <a:rPr lang="en-US" sz="135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 et al. (2014)</a:t>
            </a:r>
            <a:endParaRPr lang="en-US" sz="1800" b="0" strike="noStrike" spc="-1" dirty="0">
              <a:solidFill>
                <a:schemeClr val="bg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-402682" y="2552390"/>
            <a:ext cx="2854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~overriding plate thickness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2791" y="4767925"/>
            <a:ext cx="2941831" cy="369332"/>
          </a:xfrm>
          <a:prstGeom prst="rect">
            <a:avLst/>
          </a:prstGeom>
          <a:solidFill>
            <a:schemeClr val="lt1">
              <a:alpha val="67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~subducting plate thickness</a:t>
            </a:r>
          </a:p>
        </p:txBody>
      </p:sp>
    </p:spTree>
    <p:extLst>
      <p:ext uri="{BB962C8B-B14F-4D97-AF65-F5344CB8AC3E}">
        <p14:creationId xmlns:p14="http://schemas.microsoft.com/office/powerpoint/2010/main" val="424179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CustomShape 1"/>
          <p:cNvSpPr/>
          <p:nvPr/>
        </p:nvSpPr>
        <p:spPr>
          <a:xfrm>
            <a:off x="457200" y="2062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04" name="Picture 2"/>
          <p:cNvPicPr/>
          <p:nvPr/>
        </p:nvPicPr>
        <p:blipFill>
          <a:blip r:embed="rId4"/>
          <a:stretch/>
        </p:blipFill>
        <p:spPr>
          <a:xfrm>
            <a:off x="288000" y="51660"/>
            <a:ext cx="8566920" cy="5142960"/>
          </a:xfrm>
          <a:prstGeom prst="rect">
            <a:avLst/>
          </a:prstGeom>
          <a:ln>
            <a:noFill/>
          </a:ln>
        </p:spPr>
      </p:pic>
      <p:sp>
        <p:nvSpPr>
          <p:cNvPr id="6" name="CustomShape 2"/>
          <p:cNvSpPr/>
          <p:nvPr/>
        </p:nvSpPr>
        <p:spPr>
          <a:xfrm>
            <a:off x="6321633" y="4814400"/>
            <a:ext cx="2729440" cy="3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modified from Conrad and Hager (1999)</a:t>
            </a:r>
            <a:endParaRPr kumimoji="0" lang="en-US" sz="1200" b="0" i="0" u="none" strike="noStrike" kern="1200" cap="none" spc="-1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7" name="CustomShape 8"/>
          <p:cNvSpPr/>
          <p:nvPr/>
        </p:nvSpPr>
        <p:spPr>
          <a:xfrm>
            <a:off x="7626808" y="608457"/>
            <a:ext cx="914760" cy="45259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1000" b="0" strike="noStrike" spc="-1" dirty="0">
                <a:solidFill>
                  <a:srgbClr val="00CC99"/>
                </a:solidFill>
                <a:uFill>
                  <a:solidFill>
                    <a:srgbClr val="FFFFFF"/>
                  </a:solidFill>
                </a:uFill>
                <a:latin typeface="Optima"/>
                <a:ea typeface="ＭＳ Ｐゴシック"/>
              </a:rPr>
              <a:t>buoyancy force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8" name="CustomShape 8"/>
          <p:cNvSpPr/>
          <p:nvPr/>
        </p:nvSpPr>
        <p:spPr>
          <a:xfrm>
            <a:off x="5912356" y="893361"/>
            <a:ext cx="914760" cy="245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000" spc="-1" dirty="0">
                <a:solidFill>
                  <a:srgbClr val="00CC99"/>
                </a:solidFill>
                <a:uFill>
                  <a:solidFill>
                    <a:srgbClr val="FFFFFF"/>
                  </a:solidFill>
                </a:uFill>
                <a:latin typeface="Optima"/>
                <a:ea typeface="ＭＳ Ｐゴシック"/>
              </a:rPr>
              <a:t>viscous drag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5946652" y="-56127"/>
          <a:ext cx="280670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9" name="Equation" r:id="rId5" imgW="1435100" imgH="457200" progId="Equation.3">
                  <p:embed/>
                </p:oleObj>
              </mc:Choice>
              <mc:Fallback>
                <p:oleObj name="Equation" r:id="rId5" imgW="1435100" imgH="457200" progId="Equation.3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46652" y="-56127"/>
                        <a:ext cx="2806700" cy="893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663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219" y="280386"/>
            <a:ext cx="4630082" cy="4720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34" y="205980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Role of crust for </a:t>
            </a:r>
            <a:br>
              <a:rPr lang="en-US" dirty="0" smtClean="0"/>
            </a:br>
            <a:r>
              <a:rPr lang="en-US" dirty="0" smtClean="0"/>
              <a:t>plate speeds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262" y="1827557"/>
            <a:ext cx="2699267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6" y="1988631"/>
            <a:ext cx="1312064" cy="2547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4779" y="4896356"/>
            <a:ext cx="175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Optima"/>
                <a:cs typeface="Optima"/>
              </a:rPr>
              <a:t>cf. King &amp; Hager (1990)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4294" y="1443461"/>
            <a:ext cx="158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latin typeface="Optima"/>
                <a:cs typeface="Optima"/>
              </a:rPr>
              <a:t>y</a:t>
            </a:r>
            <a:r>
              <a:rPr lang="en-US" dirty="0" smtClean="0">
                <a:latin typeface="Optima"/>
                <a:cs typeface="Optima"/>
              </a:rPr>
              <a:t> = 100 </a:t>
            </a:r>
            <a:r>
              <a:rPr lang="en-US" dirty="0" err="1" smtClean="0">
                <a:latin typeface="Optima"/>
                <a:cs typeface="Optima"/>
              </a:rPr>
              <a:t>MPa</a:t>
            </a:r>
            <a:endParaRPr lang="en-US" dirty="0" smtClean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93255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CustomShape 1"/>
          <p:cNvSpPr/>
          <p:nvPr/>
        </p:nvSpPr>
        <p:spPr>
          <a:xfrm>
            <a:off x="781200" y="70200"/>
            <a:ext cx="7581240" cy="9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Optima"/>
                <a:ea typeface="Optima"/>
                <a:cs typeface="Optima"/>
              </a:rPr>
              <a:t>Interface (i.e. geology) control on plate velocities (continental erosion, long term cycles)?</a:t>
            </a:r>
            <a:endParaRPr kumimoji="0" lang="en-US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Optima"/>
              <a:ea typeface="+mn-ea"/>
              <a:cs typeface="Optim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8719" y="962419"/>
            <a:ext cx="8019835" cy="4084861"/>
            <a:chOff x="1143000" y="1135800"/>
            <a:chExt cx="6857280" cy="3492720"/>
          </a:xfrm>
        </p:grpSpPr>
        <p:pic>
          <p:nvPicPr>
            <p:cNvPr id="1007" name="Picture 2"/>
            <p:cNvPicPr/>
            <p:nvPr/>
          </p:nvPicPr>
          <p:blipFill>
            <a:blip r:embed="rId2"/>
            <a:stretch/>
          </p:blipFill>
          <p:spPr>
            <a:xfrm>
              <a:off x="1143000" y="1135800"/>
              <a:ext cx="6857280" cy="3492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09" name="CustomShape 2"/>
            <p:cNvSpPr/>
            <p:nvPr/>
          </p:nvSpPr>
          <p:spPr>
            <a:xfrm flipV="1">
              <a:off x="3444492" y="3129120"/>
              <a:ext cx="2789628" cy="39092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rgbClr val="F79646"/>
              </a:solidFill>
              <a:round/>
              <a:tailEnd type="arrow" w="med" len="med"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0" name="CustomShape 3"/>
            <p:cNvSpPr/>
            <p:nvPr/>
          </p:nvSpPr>
          <p:spPr>
            <a:xfrm flipV="1">
              <a:off x="3387283" y="2029297"/>
              <a:ext cx="3882411" cy="39092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60">
              <a:solidFill>
                <a:srgbClr val="9BBB59"/>
              </a:solidFill>
              <a:round/>
              <a:tailEnd type="arrow" w="med" len="med"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1" name="CustomShape 4"/>
            <p:cNvSpPr/>
            <p:nvPr/>
          </p:nvSpPr>
          <p:spPr>
            <a:xfrm>
              <a:off x="4690832" y="1886229"/>
              <a:ext cx="1964507" cy="364320"/>
            </a:xfrm>
            <a:prstGeom prst="rect">
              <a:avLst/>
            </a:prstGeom>
            <a:solidFill>
              <a:srgbClr val="9BBB59"/>
            </a:solidFill>
            <a:ln w="25560">
              <a:solidFill>
                <a:srgbClr val="728A4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Optima"/>
                  <a:ea typeface="DejaVu Sans"/>
                  <a:cs typeface="+mn-cs"/>
                </a:rPr>
                <a:t>slabs with </a:t>
              </a:r>
              <a:r>
                <a:rPr kumimoji="0" lang="en-US" sz="18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Optima"/>
                  <a:ea typeface="DejaVu Sans"/>
                  <a:cs typeface="+mn-cs"/>
                </a:rPr>
                <a:t>eclogite</a:t>
              </a:r>
              <a:endPara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Optima"/>
                <a:ea typeface="+mn-ea"/>
                <a:cs typeface="+mn-cs"/>
              </a:endParaRPr>
            </a:p>
          </p:txBody>
        </p:sp>
        <p:sp>
          <p:nvSpPr>
            <p:cNvPr id="1012" name="CustomShape 5"/>
            <p:cNvSpPr/>
            <p:nvPr/>
          </p:nvSpPr>
          <p:spPr>
            <a:xfrm>
              <a:off x="3806905" y="2832262"/>
              <a:ext cx="1907750" cy="364320"/>
            </a:xfrm>
            <a:prstGeom prst="rect">
              <a:avLst/>
            </a:prstGeom>
            <a:solidFill>
              <a:srgbClr val="F79646"/>
            </a:solidFill>
            <a:ln w="25560">
              <a:solidFill>
                <a:srgbClr val="B66E3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Optima"/>
                  <a:ea typeface="DejaVu Sans"/>
                  <a:cs typeface="+mn-cs"/>
                </a:rPr>
                <a:t>sediment lubricated </a:t>
              </a:r>
              <a:endPara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Optima"/>
                <a:ea typeface="+mn-ea"/>
                <a:cs typeface="+mn-cs"/>
              </a:endParaRPr>
            </a:p>
          </p:txBody>
        </p:sp>
      </p:grpSp>
      <p:sp>
        <p:nvSpPr>
          <p:cNvPr id="1013" name="CustomShape 6"/>
          <p:cNvSpPr/>
          <p:nvPr/>
        </p:nvSpPr>
        <p:spPr>
          <a:xfrm>
            <a:off x="7449519" y="4880600"/>
            <a:ext cx="1694481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Behr and Becker (2018)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4569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15" y="116043"/>
            <a:ext cx="8817913" cy="85725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Deeper slab dynamics: upper mantle phase transitions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2297984" y="973293"/>
            <a:ext cx="6360403" cy="4098171"/>
            <a:chOff x="1466241" y="996713"/>
            <a:chExt cx="6360403" cy="4098171"/>
          </a:xfrm>
        </p:grpSpPr>
        <p:pic>
          <p:nvPicPr>
            <p:cNvPr id="4" name="Picture 3" descr="calpeyro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241" y="996713"/>
              <a:ext cx="5750803" cy="409817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403742" y="1043553"/>
              <a:ext cx="2422902" cy="3946901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04120" y="1402052"/>
            <a:ext cx="2112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tima"/>
                <a:cs typeface="Optima"/>
              </a:rPr>
              <a:t>p</a:t>
            </a:r>
            <a:r>
              <a:rPr lang="en-US" sz="2000" dirty="0" smtClean="0">
                <a:latin typeface="Optima"/>
                <a:cs typeface="Optima"/>
              </a:rPr>
              <a:t>ositive </a:t>
            </a:r>
            <a:r>
              <a:rPr lang="en-US" sz="2000" dirty="0" err="1" smtClean="0">
                <a:latin typeface="Optima"/>
                <a:cs typeface="Optima"/>
              </a:rPr>
              <a:t>Clapeyron</a:t>
            </a:r>
            <a:endParaRPr lang="en-US" sz="2000" dirty="0" smtClean="0">
              <a:latin typeface="Optima"/>
              <a:cs typeface="Optima"/>
            </a:endParaRPr>
          </a:p>
          <a:p>
            <a:r>
              <a:rPr lang="en-US" sz="2000" dirty="0">
                <a:latin typeface="Optima"/>
                <a:cs typeface="Optima"/>
              </a:rPr>
              <a:t>s</a:t>
            </a:r>
            <a:r>
              <a:rPr lang="en-US" sz="2000" dirty="0" smtClean="0">
                <a:latin typeface="Optima"/>
                <a:cs typeface="Optima"/>
              </a:rPr>
              <a:t>lope at 410 km</a:t>
            </a:r>
          </a:p>
          <a:p>
            <a:r>
              <a:rPr lang="en-US" sz="2000" dirty="0" smtClean="0">
                <a:latin typeface="Optima"/>
                <a:cs typeface="Optima"/>
              </a:rPr>
              <a:t>(</a:t>
            </a:r>
            <a:r>
              <a:rPr lang="en-US" sz="2000" dirty="0" err="1" smtClean="0">
                <a:latin typeface="Optima"/>
                <a:cs typeface="Optima"/>
              </a:rPr>
              <a:t>ol-wd</a:t>
            </a:r>
            <a:r>
              <a:rPr lang="en-US" sz="2000" dirty="0" smtClean="0">
                <a:latin typeface="Optima"/>
                <a:cs typeface="Optima"/>
              </a:rPr>
              <a:t>)</a:t>
            </a:r>
            <a:endParaRPr lang="en-US" sz="2000" dirty="0">
              <a:latin typeface="Optima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4120" y="3066081"/>
            <a:ext cx="2314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~negative </a:t>
            </a:r>
            <a:r>
              <a:rPr lang="en-US" sz="2000" dirty="0" err="1" smtClean="0">
                <a:latin typeface="Optima"/>
                <a:cs typeface="Optima"/>
              </a:rPr>
              <a:t>Clapeyron</a:t>
            </a:r>
            <a:endParaRPr lang="en-US" sz="2000" dirty="0" smtClean="0">
              <a:latin typeface="Optima"/>
              <a:cs typeface="Optima"/>
            </a:endParaRPr>
          </a:p>
          <a:p>
            <a:r>
              <a:rPr lang="en-US" sz="2000" dirty="0">
                <a:latin typeface="Optima"/>
                <a:cs typeface="Optima"/>
              </a:rPr>
              <a:t>s</a:t>
            </a:r>
            <a:r>
              <a:rPr lang="en-US" sz="2000" dirty="0" smtClean="0">
                <a:latin typeface="Optima"/>
                <a:cs typeface="Optima"/>
              </a:rPr>
              <a:t>lope at 660 km</a:t>
            </a:r>
          </a:p>
          <a:p>
            <a:r>
              <a:rPr lang="en-US" sz="2000" dirty="0" smtClean="0">
                <a:latin typeface="Optima"/>
                <a:cs typeface="Optima"/>
              </a:rPr>
              <a:t>(</a:t>
            </a:r>
            <a:r>
              <a:rPr lang="en-US" sz="2000" dirty="0" err="1" smtClean="0">
                <a:latin typeface="Optima"/>
                <a:cs typeface="Optima"/>
              </a:rPr>
              <a:t>ri-br</a:t>
            </a:r>
            <a:r>
              <a:rPr lang="en-US" sz="2000" dirty="0" smtClean="0">
                <a:latin typeface="Optima"/>
                <a:cs typeface="Optima"/>
              </a:rPr>
              <a:t>)</a:t>
            </a:r>
            <a:endParaRPr lang="en-US" sz="20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8494135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peyr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6" y="1862696"/>
            <a:ext cx="4260126" cy="3035876"/>
          </a:xfrm>
          <a:prstGeom prst="rect">
            <a:avLst/>
          </a:prstGeom>
        </p:spPr>
      </p:pic>
      <p:sp>
        <p:nvSpPr>
          <p:cNvPr id="880" name="CustomShape 1"/>
          <p:cNvSpPr/>
          <p:nvPr/>
        </p:nvSpPr>
        <p:spPr>
          <a:xfrm>
            <a:off x="3459965" y="4820487"/>
            <a:ext cx="1634400" cy="28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4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Christensen</a:t>
            </a:r>
            <a:r>
              <a:rPr lang="en-US" sz="1400" b="0" strike="noStrike" spc="-1" dirty="0">
                <a:solidFill>
                  <a:schemeClr val="bg1">
                    <a:lumMod val="6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(1996)</a:t>
            </a:r>
            <a:endParaRPr lang="en-US" sz="1600" b="0" strike="noStrike" spc="-1" dirty="0">
              <a:solidFill>
                <a:schemeClr val="bg1">
                  <a:lumMod val="6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16" y="308143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Range of slab morphologies:</a:t>
            </a:r>
            <a:br>
              <a:rPr lang="en-US" sz="3200" dirty="0" smtClean="0"/>
            </a:br>
            <a:r>
              <a:rPr lang="en-US" sz="3200" dirty="0"/>
              <a:t>t</a:t>
            </a:r>
            <a:r>
              <a:rPr lang="en-US" sz="3200" dirty="0" smtClean="0"/>
              <a:t>rench rollback and </a:t>
            </a:r>
            <a:br>
              <a:rPr lang="en-US" sz="3200" dirty="0" smtClean="0"/>
            </a:br>
            <a:r>
              <a:rPr lang="en-US" sz="3200" dirty="0" smtClean="0"/>
              <a:t>phase change</a:t>
            </a:r>
            <a:endParaRPr lang="en-US" sz="3200" dirty="0"/>
          </a:p>
        </p:txBody>
      </p:sp>
      <p:pic>
        <p:nvPicPr>
          <p:cNvPr id="879" name="Picture 878"/>
          <p:cNvPicPr/>
          <p:nvPr/>
        </p:nvPicPr>
        <p:blipFill>
          <a:blip r:embed="rId3"/>
          <a:stretch/>
        </p:blipFill>
        <p:spPr>
          <a:xfrm>
            <a:off x="5349933" y="96167"/>
            <a:ext cx="3556945" cy="4864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084162" y="1972575"/>
            <a:ext cx="1680809" cy="273803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757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extShape 1"/>
          <p:cNvSpPr txBox="1"/>
          <p:nvPr/>
        </p:nvSpPr>
        <p:spPr>
          <a:xfrm>
            <a:off x="268637" y="371655"/>
            <a:ext cx="8601560" cy="7975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50" spc="-1" dirty="0">
                <a:latin typeface="Optima" pitchFamily="2" charset="0"/>
              </a:rPr>
              <a:t>Feedback between </a:t>
            </a:r>
            <a:r>
              <a:rPr lang="en-US" sz="4050" spc="-1" dirty="0" smtClean="0">
                <a:latin typeface="Optima" pitchFamily="2" charset="0"/>
              </a:rPr>
              <a:t>rollback </a:t>
            </a:r>
            <a:r>
              <a:rPr lang="en-US" sz="4050" spc="-1" dirty="0">
                <a:latin typeface="Optima" pitchFamily="2" charset="0"/>
              </a:rPr>
              <a:t>and </a:t>
            </a:r>
            <a:r>
              <a:rPr lang="en-US" sz="4050" spc="-1" dirty="0" smtClean="0">
                <a:latin typeface="Optima" pitchFamily="2" charset="0"/>
              </a:rPr>
              <a:t>deep dynamics affects interface stress</a:t>
            </a:r>
            <a:endParaRPr lang="en-US" sz="4050" spc="-1" dirty="0">
              <a:latin typeface="Optima" pitchFamily="2" charset="0"/>
            </a:endParaRPr>
          </a:p>
        </p:txBody>
      </p:sp>
      <p:sp>
        <p:nvSpPr>
          <p:cNvPr id="7" name="TextShape 2"/>
          <p:cNvSpPr txBox="1"/>
          <p:nvPr/>
        </p:nvSpPr>
        <p:spPr>
          <a:xfrm>
            <a:off x="7832270" y="4906020"/>
            <a:ext cx="1311729" cy="25515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r>
              <a:rPr lang="en-US" sz="1230" spc="-1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Holt et al. (2015)</a:t>
            </a:r>
            <a:endParaRPr lang="en-US" sz="1230" spc="-1" dirty="0">
              <a:solidFill>
                <a:schemeClr val="bg1">
                  <a:lumMod val="75000"/>
                </a:schemeClr>
              </a:solidFill>
              <a:latin typeface="Optima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24" y="1550191"/>
            <a:ext cx="6921384" cy="33910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2097" y="1491420"/>
            <a:ext cx="166000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Optima"/>
                <a:cs typeface="Optima"/>
              </a:rPr>
              <a:t>w</a:t>
            </a:r>
            <a:r>
              <a:rPr lang="en-US" sz="1400" dirty="0" smtClean="0">
                <a:solidFill>
                  <a:schemeClr val="tx1"/>
                </a:solidFill>
                <a:latin typeface="Optima"/>
                <a:cs typeface="Optima"/>
              </a:rPr>
              <a:t>eak slab </a:t>
            </a:r>
            <a:r>
              <a:rPr lang="en-US" sz="1400" dirty="0" smtClean="0">
                <a:solidFill>
                  <a:schemeClr val="tx1"/>
                </a:solidFill>
                <a:latin typeface="Symbol" panose="05050102010706020507" pitchFamily="18" charset="2"/>
                <a:cs typeface="Optima"/>
              </a:rPr>
              <a:t>h</a:t>
            </a:r>
            <a:r>
              <a:rPr lang="en-US" sz="1400" dirty="0" smtClean="0">
                <a:solidFill>
                  <a:schemeClr val="tx1"/>
                </a:solidFill>
                <a:latin typeface="Optima"/>
                <a:cs typeface="Optima"/>
              </a:rPr>
              <a:t>’ = 100</a:t>
            </a:r>
            <a:endParaRPr lang="en-US" sz="14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12488" y="3021023"/>
            <a:ext cx="185921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Optima"/>
                <a:cs typeface="Optima"/>
              </a:rPr>
              <a:t>strong slab </a:t>
            </a:r>
            <a:r>
              <a:rPr lang="en-US" sz="1400" dirty="0" smtClean="0">
                <a:solidFill>
                  <a:schemeClr val="tx1"/>
                </a:solidFill>
                <a:latin typeface="Symbol" panose="05050102010706020507" pitchFamily="18" charset="2"/>
                <a:cs typeface="Optima"/>
              </a:rPr>
              <a:t>h</a:t>
            </a:r>
            <a:r>
              <a:rPr lang="en-US" sz="1400" dirty="0" smtClean="0">
                <a:solidFill>
                  <a:schemeClr val="tx1"/>
                </a:solidFill>
                <a:latin typeface="Optima"/>
                <a:cs typeface="Optima"/>
              </a:rPr>
              <a:t>’ = 2,000</a:t>
            </a:r>
            <a:endParaRPr lang="en-US" sz="1400" dirty="0">
              <a:solidFill>
                <a:schemeClr val="tx1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59505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CustomShape 1"/>
          <p:cNvSpPr/>
          <p:nvPr/>
        </p:nvSpPr>
        <p:spPr>
          <a:xfrm>
            <a:off x="7608565" y="4877512"/>
            <a:ext cx="17348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Holt et al. (2017)</a:t>
            </a:r>
            <a:endParaRPr lang="en-US" sz="1400" b="0" strike="noStrike" spc="-1" dirty="0">
              <a:solidFill>
                <a:schemeClr val="bg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pic>
        <p:nvPicPr>
          <p:cNvPr id="2" name="Picture 1" descr="Supp.Movie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55" y="1263911"/>
            <a:ext cx="5735090" cy="3582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stomShape 1"/>
          <p:cNvSpPr/>
          <p:nvPr/>
        </p:nvSpPr>
        <p:spPr>
          <a:xfrm>
            <a:off x="1485000" y="34560"/>
            <a:ext cx="6171120" cy="119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628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Slab-slab interactions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43326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ubl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339"/>
            <a:ext cx="9144000" cy="2920008"/>
          </a:xfrm>
          <a:prstGeom prst="rect">
            <a:avLst/>
          </a:prstGeom>
        </p:spPr>
      </p:pic>
      <p:sp>
        <p:nvSpPr>
          <p:cNvPr id="1042" name="CustomShape 1"/>
          <p:cNvSpPr/>
          <p:nvPr/>
        </p:nvSpPr>
        <p:spPr>
          <a:xfrm>
            <a:off x="173463" y="-15000"/>
            <a:ext cx="8524488" cy="119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628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Trench motions for slab 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– slab interactions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1044" name="CustomShape 2"/>
          <p:cNvSpPr/>
          <p:nvPr/>
        </p:nvSpPr>
        <p:spPr>
          <a:xfrm>
            <a:off x="8154864" y="4844585"/>
            <a:ext cx="989135" cy="3371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0" tIns="37800" rIns="61200" bIns="30600"/>
          <a:lstStyle/>
          <a:p>
            <a:pPr algn="r">
              <a:lnSpc>
                <a:spcPct val="100000"/>
              </a:lnSpc>
            </a:pPr>
            <a:r>
              <a:rPr lang="en-US" sz="10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</a:rPr>
              <a:t>Holt </a:t>
            </a:r>
            <a:r>
              <a:rPr lang="en-US" sz="10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</a:rPr>
              <a:t>et al. (2017</a:t>
            </a:r>
            <a:r>
              <a:rPr lang="en-US" sz="10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</a:rPr>
              <a:t>)</a:t>
            </a:r>
            <a:endParaRPr lang="en-US" sz="10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pic>
        <p:nvPicPr>
          <p:cNvPr id="1045" name="Picture 4"/>
          <p:cNvPicPr/>
          <p:nvPr/>
        </p:nvPicPr>
        <p:blipFill>
          <a:blip r:embed="rId4"/>
          <a:stretch/>
        </p:blipFill>
        <p:spPr>
          <a:xfrm>
            <a:off x="1266840" y="3827880"/>
            <a:ext cx="3305520" cy="1085760"/>
          </a:xfrm>
          <a:prstGeom prst="rect">
            <a:avLst/>
          </a:prstGeom>
          <a:ln>
            <a:noFill/>
          </a:ln>
        </p:spPr>
      </p:pic>
      <p:sp>
        <p:nvSpPr>
          <p:cNvPr id="1046" name="CustomShape 3"/>
          <p:cNvSpPr/>
          <p:nvPr/>
        </p:nvSpPr>
        <p:spPr>
          <a:xfrm>
            <a:off x="5486400" y="2876400"/>
            <a:ext cx="1739520" cy="23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0" tIns="41400" rIns="61200" bIns="30600"/>
          <a:lstStyle/>
          <a:p>
            <a:pPr>
              <a:lnSpc>
                <a:spcPct val="100000"/>
              </a:lnSpc>
            </a:pPr>
            <a:r>
              <a:rPr lang="en-US" sz="123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</a:rPr>
              <a:t>horizontal plate velocity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1047" name="CustomShape 4"/>
          <p:cNvSpPr/>
          <p:nvPr/>
        </p:nvSpPr>
        <p:spPr>
          <a:xfrm>
            <a:off x="5373360" y="3919680"/>
            <a:ext cx="1623600" cy="48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0" tIns="56880" rIns="61200" bIns="30600"/>
          <a:lstStyle/>
          <a:p>
            <a:pPr>
              <a:lnSpc>
                <a:spcPct val="100000"/>
              </a:lnSpc>
            </a:pPr>
            <a:r>
              <a:rPr lang="en-US" sz="3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</a:rPr>
              <a:t>1 + 1 ~ 2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19756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olt_epsl18_fig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847" y="226087"/>
            <a:ext cx="5645610" cy="47175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50728" y="1864986"/>
            <a:ext cx="187804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/>
                <a:cs typeface="Optima"/>
              </a:rPr>
              <a:t>pressure</a:t>
            </a:r>
          </a:p>
          <a:p>
            <a:r>
              <a:rPr lang="en-US" dirty="0">
                <a:latin typeface="Optima"/>
                <a:cs typeface="Optima"/>
              </a:rPr>
              <a:t>for idealized</a:t>
            </a:r>
          </a:p>
          <a:p>
            <a:r>
              <a:rPr lang="en-US" dirty="0">
                <a:latin typeface="Optima"/>
                <a:cs typeface="Optima"/>
              </a:rPr>
              <a:t>Philippine Sea</a:t>
            </a:r>
          </a:p>
          <a:p>
            <a:r>
              <a:rPr lang="en-US" dirty="0">
                <a:latin typeface="Optima"/>
                <a:cs typeface="Optima"/>
              </a:rPr>
              <a:t>plate setting </a:t>
            </a:r>
            <a:r>
              <a:rPr lang="mr-IN" dirty="0">
                <a:latin typeface="Optima"/>
                <a:cs typeface="Optima"/>
              </a:rPr>
              <a:t>–</a:t>
            </a:r>
            <a:r>
              <a:rPr lang="en-US" dirty="0">
                <a:latin typeface="Optima"/>
                <a:cs typeface="Optima"/>
              </a:rPr>
              <a:t> </a:t>
            </a:r>
          </a:p>
          <a:p>
            <a:r>
              <a:rPr lang="en-US" dirty="0">
                <a:latin typeface="Optima"/>
                <a:cs typeface="Optima"/>
              </a:rPr>
              <a:t>3D upper mantle</a:t>
            </a:r>
          </a:p>
          <a:p>
            <a:r>
              <a:rPr lang="en-US" dirty="0">
                <a:latin typeface="Optima"/>
                <a:cs typeface="Optima"/>
              </a:rPr>
              <a:t>models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30102" y="4866503"/>
            <a:ext cx="1313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Holt et al. (2018)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5079" y="187605"/>
            <a:ext cx="16201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tima"/>
                <a:cs typeface="Optima"/>
              </a:rPr>
              <a:t>Pressure</a:t>
            </a:r>
          </a:p>
          <a:p>
            <a:r>
              <a:rPr lang="en-US" sz="2400" dirty="0">
                <a:latin typeface="Optima"/>
                <a:cs typeface="Optima"/>
              </a:rPr>
              <a:t>v</a:t>
            </a:r>
            <a:r>
              <a:rPr lang="en-US" sz="2400" dirty="0" smtClean="0">
                <a:latin typeface="Optima"/>
                <a:cs typeface="Optima"/>
              </a:rPr>
              <a:t>ariations</a:t>
            </a:r>
          </a:p>
          <a:p>
            <a:r>
              <a:rPr lang="en-US" sz="2400" dirty="0">
                <a:latin typeface="Optima"/>
                <a:cs typeface="Optima"/>
              </a:rPr>
              <a:t>a</a:t>
            </a:r>
            <a:r>
              <a:rPr lang="en-US" sz="2400" dirty="0" smtClean="0">
                <a:latin typeface="Optima"/>
                <a:cs typeface="Optima"/>
              </a:rPr>
              <a:t>ffect</a:t>
            </a:r>
          </a:p>
          <a:p>
            <a:r>
              <a:rPr lang="en-US" sz="2400" dirty="0">
                <a:latin typeface="Optima"/>
                <a:cs typeface="Optima"/>
              </a:rPr>
              <a:t>s</a:t>
            </a:r>
            <a:r>
              <a:rPr lang="en-US" sz="2400" dirty="0" smtClean="0">
                <a:latin typeface="Optima"/>
                <a:cs typeface="Optima"/>
              </a:rPr>
              <a:t>lab</a:t>
            </a:r>
          </a:p>
          <a:p>
            <a:r>
              <a:rPr lang="en-US" sz="2400" dirty="0" smtClean="0">
                <a:latin typeface="Optima"/>
                <a:cs typeface="Optima"/>
              </a:rPr>
              <a:t>dynamics</a:t>
            </a:r>
            <a:endParaRPr lang="en-US" sz="2400" dirty="0">
              <a:latin typeface="Optima"/>
              <a:cs typeface="Optima"/>
            </a:endParaRPr>
          </a:p>
        </p:txBody>
      </p:sp>
      <p:pic>
        <p:nvPicPr>
          <p:cNvPr id="11" name="Picture 10" descr="holt_epsl18_fig1.png"/>
          <p:cNvPicPr>
            <a:picLocks noChangeAspect="1"/>
          </p:cNvPicPr>
          <p:nvPr/>
        </p:nvPicPr>
        <p:blipFill rotWithShape="1">
          <a:blip r:embed="rId3"/>
          <a:srcRect r="32453"/>
          <a:stretch/>
        </p:blipFill>
        <p:spPr>
          <a:xfrm>
            <a:off x="0" y="2431235"/>
            <a:ext cx="2370105" cy="250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1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509"/>
          <p:cNvPicPr/>
          <p:nvPr/>
        </p:nvPicPr>
        <p:blipFill>
          <a:blip r:embed="rId2"/>
          <a:stretch/>
        </p:blipFill>
        <p:spPr>
          <a:xfrm>
            <a:off x="61326" y="1111821"/>
            <a:ext cx="4297320" cy="3652920"/>
          </a:xfrm>
          <a:prstGeom prst="rect">
            <a:avLst/>
          </a:prstGeom>
          <a:ln>
            <a:noFill/>
          </a:ln>
        </p:spPr>
      </p:pic>
      <p:sp>
        <p:nvSpPr>
          <p:cNvPr id="511" name="CustomShape 1"/>
          <p:cNvSpPr/>
          <p:nvPr/>
        </p:nvSpPr>
        <p:spPr>
          <a:xfrm>
            <a:off x="68736" y="89861"/>
            <a:ext cx="4472219" cy="101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Slab pull drives ~70% of tectonics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512" name="CustomShape 2"/>
          <p:cNvSpPr/>
          <p:nvPr/>
        </p:nvSpPr>
        <p:spPr>
          <a:xfrm>
            <a:off x="6250" y="4886170"/>
            <a:ext cx="35240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200" b="0" strike="noStrike" spc="-1" dirty="0">
                <a:solidFill>
                  <a:schemeClr val="bg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King (2008)</a:t>
            </a:r>
          </a:p>
        </p:txBody>
      </p:sp>
      <p:pic>
        <p:nvPicPr>
          <p:cNvPr id="513" name="Picture 512"/>
          <p:cNvPicPr/>
          <p:nvPr/>
        </p:nvPicPr>
        <p:blipFill>
          <a:blip r:embed="rId3"/>
          <a:stretch/>
        </p:blipFill>
        <p:spPr>
          <a:xfrm>
            <a:off x="4616805" y="102963"/>
            <a:ext cx="4388760" cy="4961880"/>
          </a:xfrm>
          <a:prstGeom prst="rect">
            <a:avLst/>
          </a:prstGeom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807620" y="2585999"/>
            <a:ext cx="4479870" cy="2118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30290" y="4797540"/>
            <a:ext cx="843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Optima"/>
                <a:cs typeface="Optima"/>
              </a:rPr>
              <a:t>correlation</a:t>
            </a:r>
          </a:p>
        </p:txBody>
      </p:sp>
      <p:sp>
        <p:nvSpPr>
          <p:cNvPr id="16" name="CustomShape 2"/>
          <p:cNvSpPr/>
          <p:nvPr/>
        </p:nvSpPr>
        <p:spPr>
          <a:xfrm>
            <a:off x="7836829" y="4549893"/>
            <a:ext cx="1693747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Forsyth &amp; </a:t>
            </a:r>
          </a:p>
          <a:p>
            <a:r>
              <a:rPr lang="en-US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Uyeda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(1975)</a:t>
            </a:r>
          </a:p>
        </p:txBody>
      </p:sp>
      <p:sp>
        <p:nvSpPr>
          <p:cNvPr id="3" name="TextBox 2"/>
          <p:cNvSpPr txBox="1"/>
          <p:nvPr/>
        </p:nvSpPr>
        <p:spPr>
          <a:xfrm rot="158658">
            <a:off x="3567426" y="2146481"/>
            <a:ext cx="2960259" cy="369332"/>
          </a:xfrm>
          <a:prstGeom prst="rect">
            <a:avLst/>
          </a:prstGeom>
          <a:solidFill>
            <a:schemeClr val="accent3">
              <a:alpha val="63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Optima"/>
                <a:cs typeface="Optima"/>
              </a:rPr>
              <a:t>length of trenches attached</a:t>
            </a:r>
          </a:p>
        </p:txBody>
      </p:sp>
    </p:spTree>
    <p:extLst>
      <p:ext uri="{BB962C8B-B14F-4D97-AF65-F5344CB8AC3E}">
        <p14:creationId xmlns:p14="http://schemas.microsoft.com/office/powerpoint/2010/main" val="21625703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27381" y="4888618"/>
            <a:ext cx="15440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Holt et al. (2017, 2018)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017605" y="160296"/>
            <a:ext cx="6575181" cy="4892579"/>
            <a:chOff x="250162" y="542760"/>
            <a:chExt cx="6202144" cy="4615004"/>
          </a:xfrm>
        </p:grpSpPr>
        <p:pic>
          <p:nvPicPr>
            <p:cNvPr id="34" name="Picture 33" descr="subduction-small-symbols-vt-retreat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410" y="4737569"/>
              <a:ext cx="560340" cy="308973"/>
            </a:xfrm>
            <a:prstGeom prst="rect">
              <a:avLst/>
            </a:prstGeom>
          </p:spPr>
        </p:pic>
        <p:pic>
          <p:nvPicPr>
            <p:cNvPr id="35" name="Picture 34" descr="subduction-small-symbols-vt-advanc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9487" y="4727480"/>
              <a:ext cx="566886" cy="308973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250162" y="542760"/>
              <a:ext cx="6202144" cy="4615004"/>
              <a:chOff x="250162" y="542760"/>
              <a:chExt cx="6202144" cy="4615004"/>
            </a:xfrm>
          </p:grpSpPr>
          <p:pic>
            <p:nvPicPr>
              <p:cNvPr id="3" name="Picture 2" descr="holt_epsl18_fig1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162" y="542760"/>
                <a:ext cx="5970373" cy="4258000"/>
              </a:xfrm>
              <a:prstGeom prst="rect">
                <a:avLst/>
              </a:prstGeom>
            </p:spPr>
          </p:pic>
          <p:sp>
            <p:nvSpPr>
              <p:cNvPr id="36" name="Freeform 35"/>
              <p:cNvSpPr/>
              <p:nvPr/>
            </p:nvSpPr>
            <p:spPr>
              <a:xfrm>
                <a:off x="5681866" y="4362366"/>
                <a:ext cx="170143" cy="397000"/>
              </a:xfrm>
              <a:custGeom>
                <a:avLst/>
                <a:gdLst>
                  <a:gd name="connsiteX0" fmla="*/ 230909 w 230909"/>
                  <a:gd name="connsiteY0" fmla="*/ 538788 h 538788"/>
                  <a:gd name="connsiteX1" fmla="*/ 192424 w 230909"/>
                  <a:gd name="connsiteY1" fmla="*/ 354061 h 538788"/>
                  <a:gd name="connsiteX2" fmla="*/ 0 w 230909"/>
                  <a:gd name="connsiteY2" fmla="*/ 0 h 538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0909" h="538788">
                    <a:moveTo>
                      <a:pt x="230909" y="538788"/>
                    </a:moveTo>
                    <a:cubicBezTo>
                      <a:pt x="230909" y="491323"/>
                      <a:pt x="230909" y="443859"/>
                      <a:pt x="192424" y="354061"/>
                    </a:cubicBezTo>
                    <a:cubicBezTo>
                      <a:pt x="153939" y="264263"/>
                      <a:pt x="52596" y="119303"/>
                      <a:pt x="0" y="0"/>
                    </a:cubicBezTo>
                  </a:path>
                </a:pathLst>
              </a:custGeom>
              <a:ln w="38100" cmpd="sng">
                <a:solidFill>
                  <a:schemeClr val="bg1">
                    <a:lumMod val="50000"/>
                  </a:schemeClr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5182780" y="4327232"/>
                <a:ext cx="147457" cy="419685"/>
              </a:xfrm>
              <a:custGeom>
                <a:avLst/>
                <a:gdLst>
                  <a:gd name="connsiteX0" fmla="*/ 0 w 200121"/>
                  <a:gd name="connsiteY0" fmla="*/ 569576 h 569576"/>
                  <a:gd name="connsiteX1" fmla="*/ 38485 w 200121"/>
                  <a:gd name="connsiteY1" fmla="*/ 307879 h 569576"/>
                  <a:gd name="connsiteX2" fmla="*/ 200121 w 200121"/>
                  <a:gd name="connsiteY2" fmla="*/ 0 h 569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121" h="569576">
                    <a:moveTo>
                      <a:pt x="0" y="569576"/>
                    </a:moveTo>
                    <a:cubicBezTo>
                      <a:pt x="2566" y="486192"/>
                      <a:pt x="5132" y="402808"/>
                      <a:pt x="38485" y="307879"/>
                    </a:cubicBezTo>
                    <a:cubicBezTo>
                      <a:pt x="71838" y="212950"/>
                      <a:pt x="200121" y="0"/>
                      <a:pt x="200121" y="0"/>
                    </a:cubicBezTo>
                  </a:path>
                </a:pathLst>
              </a:custGeom>
              <a:ln w="38100" cmpd="sng">
                <a:solidFill>
                  <a:schemeClr val="bg1">
                    <a:lumMod val="50000"/>
                  </a:schemeClr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583703" y="4825165"/>
                <a:ext cx="86860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dirty="0">
                    <a:latin typeface="Optima"/>
                    <a:cs typeface="Optima"/>
                  </a:rPr>
                  <a:t>retreat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929488" y="4866678"/>
                <a:ext cx="796763" cy="29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dirty="0">
                    <a:latin typeface="Optima"/>
                    <a:cs typeface="Optima"/>
                  </a:rPr>
                  <a:t>advance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578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/>
          <p:cNvPicPr/>
          <p:nvPr/>
        </p:nvPicPr>
        <p:blipFill>
          <a:blip r:embed="rId2"/>
          <a:stretch/>
        </p:blipFill>
        <p:spPr>
          <a:xfrm>
            <a:off x="6187680" y="3659040"/>
            <a:ext cx="2925360" cy="1465200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ZhongGurnis9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68" y="1743939"/>
            <a:ext cx="2200842" cy="2200842"/>
          </a:xfrm>
          <a:prstGeom prst="rect">
            <a:avLst/>
          </a:prstGeom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601" y="508001"/>
            <a:ext cx="4666544" cy="4468646"/>
          </a:xfrm>
          <a:prstGeom prst="rect">
            <a:avLst/>
          </a:prstGeom>
        </p:spPr>
      </p:pic>
      <p:sp>
        <p:nvSpPr>
          <p:cNvPr id="1029" name="CustomShape 1"/>
          <p:cNvSpPr/>
          <p:nvPr/>
        </p:nvSpPr>
        <p:spPr>
          <a:xfrm>
            <a:off x="1769040" y="4586878"/>
            <a:ext cx="142128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 err="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Zhong</a:t>
            </a:r>
            <a:r>
              <a:rPr lang="en-US" sz="1200" b="0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 and </a:t>
            </a:r>
            <a:r>
              <a:rPr lang="en-US" sz="1200" b="0" strike="noStrike" spc="-1" dirty="0" err="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Gurnis</a:t>
            </a:r>
            <a:r>
              <a:rPr lang="en-US" sz="1200" b="0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 (1995)</a:t>
            </a:r>
          </a:p>
          <a:p>
            <a:pPr>
              <a:lnSpc>
                <a:spcPct val="100000"/>
              </a:lnSpc>
            </a:pPr>
            <a:r>
              <a:rPr lang="en-US" sz="1200" b="0" strike="noStrike" spc="-1" dirty="0" err="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Gerault</a:t>
            </a:r>
            <a:r>
              <a:rPr lang="en-US" sz="1200" b="0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 et al. (2011)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pic>
        <p:nvPicPr>
          <p:cNvPr id="1030" name="Picture 5"/>
          <p:cNvPicPr/>
          <p:nvPr/>
        </p:nvPicPr>
        <p:blipFill>
          <a:blip r:embed="rId5"/>
          <a:stretch/>
        </p:blipFill>
        <p:spPr>
          <a:xfrm>
            <a:off x="0" y="0"/>
            <a:ext cx="2597760" cy="2587320"/>
          </a:xfrm>
          <a:prstGeom prst="rect">
            <a:avLst/>
          </a:prstGeom>
          <a:ln>
            <a:noFill/>
          </a:ln>
        </p:spPr>
      </p:pic>
      <p:sp>
        <p:nvSpPr>
          <p:cNvPr id="1031" name="CustomShape 2"/>
          <p:cNvSpPr/>
          <p:nvPr/>
        </p:nvSpPr>
        <p:spPr>
          <a:xfrm>
            <a:off x="82800" y="1200240"/>
            <a:ext cx="909360" cy="364320"/>
          </a:xfrm>
          <a:prstGeom prst="rect">
            <a:avLst/>
          </a:prstGeom>
          <a:gradFill>
            <a:gsLst>
              <a:gs pos="0">
                <a:srgbClr val="FFC1BE"/>
              </a:gs>
              <a:gs pos="100000">
                <a:srgbClr val="FFE5E5"/>
              </a:gs>
            </a:gsLst>
            <a:lin ang="16200000"/>
          </a:gradFill>
          <a:ln w="9360">
            <a:solidFill>
              <a:srgbClr val="BE4B48"/>
            </a:solidFill>
            <a:round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rollback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1032" name="CustomShape 3"/>
          <p:cNvSpPr/>
          <p:nvPr/>
        </p:nvSpPr>
        <p:spPr>
          <a:xfrm>
            <a:off x="1530720" y="1352520"/>
            <a:ext cx="948960" cy="364320"/>
          </a:xfrm>
          <a:prstGeom prst="rect">
            <a:avLst/>
          </a:prstGeom>
          <a:gradFill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advance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1033" name="CustomShape 4"/>
          <p:cNvSpPr/>
          <p:nvPr/>
        </p:nvSpPr>
        <p:spPr>
          <a:xfrm>
            <a:off x="86760" y="2571840"/>
            <a:ext cx="137412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Becker et al. (2015)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1034" name="CustomShape 5"/>
          <p:cNvSpPr/>
          <p:nvPr/>
        </p:nvSpPr>
        <p:spPr>
          <a:xfrm>
            <a:off x="855045" y="-46455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/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Global interactions: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  <a:p>
            <a:pPr algn="r"/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Trench motions and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reference frames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pic>
        <p:nvPicPr>
          <p:cNvPr id="1037" name="Picture 2"/>
          <p:cNvPicPr/>
          <p:nvPr/>
        </p:nvPicPr>
        <p:blipFill>
          <a:blip r:embed="rId6"/>
          <a:stretch/>
        </p:blipFill>
        <p:spPr>
          <a:xfrm>
            <a:off x="7315200" y="1123920"/>
            <a:ext cx="1675800" cy="2076480"/>
          </a:xfrm>
          <a:prstGeom prst="rect">
            <a:avLst/>
          </a:prstGeom>
          <a:ln w="9360">
            <a:noFill/>
          </a:ln>
        </p:spPr>
      </p:pic>
      <p:sp>
        <p:nvSpPr>
          <p:cNvPr id="1038" name="CustomShape 7"/>
          <p:cNvSpPr/>
          <p:nvPr/>
        </p:nvSpPr>
        <p:spPr>
          <a:xfrm>
            <a:off x="7475400" y="3257640"/>
            <a:ext cx="155232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Funiciello</a:t>
            </a:r>
            <a:r>
              <a:rPr lang="en-US" sz="12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 et al. (2008)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1039" name="CustomShape 8"/>
          <p:cNvSpPr/>
          <p:nvPr/>
        </p:nvSpPr>
        <p:spPr>
          <a:xfrm>
            <a:off x="7620120" y="1200240"/>
            <a:ext cx="227880" cy="30420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23947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CustomShape 1"/>
          <p:cNvSpPr/>
          <p:nvPr/>
        </p:nvSpPr>
        <p:spPr>
          <a:xfrm>
            <a:off x="77040" y="67320"/>
            <a:ext cx="2437560" cy="23665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3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Global mantle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  <a:p>
            <a:r>
              <a:rPr lang="en-US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conveyor 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  <a:p>
            <a:r>
              <a:rPr lang="en-US" sz="3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belts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pic>
        <p:nvPicPr>
          <p:cNvPr id="1073" name="Picture 2"/>
          <p:cNvPicPr/>
          <p:nvPr/>
        </p:nvPicPr>
        <p:blipFill>
          <a:blip r:embed="rId2"/>
          <a:stretch/>
        </p:blipFill>
        <p:spPr>
          <a:xfrm>
            <a:off x="2514600" y="67320"/>
            <a:ext cx="5866560" cy="5663880"/>
          </a:xfrm>
          <a:prstGeom prst="rect">
            <a:avLst/>
          </a:prstGeom>
          <a:ln w="9360">
            <a:noFill/>
          </a:ln>
        </p:spPr>
      </p:pic>
      <p:sp>
        <p:nvSpPr>
          <p:cNvPr id="1074" name="CustomShape 2"/>
          <p:cNvSpPr/>
          <p:nvPr/>
        </p:nvSpPr>
        <p:spPr>
          <a:xfrm>
            <a:off x="13320" y="4804920"/>
            <a:ext cx="197892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Faccenna et al. (2013)</a:t>
            </a:r>
            <a:endParaRPr lang="en-US" sz="14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1075" name="CustomShape 3"/>
          <p:cNvSpPr/>
          <p:nvPr/>
        </p:nvSpPr>
        <p:spPr>
          <a:xfrm>
            <a:off x="3048120" y="4933800"/>
            <a:ext cx="532800" cy="45648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299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CustomShape 2"/>
          <p:cNvSpPr/>
          <p:nvPr/>
        </p:nvSpPr>
        <p:spPr>
          <a:xfrm>
            <a:off x="7043111" y="4847050"/>
            <a:ext cx="2100170" cy="3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Faccenna et al. (</a:t>
            </a:r>
            <a:r>
              <a:rPr lang="en-US" sz="12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2013, 2017)</a:t>
            </a:r>
            <a:endParaRPr lang="en-US" sz="14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1103" name="CustomShape 3"/>
          <p:cNvSpPr/>
          <p:nvPr/>
        </p:nvSpPr>
        <p:spPr>
          <a:xfrm>
            <a:off x="3048120" y="4476600"/>
            <a:ext cx="227880" cy="30420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04" name="Picture 2"/>
          <p:cNvPicPr/>
          <p:nvPr/>
        </p:nvPicPr>
        <p:blipFill>
          <a:blip r:embed="rId2"/>
          <a:stretch/>
        </p:blipFill>
        <p:spPr>
          <a:xfrm>
            <a:off x="0" y="514440"/>
            <a:ext cx="3758400" cy="1542600"/>
          </a:xfrm>
          <a:prstGeom prst="rect">
            <a:avLst/>
          </a:prstGeom>
          <a:ln w="9360">
            <a:noFill/>
          </a:ln>
        </p:spPr>
      </p:pic>
      <p:pic>
        <p:nvPicPr>
          <p:cNvPr id="1105" name="Picture 3"/>
          <p:cNvPicPr/>
          <p:nvPr/>
        </p:nvPicPr>
        <p:blipFill>
          <a:blip r:embed="rId3"/>
          <a:stretch/>
        </p:blipFill>
        <p:spPr>
          <a:xfrm>
            <a:off x="990720" y="1985040"/>
            <a:ext cx="3620160" cy="1500480"/>
          </a:xfrm>
          <a:prstGeom prst="rect">
            <a:avLst/>
          </a:prstGeom>
          <a:ln w="9360">
            <a:noFill/>
          </a:ln>
        </p:spPr>
      </p:pic>
      <p:sp>
        <p:nvSpPr>
          <p:cNvPr id="1106" name="CustomShape 4"/>
          <p:cNvSpPr/>
          <p:nvPr/>
        </p:nvSpPr>
        <p:spPr>
          <a:xfrm>
            <a:off x="0" y="1581120"/>
            <a:ext cx="380160" cy="38016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7" name="CustomShape 5"/>
          <p:cNvSpPr/>
          <p:nvPr/>
        </p:nvSpPr>
        <p:spPr>
          <a:xfrm>
            <a:off x="1015500" y="3105000"/>
            <a:ext cx="380160" cy="38016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8" name="CustomShape 6"/>
          <p:cNvSpPr/>
          <p:nvPr/>
        </p:nvSpPr>
        <p:spPr>
          <a:xfrm>
            <a:off x="2057400" y="4629240"/>
            <a:ext cx="380160" cy="38016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10" name="Picture 13"/>
          <p:cNvPicPr/>
          <p:nvPr/>
        </p:nvPicPr>
        <p:blipFill>
          <a:blip r:embed="rId4"/>
          <a:stretch/>
        </p:blipFill>
        <p:spPr>
          <a:xfrm>
            <a:off x="5735106" y="619511"/>
            <a:ext cx="3331854" cy="3536200"/>
          </a:xfrm>
          <a:prstGeom prst="rect">
            <a:avLst/>
          </a:prstGeom>
          <a:ln>
            <a:noFill/>
          </a:ln>
        </p:spPr>
      </p:pic>
      <p:pic>
        <p:nvPicPr>
          <p:cNvPr id="1111" name="Picture 4"/>
          <p:cNvPicPr/>
          <p:nvPr/>
        </p:nvPicPr>
        <p:blipFill>
          <a:blip r:embed="rId5"/>
          <a:stretch/>
        </p:blipFill>
        <p:spPr>
          <a:xfrm>
            <a:off x="1981080" y="3486240"/>
            <a:ext cx="3770280" cy="1656720"/>
          </a:xfrm>
          <a:prstGeom prst="rect">
            <a:avLst/>
          </a:prstGeom>
          <a:ln w="9360">
            <a:noFill/>
          </a:ln>
        </p:spPr>
      </p:pic>
      <p:sp>
        <p:nvSpPr>
          <p:cNvPr id="1112" name="CustomShape 7"/>
          <p:cNvSpPr/>
          <p:nvPr/>
        </p:nvSpPr>
        <p:spPr>
          <a:xfrm>
            <a:off x="2133720" y="4705200"/>
            <a:ext cx="380160" cy="38016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" name="Picture 3"/>
          <p:cNvPicPr/>
          <p:nvPr/>
        </p:nvPicPr>
        <p:blipFill>
          <a:blip r:embed="rId6"/>
          <a:stretch/>
        </p:blipFill>
        <p:spPr>
          <a:xfrm>
            <a:off x="153360" y="3601296"/>
            <a:ext cx="1482152" cy="1484064"/>
          </a:xfrm>
          <a:prstGeom prst="rect">
            <a:avLst/>
          </a:prstGeom>
          <a:ln>
            <a:noFill/>
          </a:ln>
        </p:spPr>
      </p:pic>
      <p:sp>
        <p:nvSpPr>
          <p:cNvPr id="1101" name="CustomShape 1"/>
          <p:cNvSpPr/>
          <p:nvPr/>
        </p:nvSpPr>
        <p:spPr>
          <a:xfrm>
            <a:off x="0" y="-399960"/>
            <a:ext cx="9143280" cy="13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Tibetan orogeny linked to </a:t>
            </a:r>
            <a:r>
              <a:rPr lang="en-US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establishment of whole mantle convection cell</a:t>
            </a:r>
            <a:endParaRPr lang="en-US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1550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CustomShape 4"/>
          <p:cNvSpPr/>
          <p:nvPr/>
        </p:nvSpPr>
        <p:spPr>
          <a:xfrm>
            <a:off x="7717055" y="4946162"/>
            <a:ext cx="1546631" cy="19733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>
              <a:lnSpc>
                <a:spcPct val="93000"/>
              </a:lnSpc>
            </a:pPr>
            <a:r>
              <a:rPr lang="en-US" sz="952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  <a:ea typeface="ＭＳ Ｐゴシック"/>
              </a:rPr>
              <a:t>Miller and Becker (2012)</a:t>
            </a:r>
            <a:endParaRPr lang="en-US" sz="952" spc="-1" dirty="0">
              <a:solidFill>
                <a:schemeClr val="bg1">
                  <a:lumMod val="85000"/>
                </a:schemeClr>
              </a:solidFill>
              <a:latin typeface="Optim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92" y="171386"/>
            <a:ext cx="8229600" cy="857250"/>
          </a:xfrm>
        </p:spPr>
        <p:txBody>
          <a:bodyPr>
            <a:noAutofit/>
          </a:bodyPr>
          <a:lstStyle/>
          <a:p>
            <a:r>
              <a:rPr lang="en-US" sz="2800" dirty="0" smtClean="0"/>
              <a:t>Exploring the role of slab continental-keel interactions with seismic anisotropy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896" y="1204545"/>
            <a:ext cx="4239354" cy="3662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68" y="1264990"/>
            <a:ext cx="3452472" cy="3091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stomShape 4"/>
          <p:cNvSpPr/>
          <p:nvPr/>
        </p:nvSpPr>
        <p:spPr>
          <a:xfrm>
            <a:off x="119036" y="4940300"/>
            <a:ext cx="1546631" cy="19733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>
              <a:lnSpc>
                <a:spcPct val="93000"/>
              </a:lnSpc>
            </a:pPr>
            <a:r>
              <a:rPr lang="en-US" sz="952" spc="-1" dirty="0" err="1" smtClean="0">
                <a:solidFill>
                  <a:schemeClr val="bg1">
                    <a:lumMod val="85000"/>
                  </a:schemeClr>
                </a:solidFill>
                <a:latin typeface="Optima" pitchFamily="2" charset="0"/>
                <a:ea typeface="ＭＳ Ｐゴシック"/>
              </a:rPr>
              <a:t>Lenardic</a:t>
            </a:r>
            <a:r>
              <a:rPr lang="en-US" sz="952" spc="-1" dirty="0" smtClean="0">
                <a:solidFill>
                  <a:schemeClr val="bg1">
                    <a:lumMod val="85000"/>
                  </a:schemeClr>
                </a:solidFill>
                <a:latin typeface="Optima" pitchFamily="2" charset="0"/>
                <a:ea typeface="ＭＳ Ｐゴシック"/>
              </a:rPr>
              <a:t> et al. (2003)</a:t>
            </a:r>
            <a:endParaRPr lang="en-US" sz="952" spc="-1" dirty="0">
              <a:solidFill>
                <a:schemeClr val="bg1">
                  <a:lumMod val="85000"/>
                </a:schemeClr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8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Picture 1"/>
          <p:cNvPicPr/>
          <p:nvPr/>
        </p:nvPicPr>
        <p:blipFill>
          <a:blip r:embed="rId3"/>
          <a:stretch/>
        </p:blipFill>
        <p:spPr>
          <a:xfrm>
            <a:off x="1424518" y="1039575"/>
            <a:ext cx="6292537" cy="3770723"/>
          </a:xfrm>
          <a:prstGeom prst="rect">
            <a:avLst/>
          </a:prstGeom>
          <a:ln w="9360">
            <a:noFill/>
          </a:ln>
        </p:spPr>
      </p:pic>
      <p:sp>
        <p:nvSpPr>
          <p:cNvPr id="848" name="CustomShape 1"/>
          <p:cNvSpPr/>
          <p:nvPr/>
        </p:nvSpPr>
        <p:spPr>
          <a:xfrm>
            <a:off x="2138689" y="138088"/>
            <a:ext cx="6851988" cy="74258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 algn="r">
              <a:spcBef>
                <a:spcPts val="543"/>
              </a:spcBef>
            </a:pPr>
            <a:r>
              <a:rPr lang="en-US" sz="2176" i="1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SKS </a:t>
            </a:r>
            <a:r>
              <a:rPr lang="en-US" sz="2176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splitting </a:t>
            </a:r>
            <a:r>
              <a:rPr lang="en-US" sz="2176" spc="-1" dirty="0" smtClean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based on LPO from </a:t>
            </a:r>
          </a:p>
          <a:p>
            <a:pPr algn="r">
              <a:spcBef>
                <a:spcPts val="543"/>
              </a:spcBef>
            </a:pPr>
            <a:r>
              <a:rPr lang="en-US" sz="2176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g</a:t>
            </a:r>
            <a:r>
              <a:rPr lang="en-US" sz="2176" spc="-1" dirty="0" smtClean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lobal mantle flow models</a:t>
            </a:r>
            <a:endParaRPr lang="en-US" sz="2176" spc="-1" dirty="0">
              <a:latin typeface="Optima" pitchFamily="2" charset="0"/>
            </a:endParaRPr>
          </a:p>
        </p:txBody>
      </p:sp>
      <p:sp>
        <p:nvSpPr>
          <p:cNvPr id="849" name="CustomShape 2"/>
          <p:cNvSpPr/>
          <p:nvPr/>
        </p:nvSpPr>
        <p:spPr>
          <a:xfrm>
            <a:off x="1805727" y="4574031"/>
            <a:ext cx="2975006" cy="269565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0" name="CustomShape 3"/>
          <p:cNvSpPr/>
          <p:nvPr/>
        </p:nvSpPr>
        <p:spPr>
          <a:xfrm>
            <a:off x="1622101" y="4488828"/>
            <a:ext cx="6162039" cy="27617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r>
              <a:rPr lang="en-US" sz="1224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Colored bars: </a:t>
            </a:r>
            <a:r>
              <a:rPr lang="en-US" sz="1224" spc="-1" dirty="0" smtClean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measurements </a:t>
            </a:r>
            <a:r>
              <a:rPr lang="en-US" sz="1224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colored by misfit</a:t>
            </a:r>
            <a:endParaRPr lang="en-US" sz="1224" spc="-1" dirty="0">
              <a:latin typeface="Optima" pitchFamily="2" charset="0"/>
            </a:endParaRPr>
          </a:p>
          <a:p>
            <a:r>
              <a:rPr lang="en-US" sz="1224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White bars: 	predictions from full waveform modeling, </a:t>
            </a:r>
            <a:endParaRPr lang="en-US" sz="1224" spc="-1" dirty="0">
              <a:latin typeface="Optima" pitchFamily="2" charset="0"/>
            </a:endParaRPr>
          </a:p>
          <a:p>
            <a:r>
              <a:rPr lang="en-US" sz="1224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		wedges indicating back-azimuthal variation of </a:t>
            </a:r>
            <a:r>
              <a:rPr lang="en-US" sz="1224" spc="-1" dirty="0" err="1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</a:rPr>
              <a:t>d</a:t>
            </a:r>
            <a:r>
              <a:rPr lang="en-US" sz="1224" spc="-1" dirty="0" err="1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t</a:t>
            </a:r>
            <a:r>
              <a:rPr lang="en-US" sz="1224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, </a:t>
            </a:r>
            <a:r>
              <a:rPr lang="en-US" sz="1224" spc="-1" dirty="0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</a:rPr>
              <a:t>a</a:t>
            </a:r>
            <a:endParaRPr lang="en-US" sz="1224" spc="-1" dirty="0">
              <a:latin typeface="Symbol" panose="05050102010706020507" pitchFamily="18" charset="2"/>
            </a:endParaRPr>
          </a:p>
        </p:txBody>
      </p:sp>
      <p:sp>
        <p:nvSpPr>
          <p:cNvPr id="851" name="CustomShape 4"/>
          <p:cNvSpPr/>
          <p:nvPr/>
        </p:nvSpPr>
        <p:spPr>
          <a:xfrm>
            <a:off x="7717055" y="4946162"/>
            <a:ext cx="1546631" cy="19733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>
              <a:lnSpc>
                <a:spcPct val="93000"/>
              </a:lnSpc>
            </a:pPr>
            <a:r>
              <a:rPr lang="en-US" sz="952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  <a:ea typeface="ＭＳ Ｐゴシック"/>
              </a:rPr>
              <a:t>Miller and Becker (2012)</a:t>
            </a:r>
            <a:endParaRPr lang="en-US" sz="952" spc="-1" dirty="0">
              <a:solidFill>
                <a:schemeClr val="bg1">
                  <a:lumMod val="85000"/>
                </a:schemeClr>
              </a:solidFill>
              <a:latin typeface="Optima" pitchFamily="2" charset="0"/>
            </a:endParaRPr>
          </a:p>
        </p:txBody>
      </p:sp>
      <p:grpSp>
        <p:nvGrpSpPr>
          <p:cNvPr id="852" name="Group 5"/>
          <p:cNvGrpSpPr/>
          <p:nvPr/>
        </p:nvGrpSpPr>
        <p:grpSpPr>
          <a:xfrm>
            <a:off x="5141622" y="3086406"/>
            <a:ext cx="2049524" cy="316818"/>
            <a:chOff x="5876280" y="4538160"/>
            <a:chExt cx="3013560" cy="465840"/>
          </a:xfrm>
        </p:grpSpPr>
        <p:sp>
          <p:nvSpPr>
            <p:cNvPr id="853" name="CustomShape 6"/>
            <p:cNvSpPr/>
            <p:nvPr/>
          </p:nvSpPr>
          <p:spPr>
            <a:xfrm>
              <a:off x="8191440" y="4538160"/>
              <a:ext cx="698400" cy="4611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1209" tIns="30605" rIns="61209" bIns="30605"/>
            <a:lstStyle/>
            <a:p>
              <a:r>
                <a:rPr lang="en-US" sz="1224" spc="-1">
                  <a:solidFill>
                    <a:srgbClr val="C00000"/>
                  </a:solidFill>
                  <a:latin typeface="Optima" pitchFamily="2" charset="0"/>
                </a:rPr>
                <a:t>bad</a:t>
              </a:r>
              <a:endParaRPr lang="en-US" sz="1224" spc="-1">
                <a:latin typeface="Optima" pitchFamily="2" charset="0"/>
              </a:endParaRPr>
            </a:p>
          </p:txBody>
        </p:sp>
        <p:sp>
          <p:nvSpPr>
            <p:cNvPr id="854" name="CustomShape 7"/>
            <p:cNvSpPr/>
            <p:nvPr/>
          </p:nvSpPr>
          <p:spPr>
            <a:xfrm>
              <a:off x="5876280" y="4542840"/>
              <a:ext cx="870480" cy="4611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1209" tIns="30605" rIns="61209" bIns="30605"/>
            <a:lstStyle/>
            <a:p>
              <a:r>
                <a:rPr lang="en-US" sz="1224" spc="-1">
                  <a:solidFill>
                    <a:srgbClr val="002060"/>
                  </a:solidFill>
                  <a:latin typeface="Optima" pitchFamily="2" charset="0"/>
                </a:rPr>
                <a:t>good</a:t>
              </a:r>
              <a:endParaRPr lang="en-US" sz="1224" spc="-1">
                <a:latin typeface="Optima" pitchFamily="2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92" y="171386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Exploring the role of </a:t>
            </a:r>
            <a:br>
              <a:rPr lang="en-US" sz="2800" dirty="0" smtClean="0"/>
            </a:br>
            <a:r>
              <a:rPr lang="en-US" sz="2800" dirty="0" smtClean="0"/>
              <a:t>continental keels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637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Picture 1"/>
          <p:cNvPicPr/>
          <p:nvPr/>
        </p:nvPicPr>
        <p:blipFill>
          <a:blip r:embed="rId3"/>
          <a:stretch/>
        </p:blipFill>
        <p:spPr>
          <a:xfrm>
            <a:off x="1424518" y="1041534"/>
            <a:ext cx="6292537" cy="3770723"/>
          </a:xfrm>
          <a:prstGeom prst="rect">
            <a:avLst/>
          </a:prstGeom>
          <a:ln w="9360">
            <a:noFill/>
          </a:ln>
        </p:spPr>
      </p:pic>
      <p:sp>
        <p:nvSpPr>
          <p:cNvPr id="856" name="CustomShape 1"/>
          <p:cNvSpPr/>
          <p:nvPr/>
        </p:nvSpPr>
        <p:spPr>
          <a:xfrm>
            <a:off x="1145159" y="171386"/>
            <a:ext cx="6851988" cy="74258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 algn="r">
              <a:spcBef>
                <a:spcPts val="543"/>
              </a:spcBef>
            </a:pPr>
            <a:r>
              <a:rPr lang="en-US" sz="2176" spc="-1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Splitting from slab model with</a:t>
            </a:r>
            <a:endParaRPr lang="en-US" sz="2176" spc="-1">
              <a:latin typeface="Optima" pitchFamily="2" charset="0"/>
            </a:endParaRPr>
          </a:p>
          <a:p>
            <a:pPr algn="r">
              <a:spcBef>
                <a:spcPts val="543"/>
              </a:spcBef>
            </a:pPr>
            <a:r>
              <a:rPr lang="en-US" sz="2176" spc="-1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a weak asthenosphere and keel</a:t>
            </a:r>
            <a:endParaRPr lang="en-US" sz="2176" spc="-1">
              <a:latin typeface="Optima" pitchFamily="2" charset="0"/>
            </a:endParaRPr>
          </a:p>
        </p:txBody>
      </p:sp>
      <p:sp>
        <p:nvSpPr>
          <p:cNvPr id="857" name="CustomShape 2"/>
          <p:cNvSpPr/>
          <p:nvPr/>
        </p:nvSpPr>
        <p:spPr>
          <a:xfrm>
            <a:off x="1762392" y="4566441"/>
            <a:ext cx="5205464" cy="269565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58" name="Group 3"/>
          <p:cNvGrpSpPr/>
          <p:nvPr/>
        </p:nvGrpSpPr>
        <p:grpSpPr>
          <a:xfrm>
            <a:off x="5141622" y="3086406"/>
            <a:ext cx="2049524" cy="316818"/>
            <a:chOff x="5876280" y="4538160"/>
            <a:chExt cx="3013560" cy="465840"/>
          </a:xfrm>
        </p:grpSpPr>
        <p:sp>
          <p:nvSpPr>
            <p:cNvPr id="859" name="CustomShape 4"/>
            <p:cNvSpPr/>
            <p:nvPr/>
          </p:nvSpPr>
          <p:spPr>
            <a:xfrm>
              <a:off x="8191440" y="4538160"/>
              <a:ext cx="698400" cy="4611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1209" tIns="30605" rIns="61209" bIns="30605"/>
            <a:lstStyle/>
            <a:p>
              <a:r>
                <a:rPr lang="en-US" sz="1224" spc="-1">
                  <a:solidFill>
                    <a:srgbClr val="C00000"/>
                  </a:solidFill>
                  <a:latin typeface="Optima" pitchFamily="2" charset="0"/>
                </a:rPr>
                <a:t>bad</a:t>
              </a:r>
              <a:endParaRPr lang="en-US" sz="1224" spc="-1">
                <a:latin typeface="Optima" pitchFamily="2" charset="0"/>
              </a:endParaRPr>
            </a:p>
          </p:txBody>
        </p:sp>
        <p:sp>
          <p:nvSpPr>
            <p:cNvPr id="860" name="CustomShape 5"/>
            <p:cNvSpPr/>
            <p:nvPr/>
          </p:nvSpPr>
          <p:spPr>
            <a:xfrm>
              <a:off x="5876280" y="4542840"/>
              <a:ext cx="870480" cy="4611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1209" tIns="30605" rIns="61209" bIns="30605"/>
            <a:lstStyle/>
            <a:p>
              <a:r>
                <a:rPr lang="en-US" sz="1224" spc="-1">
                  <a:solidFill>
                    <a:srgbClr val="002060"/>
                  </a:solidFill>
                  <a:latin typeface="Optima" pitchFamily="2" charset="0"/>
                </a:rPr>
                <a:t>good</a:t>
              </a:r>
              <a:endParaRPr lang="en-US" sz="1224" spc="-1">
                <a:latin typeface="Optima" pitchFamily="2" charset="0"/>
              </a:endParaRPr>
            </a:p>
          </p:txBody>
        </p:sp>
      </p:grpSp>
      <p:sp>
        <p:nvSpPr>
          <p:cNvPr id="861" name="CustomShape 6"/>
          <p:cNvSpPr/>
          <p:nvPr/>
        </p:nvSpPr>
        <p:spPr>
          <a:xfrm>
            <a:off x="3898098" y="4368124"/>
            <a:ext cx="707577" cy="6904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 algn="ctr"/>
            <a:r>
              <a:rPr lang="en-US" sz="1360" spc="-1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mean</a:t>
            </a:r>
            <a:endParaRPr lang="en-US" sz="1360" spc="-1">
              <a:latin typeface="Optima" pitchFamily="2" charset="0"/>
            </a:endParaRPr>
          </a:p>
          <a:p>
            <a:pPr algn="ctr"/>
            <a:r>
              <a:rPr lang="en-US" sz="1360" spc="-1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angular</a:t>
            </a:r>
            <a:endParaRPr lang="en-US" sz="1360" spc="-1">
              <a:latin typeface="Optima" pitchFamily="2" charset="0"/>
            </a:endParaRPr>
          </a:p>
          <a:p>
            <a:pPr algn="ctr"/>
            <a:r>
              <a:rPr lang="en-US" sz="1360" spc="-1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misfit</a:t>
            </a:r>
            <a:endParaRPr lang="en-US" sz="1360" spc="-1">
              <a:latin typeface="Optima" pitchFamily="2" charset="0"/>
            </a:endParaRPr>
          </a:p>
        </p:txBody>
      </p:sp>
      <p:sp>
        <p:nvSpPr>
          <p:cNvPr id="862" name="CustomShape 7"/>
          <p:cNvSpPr/>
          <p:nvPr/>
        </p:nvSpPr>
        <p:spPr>
          <a:xfrm>
            <a:off x="5452564" y="4368124"/>
            <a:ext cx="920095" cy="6904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 algn="ctr"/>
            <a:r>
              <a:rPr lang="en-US" sz="1360" spc="-1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mean</a:t>
            </a:r>
            <a:endParaRPr lang="en-US" sz="1360" spc="-1">
              <a:latin typeface="Optima" pitchFamily="2" charset="0"/>
            </a:endParaRPr>
          </a:p>
          <a:p>
            <a:pPr algn="ctr"/>
            <a:r>
              <a:rPr lang="en-US" sz="1360" spc="-1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delay time</a:t>
            </a:r>
            <a:endParaRPr lang="en-US" sz="1360" spc="-1">
              <a:latin typeface="Optima" pitchFamily="2" charset="0"/>
            </a:endParaRPr>
          </a:p>
          <a:p>
            <a:pPr algn="ctr"/>
            <a:r>
              <a:rPr lang="en-US" sz="1360" spc="-1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misfit</a:t>
            </a:r>
            <a:endParaRPr lang="en-US" sz="1360" spc="-1">
              <a:latin typeface="Optima" pitchFamily="2" charset="0"/>
            </a:endParaRPr>
          </a:p>
        </p:txBody>
      </p:sp>
      <p:sp>
        <p:nvSpPr>
          <p:cNvPr id="863" name="CustomShape 8"/>
          <p:cNvSpPr/>
          <p:nvPr/>
        </p:nvSpPr>
        <p:spPr>
          <a:xfrm>
            <a:off x="4105230" y="2585961"/>
            <a:ext cx="3559675" cy="1798567"/>
          </a:xfrm>
          <a:prstGeom prst="rect">
            <a:avLst/>
          </a:prstGeom>
          <a:solidFill>
            <a:srgbClr val="C2FFF0">
              <a:alpha val="22000"/>
            </a:srgbClr>
          </a:solidFill>
          <a:ln w="25560">
            <a:solidFill>
              <a:srgbClr val="AAE2C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4"/>
          <p:cNvSpPr/>
          <p:nvPr/>
        </p:nvSpPr>
        <p:spPr>
          <a:xfrm>
            <a:off x="7717055" y="4946162"/>
            <a:ext cx="1546631" cy="19733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>
              <a:lnSpc>
                <a:spcPct val="93000"/>
              </a:lnSpc>
            </a:pPr>
            <a:r>
              <a:rPr lang="en-US" sz="952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  <a:ea typeface="ＭＳ Ｐゴシック"/>
              </a:rPr>
              <a:t>Miller and Becker (2012)</a:t>
            </a:r>
            <a:endParaRPr lang="en-US" sz="952" spc="-1" dirty="0">
              <a:solidFill>
                <a:schemeClr val="bg1">
                  <a:lumMod val="85000"/>
                </a:schemeClr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91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TextShape 1"/>
          <p:cNvSpPr txBox="1"/>
          <p:nvPr/>
        </p:nvSpPr>
        <p:spPr>
          <a:xfrm>
            <a:off x="309025" y="135884"/>
            <a:ext cx="6167426" cy="858151"/>
          </a:xfrm>
          <a:prstGeom prst="rect">
            <a:avLst/>
          </a:prstGeom>
          <a:noFill/>
          <a:ln w="9360">
            <a:noFill/>
          </a:ln>
        </p:spPr>
        <p:txBody>
          <a:bodyPr lIns="61209" tIns="30605" rIns="61209" bIns="30605" anchor="ctr"/>
          <a:lstStyle/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Inverse geodynamics:</a:t>
            </a:r>
            <a:r>
              <a:rPr sz="1400" dirty="0">
                <a:latin typeface="Optima" pitchFamily="2" charset="0"/>
              </a:rPr>
              <a:t/>
            </a:r>
            <a:br>
              <a:rPr sz="1400" dirty="0">
                <a:latin typeface="Optima" pitchFamily="2" charset="0"/>
              </a:rPr>
            </a:br>
            <a:r>
              <a:rPr lang="en-US" sz="2400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Regional splitting azimuth misfit </a:t>
            </a:r>
            <a:endParaRPr lang="en-US" sz="2400" spc="-1" dirty="0">
              <a:latin typeface="Optima" pitchFamily="2" charset="0"/>
            </a:endParaRPr>
          </a:p>
        </p:txBody>
      </p:sp>
      <p:pic>
        <p:nvPicPr>
          <p:cNvPr id="866" name="Picture 2"/>
          <p:cNvPicPr/>
          <p:nvPr/>
        </p:nvPicPr>
        <p:blipFill>
          <a:blip r:embed="rId3"/>
          <a:stretch/>
        </p:blipFill>
        <p:spPr>
          <a:xfrm>
            <a:off x="1980541" y="1172276"/>
            <a:ext cx="4988539" cy="3449009"/>
          </a:xfrm>
          <a:prstGeom prst="rect">
            <a:avLst/>
          </a:prstGeom>
          <a:ln w="9360">
            <a:noFill/>
          </a:ln>
        </p:spPr>
      </p:pic>
      <p:sp>
        <p:nvSpPr>
          <p:cNvPr id="867" name="CustomShape 2"/>
          <p:cNvSpPr/>
          <p:nvPr/>
        </p:nvSpPr>
        <p:spPr>
          <a:xfrm>
            <a:off x="1151280" y="2102899"/>
            <a:ext cx="1187456" cy="27617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 algn="ctr"/>
            <a:r>
              <a:rPr lang="en-US" sz="1224" b="1" i="1" spc="-1" dirty="0">
                <a:solidFill>
                  <a:srgbClr val="002060"/>
                </a:solidFill>
                <a:latin typeface="Optima" pitchFamily="2" charset="0"/>
                <a:ea typeface="ＭＳ Ｐゴシック"/>
              </a:rPr>
              <a:t>viscosity</a:t>
            </a:r>
            <a:endParaRPr lang="en-US" sz="1224" spc="-1" dirty="0">
              <a:latin typeface="Optima" pitchFamily="2" charset="0"/>
            </a:endParaRPr>
          </a:p>
          <a:p>
            <a:pPr algn="ctr"/>
            <a:r>
              <a:rPr lang="en-US" sz="1224" b="1" i="1" spc="-1" dirty="0">
                <a:solidFill>
                  <a:srgbClr val="002060"/>
                </a:solidFill>
                <a:latin typeface="Optima" pitchFamily="2" charset="0"/>
                <a:ea typeface="ＭＳ Ｐゴシック"/>
              </a:rPr>
              <a:t>models,</a:t>
            </a:r>
            <a:endParaRPr lang="en-US" sz="1224" spc="-1" dirty="0">
              <a:latin typeface="Optima" pitchFamily="2" charset="0"/>
            </a:endParaRPr>
          </a:p>
          <a:p>
            <a:pPr algn="ctr"/>
            <a:r>
              <a:rPr lang="en-US" sz="1224" spc="-1" dirty="0">
                <a:solidFill>
                  <a:srgbClr val="002060"/>
                </a:solidFill>
                <a:latin typeface="Symbol" panose="05050102010706020507" pitchFamily="18" charset="2"/>
                <a:ea typeface="ＭＳ Ｐゴシック"/>
              </a:rPr>
              <a:t>h</a:t>
            </a:r>
            <a:endParaRPr lang="en-US" sz="1224" spc="-1" dirty="0">
              <a:latin typeface="Symbol" panose="05050102010706020507" pitchFamily="18" charset="2"/>
            </a:endParaRPr>
          </a:p>
        </p:txBody>
      </p:sp>
      <p:pic>
        <p:nvPicPr>
          <p:cNvPr id="868" name="Picture 1"/>
          <p:cNvPicPr/>
          <p:nvPr/>
        </p:nvPicPr>
        <p:blipFill>
          <a:blip r:embed="rId4"/>
          <a:stretch/>
        </p:blipFill>
        <p:spPr>
          <a:xfrm>
            <a:off x="1151280" y="4177886"/>
            <a:ext cx="1761597" cy="1055734"/>
          </a:xfrm>
          <a:prstGeom prst="rect">
            <a:avLst/>
          </a:prstGeom>
          <a:ln w="9360">
            <a:noFill/>
          </a:ln>
        </p:spPr>
      </p:pic>
      <p:sp>
        <p:nvSpPr>
          <p:cNvPr id="869" name="CustomShape 3"/>
          <p:cNvSpPr/>
          <p:nvPr/>
        </p:nvSpPr>
        <p:spPr>
          <a:xfrm>
            <a:off x="6984994" y="3012955"/>
            <a:ext cx="592014" cy="3136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r>
              <a:rPr lang="en-US" sz="1224" spc="-1">
                <a:solidFill>
                  <a:srgbClr val="002060"/>
                </a:solidFill>
                <a:latin typeface="Optima" pitchFamily="2" charset="0"/>
                <a:ea typeface="ＭＳ Ｐゴシック"/>
              </a:rPr>
              <a:t>good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870" name="CustomShape 4"/>
          <p:cNvSpPr/>
          <p:nvPr/>
        </p:nvSpPr>
        <p:spPr>
          <a:xfrm>
            <a:off x="6984994" y="1660235"/>
            <a:ext cx="475227" cy="3136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r>
              <a:rPr lang="en-US" sz="1224" spc="-1">
                <a:solidFill>
                  <a:srgbClr val="FF0000"/>
                </a:solidFill>
                <a:latin typeface="Optima" pitchFamily="2" charset="0"/>
                <a:ea typeface="ＭＳ Ｐゴシック"/>
              </a:rPr>
              <a:t>bad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871" name="CustomShape 5"/>
          <p:cNvSpPr/>
          <p:nvPr/>
        </p:nvSpPr>
        <p:spPr>
          <a:xfrm>
            <a:off x="4072177" y="4648462"/>
            <a:ext cx="1187456" cy="27617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 algn="ctr"/>
            <a:r>
              <a:rPr lang="en-US" sz="1224" b="1" i="1" spc="-1" dirty="0">
                <a:solidFill>
                  <a:srgbClr val="002060"/>
                </a:solidFill>
                <a:latin typeface="Optima" pitchFamily="2" charset="0"/>
                <a:ea typeface="ＭＳ Ｐゴシック"/>
              </a:rPr>
              <a:t>density models, </a:t>
            </a:r>
            <a:r>
              <a:rPr lang="en-US" sz="1224" spc="-1" dirty="0" err="1">
                <a:solidFill>
                  <a:srgbClr val="002060"/>
                </a:solidFill>
                <a:latin typeface="Symbol" panose="05050102010706020507" pitchFamily="18" charset="2"/>
                <a:ea typeface="ＭＳ Ｐゴシック"/>
              </a:rPr>
              <a:t>Dr</a:t>
            </a:r>
            <a:endParaRPr lang="en-US" sz="1224" spc="-1" dirty="0">
              <a:latin typeface="Symbol" panose="05050102010706020507" pitchFamily="18" charset="2"/>
            </a:endParaRPr>
          </a:p>
        </p:txBody>
      </p:sp>
      <p:pic>
        <p:nvPicPr>
          <p:cNvPr id="872" name="Picture 11"/>
          <p:cNvPicPr/>
          <p:nvPr/>
        </p:nvPicPr>
        <p:blipFill>
          <a:blip r:embed="rId5"/>
          <a:stretch/>
        </p:blipFill>
        <p:spPr>
          <a:xfrm>
            <a:off x="6540861" y="135884"/>
            <a:ext cx="1303753" cy="959758"/>
          </a:xfrm>
          <a:prstGeom prst="rect">
            <a:avLst/>
          </a:prstGeom>
          <a:ln>
            <a:noFill/>
          </a:ln>
        </p:spPr>
      </p:pic>
      <p:pic>
        <p:nvPicPr>
          <p:cNvPr id="874" name="Picture 873"/>
          <p:cNvPicPr/>
          <p:nvPr/>
        </p:nvPicPr>
        <p:blipFill>
          <a:blip r:embed="rId6"/>
          <a:stretch/>
        </p:blipFill>
        <p:spPr>
          <a:xfrm rot="14943000">
            <a:off x="5633008" y="2623421"/>
            <a:ext cx="1571114" cy="1254541"/>
          </a:xfrm>
          <a:prstGeom prst="rect">
            <a:avLst/>
          </a:prstGeom>
          <a:ln>
            <a:noFill/>
          </a:ln>
        </p:spPr>
      </p:pic>
      <p:sp>
        <p:nvSpPr>
          <p:cNvPr id="875" name="Rectangle 7"/>
          <p:cNvSpPr/>
          <p:nvPr/>
        </p:nvSpPr>
        <p:spPr>
          <a:xfrm>
            <a:off x="5509121" y="2553887"/>
            <a:ext cx="260261" cy="294538"/>
          </a:xfrm>
          <a:prstGeom prst="rect">
            <a:avLst/>
          </a:prstGeom>
          <a:noFill/>
          <a:ln w="54720">
            <a:noFill/>
          </a:ln>
        </p:spPr>
      </p:sp>
      <p:sp>
        <p:nvSpPr>
          <p:cNvPr id="876" name="TextShape 8"/>
          <p:cNvSpPr txBox="1"/>
          <p:nvPr/>
        </p:nvSpPr>
        <p:spPr>
          <a:xfrm>
            <a:off x="7040082" y="3766561"/>
            <a:ext cx="756299" cy="474493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pPr algn="ctr"/>
            <a:r>
              <a:rPr lang="en-US" sz="1224" spc="-1">
                <a:solidFill>
                  <a:srgbClr val="CC6633"/>
                </a:solidFill>
                <a:latin typeface="Optima" pitchFamily="2" charset="0"/>
              </a:rPr>
              <a:t>preferred</a:t>
            </a:r>
            <a:endParaRPr lang="en-US" sz="1224" spc="-1">
              <a:latin typeface="Optima" pitchFamily="2" charset="0"/>
            </a:endParaRPr>
          </a:p>
          <a:p>
            <a:pPr algn="ctr"/>
            <a:r>
              <a:rPr lang="en-US" sz="1224" spc="-1">
                <a:solidFill>
                  <a:srgbClr val="CC6633"/>
                </a:solidFill>
                <a:latin typeface="Optima" pitchFamily="2" charset="0"/>
              </a:rPr>
              <a:t>model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14" name="CustomShape 4"/>
          <p:cNvSpPr/>
          <p:nvPr/>
        </p:nvSpPr>
        <p:spPr>
          <a:xfrm>
            <a:off x="7717055" y="4946162"/>
            <a:ext cx="1546631" cy="19733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>
              <a:lnSpc>
                <a:spcPct val="93000"/>
              </a:lnSpc>
            </a:pPr>
            <a:r>
              <a:rPr lang="en-US" sz="952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  <a:ea typeface="ＭＳ Ｐゴシック"/>
              </a:rPr>
              <a:t>Miller and Becker (2012)</a:t>
            </a:r>
            <a:endParaRPr lang="en-US" sz="952" spc="-1" dirty="0">
              <a:solidFill>
                <a:schemeClr val="bg1">
                  <a:lumMod val="85000"/>
                </a:schemeClr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8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600" y="1750674"/>
            <a:ext cx="4936800" cy="2933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821069"/>
            <a:ext cx="1875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Kohlstedt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 et al. (1995)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flipH="1">
                <a:off x="321128" y="1025306"/>
                <a:ext cx="823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Optima"/>
                    <a:cs typeface="Optima"/>
                  </a:rPr>
                  <a:t>Constitutive law links dynamics with kinematics: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Optima"/>
                      </a:rPr>
                      <m:t>𝜏</m:t>
                    </m:r>
                  </m:oMath>
                </a14:m>
                <a:r>
                  <a:rPr lang="en-US" sz="2000" dirty="0" smtClean="0">
                    <a:latin typeface="Optima"/>
                    <a:cs typeface="Optima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Optima"/>
                          </a:rPr>
                          <m:t>𝜏</m:t>
                        </m:r>
                      </m:e>
                    </m:acc>
                  </m:oMath>
                </a14:m>
                <a:r>
                  <a:rPr lang="en-US" sz="2000" dirty="0" smtClean="0">
                    <a:latin typeface="Optima"/>
                    <a:cs typeface="Optima"/>
                  </a:rPr>
                  <a:t> = f(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Optima"/>
                      </a:rPr>
                      <m:t>𝜀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Optima"/>
                      </a:rPr>
                      <m:t>, </m:t>
                    </m:r>
                    <m:acc>
                      <m:accPr>
                        <m:chr m:val="̇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acc>
                  </m:oMath>
                </a14:m>
                <a:r>
                  <a:rPr lang="en-US" sz="2000" dirty="0" smtClean="0">
                    <a:latin typeface="Optima"/>
                    <a:cs typeface="Optima"/>
                  </a:rPr>
                  <a:t>, …)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21128" y="1025306"/>
                <a:ext cx="8235042" cy="400110"/>
              </a:xfrm>
              <a:prstGeom prst="rect">
                <a:avLst/>
              </a:prstGeom>
              <a:blipFill>
                <a:blip r:embed="rId3"/>
                <a:stretch>
                  <a:fillRect l="-814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915" y="1947016"/>
            <a:ext cx="490461" cy="2677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750" y="1484427"/>
            <a:ext cx="2223579" cy="462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821" y="1447486"/>
            <a:ext cx="2223579" cy="46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wang\Dropbox\birch\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52" y="721850"/>
            <a:ext cx="4455339" cy="358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1C96EF1-41FC-0947-A4A2-BFC4C414DDD4}"/>
              </a:ext>
            </a:extLst>
          </p:cNvPr>
          <p:cNvSpPr/>
          <p:nvPr/>
        </p:nvSpPr>
        <p:spPr>
          <a:xfrm>
            <a:off x="641125" y="522229"/>
            <a:ext cx="28852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altLang="zh-CN" sz="2100" dirty="0" smtClean="0">
                <a:latin typeface="Optima" pitchFamily="2" charset="0"/>
              </a:rPr>
              <a:t>The megathrust stick slip cycle</a:t>
            </a:r>
            <a:endParaRPr lang="en-US" altLang="zh-CN" sz="2100" dirty="0">
              <a:latin typeface="Optima" pitchFamily="2" charset="0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DEBECD29-9B25-D440-AE5A-48B311FF396A}"/>
              </a:ext>
            </a:extLst>
          </p:cNvPr>
          <p:cNvSpPr>
            <a:spLocks/>
          </p:cNvSpPr>
          <p:nvPr/>
        </p:nvSpPr>
        <p:spPr bwMode="auto">
          <a:xfrm>
            <a:off x="4763601" y="2472691"/>
            <a:ext cx="2813285" cy="985349"/>
          </a:xfrm>
          <a:custGeom>
            <a:avLst/>
            <a:gdLst>
              <a:gd name="T0" fmla="*/ 0 w 2178"/>
              <a:gd name="T1" fmla="*/ 0 h 807"/>
              <a:gd name="T2" fmla="*/ 429 w 2178"/>
              <a:gd name="T3" fmla="*/ 81 h 807"/>
              <a:gd name="T4" fmla="*/ 987 w 2178"/>
              <a:gd name="T5" fmla="*/ 240 h 807"/>
              <a:gd name="T6" fmla="*/ 1644 w 2178"/>
              <a:gd name="T7" fmla="*/ 513 h 807"/>
              <a:gd name="T8" fmla="*/ 2178 w 2178"/>
              <a:gd name="T9" fmla="*/ 807 h 807"/>
              <a:gd name="connsiteX0" fmla="*/ 0 w 9918"/>
              <a:gd name="connsiteY0" fmla="*/ 0 h 10119"/>
              <a:gd name="connsiteX1" fmla="*/ 1888 w 9918"/>
              <a:gd name="connsiteY1" fmla="*/ 1123 h 10119"/>
              <a:gd name="connsiteX2" fmla="*/ 4450 w 9918"/>
              <a:gd name="connsiteY2" fmla="*/ 3093 h 10119"/>
              <a:gd name="connsiteX3" fmla="*/ 7466 w 9918"/>
              <a:gd name="connsiteY3" fmla="*/ 6476 h 10119"/>
              <a:gd name="connsiteX4" fmla="*/ 9918 w 9918"/>
              <a:gd name="connsiteY4" fmla="*/ 10119 h 10119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487 w 10000"/>
              <a:gd name="connsiteY2" fmla="*/ 3057 h 10000"/>
              <a:gd name="connsiteX3" fmla="*/ 7528 w 10000"/>
              <a:gd name="connsiteY3" fmla="*/ 6400 h 10000"/>
              <a:gd name="connsiteX4" fmla="*/ 10000 w 10000"/>
              <a:gd name="connsiteY4" fmla="*/ 10000 h 10000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754 w 10000"/>
              <a:gd name="connsiteY2" fmla="*/ 3057 h 10000"/>
              <a:gd name="connsiteX3" fmla="*/ 7528 w 10000"/>
              <a:gd name="connsiteY3" fmla="*/ 6400 h 10000"/>
              <a:gd name="connsiteX4" fmla="*/ 10000 w 10000"/>
              <a:gd name="connsiteY4" fmla="*/ 10000 h 10000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754 w 10000"/>
              <a:gd name="connsiteY2" fmla="*/ 3057 h 10000"/>
              <a:gd name="connsiteX3" fmla="*/ 7528 w 10000"/>
              <a:gd name="connsiteY3" fmla="*/ 6107 h 10000"/>
              <a:gd name="connsiteX4" fmla="*/ 10000 w 10000"/>
              <a:gd name="connsiteY4" fmla="*/ 10000 h 10000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754 w 10000"/>
              <a:gd name="connsiteY2" fmla="*/ 3057 h 10000"/>
              <a:gd name="connsiteX3" fmla="*/ 7528 w 10000"/>
              <a:gd name="connsiteY3" fmla="*/ 6107 h 10000"/>
              <a:gd name="connsiteX4" fmla="*/ 10000 w 10000"/>
              <a:gd name="connsiteY4" fmla="*/ 10000 h 10000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754 w 10000"/>
              <a:gd name="connsiteY2" fmla="*/ 3057 h 10000"/>
              <a:gd name="connsiteX3" fmla="*/ 7528 w 10000"/>
              <a:gd name="connsiteY3" fmla="*/ 6107 h 10000"/>
              <a:gd name="connsiteX4" fmla="*/ 10000 w 10000"/>
              <a:gd name="connsiteY4" fmla="*/ 10000 h 10000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738 w 10000"/>
              <a:gd name="connsiteY2" fmla="*/ 2989 h 10000"/>
              <a:gd name="connsiteX3" fmla="*/ 7528 w 10000"/>
              <a:gd name="connsiteY3" fmla="*/ 6107 h 10000"/>
              <a:gd name="connsiteX4" fmla="*/ 10000 w 10000"/>
              <a:gd name="connsiteY4" fmla="*/ 10000 h 10000"/>
              <a:gd name="connsiteX0" fmla="*/ 0 w 10040"/>
              <a:gd name="connsiteY0" fmla="*/ 0 h 10137"/>
              <a:gd name="connsiteX1" fmla="*/ 2068 w 10040"/>
              <a:gd name="connsiteY1" fmla="*/ 993 h 10137"/>
              <a:gd name="connsiteX2" fmla="*/ 4738 w 10040"/>
              <a:gd name="connsiteY2" fmla="*/ 2989 h 10137"/>
              <a:gd name="connsiteX3" fmla="*/ 7528 w 10040"/>
              <a:gd name="connsiteY3" fmla="*/ 6107 h 10137"/>
              <a:gd name="connsiteX4" fmla="*/ 10040 w 10040"/>
              <a:gd name="connsiteY4" fmla="*/ 10137 h 10137"/>
              <a:gd name="connsiteX0" fmla="*/ 0 w 10040"/>
              <a:gd name="connsiteY0" fmla="*/ 0 h 10137"/>
              <a:gd name="connsiteX1" fmla="*/ 2068 w 10040"/>
              <a:gd name="connsiteY1" fmla="*/ 993 h 10137"/>
              <a:gd name="connsiteX2" fmla="*/ 4738 w 10040"/>
              <a:gd name="connsiteY2" fmla="*/ 2989 h 10137"/>
              <a:gd name="connsiteX3" fmla="*/ 7528 w 10040"/>
              <a:gd name="connsiteY3" fmla="*/ 6107 h 10137"/>
              <a:gd name="connsiteX4" fmla="*/ 10040 w 10040"/>
              <a:gd name="connsiteY4" fmla="*/ 10137 h 10137"/>
              <a:gd name="connsiteX0" fmla="*/ 0 w 10312"/>
              <a:gd name="connsiteY0" fmla="*/ 0 h 10365"/>
              <a:gd name="connsiteX1" fmla="*/ 2340 w 10312"/>
              <a:gd name="connsiteY1" fmla="*/ 1221 h 10365"/>
              <a:gd name="connsiteX2" fmla="*/ 5010 w 10312"/>
              <a:gd name="connsiteY2" fmla="*/ 3217 h 10365"/>
              <a:gd name="connsiteX3" fmla="*/ 7800 w 10312"/>
              <a:gd name="connsiteY3" fmla="*/ 6335 h 10365"/>
              <a:gd name="connsiteX4" fmla="*/ 10312 w 10312"/>
              <a:gd name="connsiteY4" fmla="*/ 10365 h 10365"/>
              <a:gd name="connsiteX0" fmla="*/ 0 w 10312"/>
              <a:gd name="connsiteY0" fmla="*/ 0 h 10365"/>
              <a:gd name="connsiteX1" fmla="*/ 2388 w 10312"/>
              <a:gd name="connsiteY1" fmla="*/ 1198 h 10365"/>
              <a:gd name="connsiteX2" fmla="*/ 5010 w 10312"/>
              <a:gd name="connsiteY2" fmla="*/ 3217 h 10365"/>
              <a:gd name="connsiteX3" fmla="*/ 7800 w 10312"/>
              <a:gd name="connsiteY3" fmla="*/ 6335 h 10365"/>
              <a:gd name="connsiteX4" fmla="*/ 10312 w 10312"/>
              <a:gd name="connsiteY4" fmla="*/ 10365 h 10365"/>
              <a:gd name="connsiteX0" fmla="*/ 0 w 10312"/>
              <a:gd name="connsiteY0" fmla="*/ 0 h 10365"/>
              <a:gd name="connsiteX1" fmla="*/ 2388 w 10312"/>
              <a:gd name="connsiteY1" fmla="*/ 1198 h 10365"/>
              <a:gd name="connsiteX2" fmla="*/ 5034 w 10312"/>
              <a:gd name="connsiteY2" fmla="*/ 3194 h 10365"/>
              <a:gd name="connsiteX3" fmla="*/ 7800 w 10312"/>
              <a:gd name="connsiteY3" fmla="*/ 6335 h 10365"/>
              <a:gd name="connsiteX4" fmla="*/ 10312 w 10312"/>
              <a:gd name="connsiteY4" fmla="*/ 10365 h 10365"/>
              <a:gd name="connsiteX0" fmla="*/ 0 w 10312"/>
              <a:gd name="connsiteY0" fmla="*/ 0 h 10365"/>
              <a:gd name="connsiteX1" fmla="*/ 2388 w 10312"/>
              <a:gd name="connsiteY1" fmla="*/ 1198 h 10365"/>
              <a:gd name="connsiteX2" fmla="*/ 5106 w 10312"/>
              <a:gd name="connsiteY2" fmla="*/ 3217 h 10365"/>
              <a:gd name="connsiteX3" fmla="*/ 7800 w 10312"/>
              <a:gd name="connsiteY3" fmla="*/ 6335 h 10365"/>
              <a:gd name="connsiteX4" fmla="*/ 10312 w 10312"/>
              <a:gd name="connsiteY4" fmla="*/ 10365 h 10365"/>
              <a:gd name="connsiteX0" fmla="*/ 0 w 10312"/>
              <a:gd name="connsiteY0" fmla="*/ 0 h 10365"/>
              <a:gd name="connsiteX1" fmla="*/ 2388 w 10312"/>
              <a:gd name="connsiteY1" fmla="*/ 1198 h 10365"/>
              <a:gd name="connsiteX2" fmla="*/ 5106 w 10312"/>
              <a:gd name="connsiteY2" fmla="*/ 3217 h 10365"/>
              <a:gd name="connsiteX3" fmla="*/ 7800 w 10312"/>
              <a:gd name="connsiteY3" fmla="*/ 6335 h 10365"/>
              <a:gd name="connsiteX4" fmla="*/ 10312 w 10312"/>
              <a:gd name="connsiteY4" fmla="*/ 10365 h 1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2" h="10365">
                <a:moveTo>
                  <a:pt x="0" y="0"/>
                </a:moveTo>
                <a:cubicBezTo>
                  <a:pt x="329" y="159"/>
                  <a:pt x="1537" y="662"/>
                  <a:pt x="2388" y="1198"/>
                </a:cubicBezTo>
                <a:cubicBezTo>
                  <a:pt x="3239" y="1734"/>
                  <a:pt x="4180" y="2384"/>
                  <a:pt x="5106" y="3217"/>
                </a:cubicBezTo>
                <a:cubicBezTo>
                  <a:pt x="6032" y="4050"/>
                  <a:pt x="6862" y="5067"/>
                  <a:pt x="7800" y="6335"/>
                </a:cubicBezTo>
                <a:cubicBezTo>
                  <a:pt x="8716" y="7603"/>
                  <a:pt x="9822" y="9550"/>
                  <a:pt x="10312" y="10365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 sz="1350">
              <a:latin typeface="Optima" pitchFamily="2" charset="0"/>
            </a:endParaRPr>
          </a:p>
        </p:txBody>
      </p:sp>
      <p:pic>
        <p:nvPicPr>
          <p:cNvPr id="12" name="Picture 11" descr="fig1">
            <a:extLst>
              <a:ext uri="{FF2B5EF4-FFF2-40B4-BE49-F238E27FC236}">
                <a16:creationId xmlns:a16="http://schemas.microsoft.com/office/drawing/2014/main" id="{ABB5BCC1-B446-9B43-95D6-12E0B15B5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93" y="1802843"/>
            <a:ext cx="3387269" cy="239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392FBCC8-792F-1646-9F0A-6913D36E5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95" y="4707181"/>
            <a:ext cx="156966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35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Wang et al. (2012)</a:t>
            </a:r>
            <a:endParaRPr lang="en-CA" altLang="en-US" sz="1350" dirty="0">
              <a:solidFill>
                <a:schemeClr val="bg1">
                  <a:lumMod val="75000"/>
                </a:schemeClr>
              </a:solidFill>
              <a:latin typeface="Optima" pitchFamily="2" charset="0"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F23A472E-442D-794A-8CAF-7B6A433F88D1}"/>
              </a:ext>
            </a:extLst>
          </p:cNvPr>
          <p:cNvSpPr>
            <a:spLocks/>
          </p:cNvSpPr>
          <p:nvPr/>
        </p:nvSpPr>
        <p:spPr bwMode="auto">
          <a:xfrm>
            <a:off x="5109610" y="2533118"/>
            <a:ext cx="922658" cy="208116"/>
          </a:xfrm>
          <a:custGeom>
            <a:avLst/>
            <a:gdLst>
              <a:gd name="T0" fmla="*/ 0 w 2178"/>
              <a:gd name="T1" fmla="*/ 0 h 807"/>
              <a:gd name="T2" fmla="*/ 429 w 2178"/>
              <a:gd name="T3" fmla="*/ 81 h 807"/>
              <a:gd name="T4" fmla="*/ 987 w 2178"/>
              <a:gd name="T5" fmla="*/ 240 h 807"/>
              <a:gd name="T6" fmla="*/ 1644 w 2178"/>
              <a:gd name="T7" fmla="*/ 513 h 807"/>
              <a:gd name="T8" fmla="*/ 2178 w 2178"/>
              <a:gd name="T9" fmla="*/ 807 h 807"/>
              <a:gd name="connsiteX0" fmla="*/ 0 w 9918"/>
              <a:gd name="connsiteY0" fmla="*/ 0 h 10119"/>
              <a:gd name="connsiteX1" fmla="*/ 1888 w 9918"/>
              <a:gd name="connsiteY1" fmla="*/ 1123 h 10119"/>
              <a:gd name="connsiteX2" fmla="*/ 4450 w 9918"/>
              <a:gd name="connsiteY2" fmla="*/ 3093 h 10119"/>
              <a:gd name="connsiteX3" fmla="*/ 7466 w 9918"/>
              <a:gd name="connsiteY3" fmla="*/ 6476 h 10119"/>
              <a:gd name="connsiteX4" fmla="*/ 9918 w 9918"/>
              <a:gd name="connsiteY4" fmla="*/ 10119 h 10119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487 w 10000"/>
              <a:gd name="connsiteY2" fmla="*/ 3057 h 10000"/>
              <a:gd name="connsiteX3" fmla="*/ 7528 w 10000"/>
              <a:gd name="connsiteY3" fmla="*/ 6400 h 10000"/>
              <a:gd name="connsiteX4" fmla="*/ 10000 w 10000"/>
              <a:gd name="connsiteY4" fmla="*/ 10000 h 10000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754 w 10000"/>
              <a:gd name="connsiteY2" fmla="*/ 3057 h 10000"/>
              <a:gd name="connsiteX3" fmla="*/ 7528 w 10000"/>
              <a:gd name="connsiteY3" fmla="*/ 6400 h 10000"/>
              <a:gd name="connsiteX4" fmla="*/ 10000 w 10000"/>
              <a:gd name="connsiteY4" fmla="*/ 10000 h 10000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754 w 10000"/>
              <a:gd name="connsiteY2" fmla="*/ 3057 h 10000"/>
              <a:gd name="connsiteX3" fmla="*/ 7528 w 10000"/>
              <a:gd name="connsiteY3" fmla="*/ 6107 h 10000"/>
              <a:gd name="connsiteX4" fmla="*/ 10000 w 10000"/>
              <a:gd name="connsiteY4" fmla="*/ 10000 h 10000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754 w 10000"/>
              <a:gd name="connsiteY2" fmla="*/ 3057 h 10000"/>
              <a:gd name="connsiteX3" fmla="*/ 7528 w 10000"/>
              <a:gd name="connsiteY3" fmla="*/ 6107 h 10000"/>
              <a:gd name="connsiteX4" fmla="*/ 10000 w 10000"/>
              <a:gd name="connsiteY4" fmla="*/ 10000 h 10000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754 w 10000"/>
              <a:gd name="connsiteY2" fmla="*/ 3057 h 10000"/>
              <a:gd name="connsiteX3" fmla="*/ 7528 w 10000"/>
              <a:gd name="connsiteY3" fmla="*/ 6107 h 10000"/>
              <a:gd name="connsiteX4" fmla="*/ 10000 w 10000"/>
              <a:gd name="connsiteY4" fmla="*/ 10000 h 10000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738 w 10000"/>
              <a:gd name="connsiteY2" fmla="*/ 2989 h 10000"/>
              <a:gd name="connsiteX3" fmla="*/ 7528 w 10000"/>
              <a:gd name="connsiteY3" fmla="*/ 6107 h 10000"/>
              <a:gd name="connsiteX4" fmla="*/ 10000 w 10000"/>
              <a:gd name="connsiteY4" fmla="*/ 10000 h 10000"/>
              <a:gd name="connsiteX0" fmla="*/ 0 w 10040"/>
              <a:gd name="connsiteY0" fmla="*/ 0 h 10137"/>
              <a:gd name="connsiteX1" fmla="*/ 2068 w 10040"/>
              <a:gd name="connsiteY1" fmla="*/ 993 h 10137"/>
              <a:gd name="connsiteX2" fmla="*/ 4738 w 10040"/>
              <a:gd name="connsiteY2" fmla="*/ 2989 h 10137"/>
              <a:gd name="connsiteX3" fmla="*/ 7528 w 10040"/>
              <a:gd name="connsiteY3" fmla="*/ 6107 h 10137"/>
              <a:gd name="connsiteX4" fmla="*/ 10040 w 10040"/>
              <a:gd name="connsiteY4" fmla="*/ 10137 h 10137"/>
              <a:gd name="connsiteX0" fmla="*/ 0 w 10040"/>
              <a:gd name="connsiteY0" fmla="*/ 0 h 10137"/>
              <a:gd name="connsiteX1" fmla="*/ 2068 w 10040"/>
              <a:gd name="connsiteY1" fmla="*/ 993 h 10137"/>
              <a:gd name="connsiteX2" fmla="*/ 4738 w 10040"/>
              <a:gd name="connsiteY2" fmla="*/ 2989 h 10137"/>
              <a:gd name="connsiteX3" fmla="*/ 7528 w 10040"/>
              <a:gd name="connsiteY3" fmla="*/ 6107 h 10137"/>
              <a:gd name="connsiteX4" fmla="*/ 10040 w 10040"/>
              <a:gd name="connsiteY4" fmla="*/ 10137 h 10137"/>
              <a:gd name="connsiteX0" fmla="*/ 0 w 7528"/>
              <a:gd name="connsiteY0" fmla="*/ 0 h 6107"/>
              <a:gd name="connsiteX1" fmla="*/ 2068 w 7528"/>
              <a:gd name="connsiteY1" fmla="*/ 993 h 6107"/>
              <a:gd name="connsiteX2" fmla="*/ 4738 w 7528"/>
              <a:gd name="connsiteY2" fmla="*/ 2989 h 6107"/>
              <a:gd name="connsiteX3" fmla="*/ 7528 w 7528"/>
              <a:gd name="connsiteY3" fmla="*/ 6107 h 6107"/>
              <a:gd name="connsiteX0" fmla="*/ 0 w 6294"/>
              <a:gd name="connsiteY0" fmla="*/ 0 h 4894"/>
              <a:gd name="connsiteX1" fmla="*/ 2747 w 6294"/>
              <a:gd name="connsiteY1" fmla="*/ 1626 h 4894"/>
              <a:gd name="connsiteX2" fmla="*/ 6294 w 6294"/>
              <a:gd name="connsiteY2" fmla="*/ 4894 h 4894"/>
              <a:gd name="connsiteX0" fmla="*/ 0 w 8448"/>
              <a:gd name="connsiteY0" fmla="*/ 0 h 8855"/>
              <a:gd name="connsiteX1" fmla="*/ 2812 w 8448"/>
              <a:gd name="connsiteY1" fmla="*/ 2177 h 8855"/>
              <a:gd name="connsiteX2" fmla="*/ 8448 w 8448"/>
              <a:gd name="connsiteY2" fmla="*/ 8855 h 8855"/>
              <a:gd name="connsiteX0" fmla="*/ 0 w 10000"/>
              <a:gd name="connsiteY0" fmla="*/ 0 h 10000"/>
              <a:gd name="connsiteX1" fmla="*/ 5246 w 10000"/>
              <a:gd name="connsiteY1" fmla="*/ 4355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5246 w 10000"/>
              <a:gd name="connsiteY1" fmla="*/ 4355 h 10000"/>
              <a:gd name="connsiteX2" fmla="*/ 10000 w 10000"/>
              <a:gd name="connsiteY2" fmla="*/ 10000 h 10000"/>
              <a:gd name="connsiteX0" fmla="*/ 0 w 9780"/>
              <a:gd name="connsiteY0" fmla="*/ 0 h 10000"/>
              <a:gd name="connsiteX1" fmla="*/ 5026 w 9780"/>
              <a:gd name="connsiteY1" fmla="*/ 4355 h 10000"/>
              <a:gd name="connsiteX2" fmla="*/ 9780 w 9780"/>
              <a:gd name="connsiteY2" fmla="*/ 10000 h 10000"/>
              <a:gd name="connsiteX0" fmla="*/ 0 w 10000"/>
              <a:gd name="connsiteY0" fmla="*/ 0 h 10000"/>
              <a:gd name="connsiteX1" fmla="*/ 5139 w 10000"/>
              <a:gd name="connsiteY1" fmla="*/ 4355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5139 w 10000"/>
              <a:gd name="connsiteY1" fmla="*/ 4355 h 10000"/>
              <a:gd name="connsiteX2" fmla="*/ 10000 w 10000"/>
              <a:gd name="connsiteY2" fmla="*/ 10000 h 10000"/>
              <a:gd name="connsiteX0" fmla="*/ 0 w 10122"/>
              <a:gd name="connsiteY0" fmla="*/ 0 h 10000"/>
              <a:gd name="connsiteX1" fmla="*/ 5139 w 10122"/>
              <a:gd name="connsiteY1" fmla="*/ 4355 h 10000"/>
              <a:gd name="connsiteX2" fmla="*/ 10122 w 10122"/>
              <a:gd name="connsiteY2" fmla="*/ 10000 h 10000"/>
              <a:gd name="connsiteX0" fmla="*/ 0 w 10122"/>
              <a:gd name="connsiteY0" fmla="*/ 0 h 10000"/>
              <a:gd name="connsiteX1" fmla="*/ 5037 w 10122"/>
              <a:gd name="connsiteY1" fmla="*/ 4269 h 10000"/>
              <a:gd name="connsiteX2" fmla="*/ 10122 w 10122"/>
              <a:gd name="connsiteY2" fmla="*/ 10000 h 10000"/>
              <a:gd name="connsiteX0" fmla="*/ 0 w 10122"/>
              <a:gd name="connsiteY0" fmla="*/ 0 h 10000"/>
              <a:gd name="connsiteX1" fmla="*/ 5037 w 10122"/>
              <a:gd name="connsiteY1" fmla="*/ 4269 h 10000"/>
              <a:gd name="connsiteX2" fmla="*/ 10122 w 10122"/>
              <a:gd name="connsiteY2" fmla="*/ 10000 h 10000"/>
              <a:gd name="connsiteX0" fmla="*/ 0 w 10163"/>
              <a:gd name="connsiteY0" fmla="*/ 0 h 10259"/>
              <a:gd name="connsiteX1" fmla="*/ 5078 w 10163"/>
              <a:gd name="connsiteY1" fmla="*/ 4528 h 10259"/>
              <a:gd name="connsiteX2" fmla="*/ 10163 w 10163"/>
              <a:gd name="connsiteY2" fmla="*/ 10259 h 10259"/>
              <a:gd name="connsiteX0" fmla="*/ 0 w 10163"/>
              <a:gd name="connsiteY0" fmla="*/ 0 h 10259"/>
              <a:gd name="connsiteX1" fmla="*/ 5078 w 10163"/>
              <a:gd name="connsiteY1" fmla="*/ 4269 h 10259"/>
              <a:gd name="connsiteX2" fmla="*/ 10163 w 10163"/>
              <a:gd name="connsiteY2" fmla="*/ 10259 h 10259"/>
              <a:gd name="connsiteX0" fmla="*/ 0 w 10163"/>
              <a:gd name="connsiteY0" fmla="*/ 0 h 10259"/>
              <a:gd name="connsiteX1" fmla="*/ 5078 w 10163"/>
              <a:gd name="connsiteY1" fmla="*/ 4355 h 10259"/>
              <a:gd name="connsiteX2" fmla="*/ 10163 w 10163"/>
              <a:gd name="connsiteY2" fmla="*/ 10259 h 10259"/>
              <a:gd name="connsiteX0" fmla="*/ 0 w 9957"/>
              <a:gd name="connsiteY0" fmla="*/ 0 h 11293"/>
              <a:gd name="connsiteX1" fmla="*/ 5078 w 9957"/>
              <a:gd name="connsiteY1" fmla="*/ 4355 h 11293"/>
              <a:gd name="connsiteX2" fmla="*/ 9957 w 9957"/>
              <a:gd name="connsiteY2" fmla="*/ 11293 h 11293"/>
              <a:gd name="connsiteX0" fmla="*/ 0 w 10000"/>
              <a:gd name="connsiteY0" fmla="*/ 0 h 10000"/>
              <a:gd name="connsiteX1" fmla="*/ 5100 w 10000"/>
              <a:gd name="connsiteY1" fmla="*/ 3856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5100 w 10000"/>
              <a:gd name="connsiteY1" fmla="*/ 4085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5100 w 10000"/>
              <a:gd name="connsiteY1" fmla="*/ 4085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5100 w 10000"/>
              <a:gd name="connsiteY1" fmla="*/ 4085 h 10000"/>
              <a:gd name="connsiteX2" fmla="*/ 10000 w 10000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2347" y="1524"/>
                  <a:pt x="3426" y="2609"/>
                  <a:pt x="5100" y="4085"/>
                </a:cubicBezTo>
                <a:cubicBezTo>
                  <a:pt x="6980" y="5791"/>
                  <a:pt x="7367" y="6539"/>
                  <a:pt x="10000" y="10000"/>
                </a:cubicBezTo>
              </a:path>
            </a:pathLst>
          </a:custGeom>
          <a:noFill/>
          <a:ln w="1270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 sz="1350">
              <a:latin typeface="Optima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A35850-554F-B842-9EF3-B14D39A45DF7}"/>
              </a:ext>
            </a:extLst>
          </p:cNvPr>
          <p:cNvGrpSpPr/>
          <p:nvPr/>
        </p:nvGrpSpPr>
        <p:grpSpPr>
          <a:xfrm>
            <a:off x="4348332" y="2938322"/>
            <a:ext cx="4675366" cy="1318781"/>
            <a:chOff x="5797776" y="3939025"/>
            <a:chExt cx="6233821" cy="175837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1880972-EDC8-9E45-8C8A-C1ED17E2AA8C}"/>
                </a:ext>
              </a:extLst>
            </p:cNvPr>
            <p:cNvSpPr txBox="1"/>
            <p:nvPr/>
          </p:nvSpPr>
          <p:spPr>
            <a:xfrm>
              <a:off x="5797776" y="4774070"/>
              <a:ext cx="2116631" cy="923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A" sz="1500" dirty="0">
                  <a:solidFill>
                    <a:srgbClr val="C00000"/>
                  </a:solidFill>
                  <a:latin typeface="Optima" pitchFamily="2" charset="0"/>
                </a:rPr>
                <a:t>Earthquake cycle</a:t>
              </a:r>
            </a:p>
            <a:p>
              <a:pPr algn="ctr"/>
              <a:r>
                <a:rPr lang="en-CA" sz="1500" dirty="0">
                  <a:latin typeface="Optima" pitchFamily="2" charset="0"/>
                </a:rPr>
                <a:t>Viscoelastic</a:t>
              </a:r>
            </a:p>
            <a:p>
              <a:pPr algn="ctr"/>
              <a:r>
                <a:rPr lang="en-CA" sz="1500" dirty="0">
                  <a:latin typeface="Optima" pitchFamily="2" charset="0"/>
                </a:rPr>
                <a:t>More viscous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E8256F-034F-F340-B336-EC90C583050E}"/>
                </a:ext>
              </a:extLst>
            </p:cNvPr>
            <p:cNvSpPr txBox="1"/>
            <p:nvPr/>
          </p:nvSpPr>
          <p:spPr>
            <a:xfrm>
              <a:off x="10184774" y="3939025"/>
              <a:ext cx="1846823" cy="12311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A" sz="1500" dirty="0">
                  <a:solidFill>
                    <a:srgbClr val="C00000"/>
                  </a:solidFill>
                  <a:latin typeface="Optima" pitchFamily="2" charset="0"/>
                </a:rPr>
                <a:t>Earthquake cycle</a:t>
              </a:r>
            </a:p>
            <a:p>
              <a:pPr algn="ctr"/>
              <a:r>
                <a:rPr lang="en-CA" sz="1500" dirty="0">
                  <a:latin typeface="Optima" pitchFamily="2" charset="0"/>
                </a:rPr>
                <a:t>Viscoelastic</a:t>
              </a:r>
            </a:p>
            <a:p>
              <a:pPr algn="ctr"/>
              <a:r>
                <a:rPr lang="en-CA" sz="1500" dirty="0">
                  <a:latin typeface="Optima" pitchFamily="2" charset="0"/>
                </a:rPr>
                <a:t>Less viscous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640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ustomShape 1"/>
          <p:cNvSpPr/>
          <p:nvPr/>
        </p:nvSpPr>
        <p:spPr>
          <a:xfrm>
            <a:off x="418455" y="69959"/>
            <a:ext cx="8604360" cy="153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en-US" sz="5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Lithospheric thickening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(AKA </a:t>
            </a:r>
            <a:r>
              <a:rPr lang="en-US" sz="36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ridge push</a:t>
            </a:r>
            <a:r>
              <a:rPr lang="en-US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, oceanic GPE)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pic>
        <p:nvPicPr>
          <p:cNvPr id="492" name="Picture 491"/>
          <p:cNvPicPr/>
          <p:nvPr/>
        </p:nvPicPr>
        <p:blipFill>
          <a:blip r:embed="rId2"/>
          <a:stretch/>
        </p:blipFill>
        <p:spPr>
          <a:xfrm>
            <a:off x="6327720" y="2564280"/>
            <a:ext cx="987120" cy="635760"/>
          </a:xfrm>
          <a:prstGeom prst="rect">
            <a:avLst/>
          </a:prstGeom>
          <a:ln>
            <a:noFill/>
          </a:ln>
        </p:spPr>
      </p:pic>
      <p:pic>
        <p:nvPicPr>
          <p:cNvPr id="493" name="Picture 492"/>
          <p:cNvPicPr/>
          <p:nvPr/>
        </p:nvPicPr>
        <p:blipFill>
          <a:blip r:embed="rId3"/>
          <a:stretch/>
        </p:blipFill>
        <p:spPr>
          <a:xfrm>
            <a:off x="6035040" y="2180520"/>
            <a:ext cx="1675080" cy="379440"/>
          </a:xfrm>
          <a:prstGeom prst="rect">
            <a:avLst/>
          </a:prstGeom>
          <a:ln>
            <a:noFill/>
          </a:ln>
        </p:spPr>
      </p:pic>
      <p:pic>
        <p:nvPicPr>
          <p:cNvPr id="494" name="Picture 493"/>
          <p:cNvPicPr/>
          <p:nvPr/>
        </p:nvPicPr>
        <p:blipFill>
          <a:blip r:embed="rId4"/>
          <a:stretch/>
        </p:blipFill>
        <p:spPr>
          <a:xfrm>
            <a:off x="6327720" y="3372129"/>
            <a:ext cx="1897485" cy="856814"/>
          </a:xfrm>
          <a:prstGeom prst="rect">
            <a:avLst/>
          </a:prstGeom>
          <a:ln>
            <a:noFill/>
          </a:ln>
        </p:spPr>
      </p:pic>
      <p:pic>
        <p:nvPicPr>
          <p:cNvPr id="495" name="Picture 494"/>
          <p:cNvPicPr/>
          <p:nvPr/>
        </p:nvPicPr>
        <p:blipFill>
          <a:blip r:embed="rId5"/>
          <a:stretch/>
        </p:blipFill>
        <p:spPr>
          <a:xfrm>
            <a:off x="914400" y="1737360"/>
            <a:ext cx="4526280" cy="201132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572198" y="2732049"/>
            <a:ext cx="159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/>
                <a:cs typeface="Optima"/>
              </a:rPr>
              <a:t>(from isostasy)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7037" y="4365357"/>
            <a:ext cx="3037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Optima"/>
                <a:cs typeface="Optima"/>
              </a:rPr>
              <a:t>F</a:t>
            </a:r>
            <a:r>
              <a:rPr lang="en-US" sz="3200" baseline="-25000" dirty="0" smtClean="0">
                <a:latin typeface="Optima"/>
                <a:cs typeface="Optima"/>
              </a:rPr>
              <a:t>RP</a:t>
            </a:r>
            <a:r>
              <a:rPr lang="en-US" sz="3200" dirty="0" smtClean="0">
                <a:latin typeface="Optima"/>
                <a:cs typeface="Optima"/>
              </a:rPr>
              <a:t> ~ </a:t>
            </a:r>
            <a:r>
              <a:rPr lang="en-US" sz="3200" dirty="0">
                <a:latin typeface="Optima"/>
                <a:cs typeface="Optima"/>
              </a:rPr>
              <a:t>10</a:t>
            </a:r>
            <a:r>
              <a:rPr lang="en-US" sz="3200" baseline="30000" dirty="0">
                <a:latin typeface="Optima"/>
                <a:cs typeface="Optima"/>
              </a:rPr>
              <a:t>12</a:t>
            </a:r>
            <a:r>
              <a:rPr lang="en-US" sz="3200" dirty="0">
                <a:latin typeface="Optima"/>
                <a:cs typeface="Optima"/>
              </a:rPr>
              <a:t> N/m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" y="3798530"/>
            <a:ext cx="2816577" cy="1352169"/>
            <a:chOff x="362255" y="2897914"/>
            <a:chExt cx="4692567" cy="22527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567" y="3023513"/>
              <a:ext cx="4601255" cy="18017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7782" y="4898400"/>
              <a:ext cx="1268831" cy="2523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62255" y="4695812"/>
              <a:ext cx="517071" cy="332014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3962" y="2897914"/>
              <a:ext cx="517071" cy="332014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59541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fig2_GPSonly">
            <a:extLst>
              <a:ext uri="{FF2B5EF4-FFF2-40B4-BE49-F238E27FC236}">
                <a16:creationId xmlns:a16="http://schemas.microsoft.com/office/drawing/2014/main" id="{D60FC25C-1C47-8944-9C4E-1C09AB061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" y="378915"/>
            <a:ext cx="8664611" cy="428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B4988BDF-B28B-CD47-BDF8-185C20C03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957" y="4593926"/>
            <a:ext cx="708328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Optima" pitchFamily="2" charset="0"/>
              </a:rPr>
              <a:t>A few years                             About four decades                          Three centuries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126E9520-02A9-B544-9024-F1A634C9CB43}"/>
              </a:ext>
            </a:extLst>
          </p:cNvPr>
          <p:cNvSpPr>
            <a:spLocks noChangeArrowheads="1"/>
          </p:cNvSpPr>
          <p:nvPr/>
        </p:nvSpPr>
        <p:spPr bwMode="auto">
          <a:xfrm rot="20298606" flipH="1">
            <a:off x="1440783" y="2123798"/>
            <a:ext cx="657916" cy="424411"/>
          </a:xfrm>
          <a:prstGeom prst="rightArrow">
            <a:avLst>
              <a:gd name="adj1" fmla="val 44491"/>
              <a:gd name="adj2" fmla="val 5211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500">
              <a:latin typeface="Optima" pitchFamily="2" charset="0"/>
            </a:endParaRP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A0D6B37D-967C-0340-89FD-BC0679D820CE}"/>
              </a:ext>
            </a:extLst>
          </p:cNvPr>
          <p:cNvSpPr>
            <a:spLocks noChangeArrowheads="1"/>
          </p:cNvSpPr>
          <p:nvPr/>
        </p:nvSpPr>
        <p:spPr bwMode="auto">
          <a:xfrm rot="19819607" flipH="1">
            <a:off x="1764583" y="3008726"/>
            <a:ext cx="657916" cy="424410"/>
          </a:xfrm>
          <a:prstGeom prst="rightArrow">
            <a:avLst>
              <a:gd name="adj1" fmla="val 44491"/>
              <a:gd name="adj2" fmla="val 5211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500">
              <a:latin typeface="Optima" pitchFamily="2" charset="0"/>
            </a:endParaRP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8E5EE8E9-A87D-E348-900E-4EEABC855806}"/>
              </a:ext>
            </a:extLst>
          </p:cNvPr>
          <p:cNvSpPr>
            <a:spLocks noChangeArrowheads="1"/>
          </p:cNvSpPr>
          <p:nvPr/>
        </p:nvSpPr>
        <p:spPr bwMode="auto">
          <a:xfrm rot="9430152" flipH="1">
            <a:off x="7238223" y="1635060"/>
            <a:ext cx="657916" cy="424411"/>
          </a:xfrm>
          <a:prstGeom prst="rightArrow">
            <a:avLst>
              <a:gd name="adj1" fmla="val 44491"/>
              <a:gd name="adj2" fmla="val 5211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500">
              <a:latin typeface="Optima" pitchFamily="2" charset="0"/>
            </a:endParaRPr>
          </a:p>
        </p:txBody>
      </p:sp>
      <p:sp>
        <p:nvSpPr>
          <p:cNvPr id="18" name="AutoShape 10">
            <a:extLst>
              <a:ext uri="{FF2B5EF4-FFF2-40B4-BE49-F238E27FC236}">
                <a16:creationId xmlns:a16="http://schemas.microsoft.com/office/drawing/2014/main" id="{B1CE40AC-6DF3-D941-BDB8-45ECEC3D9C26}"/>
              </a:ext>
            </a:extLst>
          </p:cNvPr>
          <p:cNvSpPr>
            <a:spLocks noChangeArrowheads="1"/>
          </p:cNvSpPr>
          <p:nvPr/>
        </p:nvSpPr>
        <p:spPr bwMode="auto">
          <a:xfrm rot="10027626" flipH="1">
            <a:off x="7385465" y="2941657"/>
            <a:ext cx="657916" cy="424411"/>
          </a:xfrm>
          <a:prstGeom prst="rightArrow">
            <a:avLst>
              <a:gd name="adj1" fmla="val 44491"/>
              <a:gd name="adj2" fmla="val 5211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500">
              <a:latin typeface="Optima" pitchFamily="2" charset="0"/>
            </a:endParaRPr>
          </a:p>
        </p:txBody>
      </p:sp>
      <p:sp>
        <p:nvSpPr>
          <p:cNvPr id="19" name="AutoShape 11">
            <a:extLst>
              <a:ext uri="{FF2B5EF4-FFF2-40B4-BE49-F238E27FC236}">
                <a16:creationId xmlns:a16="http://schemas.microsoft.com/office/drawing/2014/main" id="{939299B8-8E84-3046-BAF4-7A7643927796}"/>
              </a:ext>
            </a:extLst>
          </p:cNvPr>
          <p:cNvSpPr>
            <a:spLocks noChangeArrowheads="1"/>
          </p:cNvSpPr>
          <p:nvPr/>
        </p:nvSpPr>
        <p:spPr bwMode="auto">
          <a:xfrm rot="10607392" flipH="1">
            <a:off x="3702575" y="2481737"/>
            <a:ext cx="657916" cy="424411"/>
          </a:xfrm>
          <a:prstGeom prst="rightArrow">
            <a:avLst>
              <a:gd name="adj1" fmla="val 44491"/>
              <a:gd name="adj2" fmla="val 5211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500">
              <a:latin typeface="Optima" pitchFamily="2" charset="0"/>
            </a:endParaRPr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307CD11A-4EC2-CA4B-A6E5-D351E6BBDDF9}"/>
              </a:ext>
            </a:extLst>
          </p:cNvPr>
          <p:cNvSpPr>
            <a:spLocks noChangeArrowheads="1"/>
          </p:cNvSpPr>
          <p:nvPr/>
        </p:nvSpPr>
        <p:spPr bwMode="auto">
          <a:xfrm rot="21525416" flipH="1">
            <a:off x="4891361" y="2440773"/>
            <a:ext cx="657916" cy="424411"/>
          </a:xfrm>
          <a:prstGeom prst="rightArrow">
            <a:avLst>
              <a:gd name="adj1" fmla="val 44491"/>
              <a:gd name="adj2" fmla="val 5211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500">
              <a:latin typeface="Optima" pitchFamily="2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392FBCC8-792F-1646-9F0A-6913D36E5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0" y="4843418"/>
            <a:ext cx="156966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35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Wang et al. (2012)</a:t>
            </a:r>
            <a:endParaRPr lang="en-CA" altLang="en-US" sz="1350" dirty="0">
              <a:solidFill>
                <a:schemeClr val="bg1">
                  <a:lumMod val="75000"/>
                </a:schemeClr>
              </a:solidFill>
              <a:latin typeface="Optima" pitchFamily="2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92FBCC8-792F-1646-9F0A-6913D36E5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685" y="4917091"/>
            <a:ext cx="20938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 dirty="0" smtClean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slide modified from K. Wang</a:t>
            </a:r>
            <a:endParaRPr lang="en-CA" altLang="en-US" sz="1200" dirty="0">
              <a:solidFill>
                <a:schemeClr val="bg1">
                  <a:lumMod val="85000"/>
                </a:schemeClr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40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kelin\Dropbox\T_Sun\thesis\10eqs_paper\JGRrevision\figs_revision\figure_1.jpg">
            <a:extLst>
              <a:ext uri="{FF2B5EF4-FFF2-40B4-BE49-F238E27FC236}">
                <a16:creationId xmlns:a16="http://schemas.microsoft.com/office/drawing/2014/main" id="{ECCEA0CE-CAAD-134F-9866-D93F8B30B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4" y="33297"/>
            <a:ext cx="8443243" cy="52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479F7F-0590-864B-AC91-B496FAB2EFE9}"/>
              </a:ext>
            </a:extLst>
          </p:cNvPr>
          <p:cNvGrpSpPr/>
          <p:nvPr/>
        </p:nvGrpSpPr>
        <p:grpSpPr>
          <a:xfrm>
            <a:off x="3669847" y="3311885"/>
            <a:ext cx="1458162" cy="1134126"/>
            <a:chOff x="3536885" y="4137980"/>
            <a:chExt cx="1574550" cy="1271240"/>
          </a:xfrm>
        </p:grpSpPr>
        <p:sp>
          <p:nvSpPr>
            <p:cNvPr id="14" name="Freeform 13"/>
            <p:cNvSpPr/>
            <p:nvPr/>
          </p:nvSpPr>
          <p:spPr>
            <a:xfrm>
              <a:off x="3536885" y="5025076"/>
              <a:ext cx="637693" cy="384144"/>
            </a:xfrm>
            <a:custGeom>
              <a:avLst/>
              <a:gdLst>
                <a:gd name="connsiteX0" fmla="*/ 0 w 586740"/>
                <a:gd name="connsiteY0" fmla="*/ 354330 h 354330"/>
                <a:gd name="connsiteX1" fmla="*/ 586740 w 586740"/>
                <a:gd name="connsiteY1" fmla="*/ 0 h 354330"/>
                <a:gd name="connsiteX0" fmla="*/ 0 w 601980"/>
                <a:gd name="connsiteY0" fmla="*/ 335280 h 335280"/>
                <a:gd name="connsiteX1" fmla="*/ 601980 w 601980"/>
                <a:gd name="connsiteY1" fmla="*/ 0 h 335280"/>
                <a:gd name="connsiteX0" fmla="*/ 0 w 601980"/>
                <a:gd name="connsiteY0" fmla="*/ 358140 h 358140"/>
                <a:gd name="connsiteX1" fmla="*/ 601980 w 601980"/>
                <a:gd name="connsiteY1" fmla="*/ 0 h 358140"/>
                <a:gd name="connsiteX0" fmla="*/ 0 w 617220"/>
                <a:gd name="connsiteY0" fmla="*/ 339090 h 339090"/>
                <a:gd name="connsiteX1" fmla="*/ 617220 w 617220"/>
                <a:gd name="connsiteY1" fmla="*/ 0 h 339090"/>
                <a:gd name="connsiteX0" fmla="*/ 0 w 605790"/>
                <a:gd name="connsiteY0" fmla="*/ 358140 h 358140"/>
                <a:gd name="connsiteX1" fmla="*/ 605790 w 605790"/>
                <a:gd name="connsiteY1" fmla="*/ 0 h 358140"/>
                <a:gd name="connsiteX0" fmla="*/ 0 w 594360"/>
                <a:gd name="connsiteY0" fmla="*/ 384810 h 384810"/>
                <a:gd name="connsiteX1" fmla="*/ 594360 w 594360"/>
                <a:gd name="connsiteY1" fmla="*/ 0 h 384810"/>
                <a:gd name="connsiteX0" fmla="*/ 0 w 605790"/>
                <a:gd name="connsiteY0" fmla="*/ 369570 h 369570"/>
                <a:gd name="connsiteX1" fmla="*/ 605790 w 605790"/>
                <a:gd name="connsiteY1" fmla="*/ 0 h 369570"/>
                <a:gd name="connsiteX0" fmla="*/ 0 w 632460"/>
                <a:gd name="connsiteY0" fmla="*/ 346710 h 346710"/>
                <a:gd name="connsiteX1" fmla="*/ 632460 w 632460"/>
                <a:gd name="connsiteY1" fmla="*/ 0 h 346710"/>
                <a:gd name="connsiteX0" fmla="*/ 0 w 617220"/>
                <a:gd name="connsiteY0" fmla="*/ 369570 h 369570"/>
                <a:gd name="connsiteX1" fmla="*/ 617220 w 617220"/>
                <a:gd name="connsiteY1" fmla="*/ 0 h 36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7220" h="369570">
                  <a:moveTo>
                    <a:pt x="0" y="369570"/>
                  </a:moveTo>
                  <a:lnTo>
                    <a:pt x="617220" y="0"/>
                  </a:lnTo>
                </a:path>
              </a:pathLst>
            </a:cu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>
                <a:latin typeface="Optima" pitchFamily="2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4167211" y="4137980"/>
              <a:ext cx="944224" cy="447358"/>
            </a:xfrm>
            <a:custGeom>
              <a:avLst/>
              <a:gdLst>
                <a:gd name="connsiteX0" fmla="*/ 0 w 895350"/>
                <a:gd name="connsiteY0" fmla="*/ 430530 h 430530"/>
                <a:gd name="connsiteX1" fmla="*/ 895350 w 895350"/>
                <a:gd name="connsiteY1" fmla="*/ 0 h 430530"/>
                <a:gd name="connsiteX0" fmla="*/ 0 w 910590"/>
                <a:gd name="connsiteY0" fmla="*/ 419100 h 419100"/>
                <a:gd name="connsiteX1" fmla="*/ 910590 w 910590"/>
                <a:gd name="connsiteY1" fmla="*/ 0 h 419100"/>
                <a:gd name="connsiteX0" fmla="*/ 0 w 899160"/>
                <a:gd name="connsiteY0" fmla="*/ 426720 h 426720"/>
                <a:gd name="connsiteX1" fmla="*/ 899160 w 899160"/>
                <a:gd name="connsiteY1" fmla="*/ 0 h 426720"/>
                <a:gd name="connsiteX0" fmla="*/ 0 w 913911"/>
                <a:gd name="connsiteY0" fmla="*/ 434051 h 434051"/>
                <a:gd name="connsiteX1" fmla="*/ 913911 w 913911"/>
                <a:gd name="connsiteY1" fmla="*/ 0 h 434051"/>
                <a:gd name="connsiteX0" fmla="*/ 0 w 932349"/>
                <a:gd name="connsiteY0" fmla="*/ 437716 h 437716"/>
                <a:gd name="connsiteX1" fmla="*/ 932349 w 932349"/>
                <a:gd name="connsiteY1" fmla="*/ 0 h 437716"/>
                <a:gd name="connsiteX0" fmla="*/ 0 w 913911"/>
                <a:gd name="connsiteY0" fmla="*/ 430385 h 430385"/>
                <a:gd name="connsiteX1" fmla="*/ 913911 w 913911"/>
                <a:gd name="connsiteY1" fmla="*/ 0 h 43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13911" h="430385">
                  <a:moveTo>
                    <a:pt x="0" y="430385"/>
                  </a:moveTo>
                  <a:lnTo>
                    <a:pt x="913911" y="0"/>
                  </a:lnTo>
                </a:path>
              </a:pathLst>
            </a:cu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>
                <a:latin typeface="Optima" pitchFamily="2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174577" y="4589448"/>
              <a:ext cx="3937" cy="435607"/>
            </a:xfrm>
            <a:custGeom>
              <a:avLst/>
              <a:gdLst>
                <a:gd name="connsiteX0" fmla="*/ 0 w 41910"/>
                <a:gd name="connsiteY0" fmla="*/ 388620 h 388620"/>
                <a:gd name="connsiteX1" fmla="*/ 41910 w 41910"/>
                <a:gd name="connsiteY1" fmla="*/ 0 h 388620"/>
                <a:gd name="connsiteX0" fmla="*/ 0 w 10477"/>
                <a:gd name="connsiteY0" fmla="*/ 371868 h 371868"/>
                <a:gd name="connsiteX1" fmla="*/ 10477 w 10477"/>
                <a:gd name="connsiteY1" fmla="*/ 0 h 371868"/>
                <a:gd name="connsiteX0" fmla="*/ 3494 w 3494"/>
                <a:gd name="connsiteY0" fmla="*/ 368518 h 368518"/>
                <a:gd name="connsiteX1" fmla="*/ 0 w 3494"/>
                <a:gd name="connsiteY1" fmla="*/ 0 h 3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94" h="368518">
                  <a:moveTo>
                    <a:pt x="3494" y="368518"/>
                  </a:moveTo>
                  <a:cubicBezTo>
                    <a:pt x="2329" y="245679"/>
                    <a:pt x="1165" y="122839"/>
                    <a:pt x="0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>
                <a:latin typeface="Optima" pitchFamily="2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 rot="19677709">
            <a:off x="3712514" y="4250318"/>
            <a:ext cx="7272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i="1" dirty="0">
                <a:latin typeface="Optima" pitchFamily="2" charset="0"/>
              </a:rPr>
              <a:t>50 km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7575" y="249492"/>
            <a:ext cx="1540806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1500" dirty="0">
                <a:latin typeface="Optima" pitchFamily="2" charset="0"/>
              </a:rPr>
              <a:t>Sun et al</a:t>
            </a:r>
            <a:r>
              <a:rPr lang="en-CA" sz="1500" dirty="0" smtClean="0">
                <a:latin typeface="Optima" pitchFamily="2" charset="0"/>
              </a:rPr>
              <a:t>. (2018)</a:t>
            </a:r>
            <a:endParaRPr lang="en-CA" sz="1500" dirty="0">
              <a:latin typeface="Optima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22FA39-8A38-0542-A8FE-BE09AF787FF6}"/>
              </a:ext>
            </a:extLst>
          </p:cNvPr>
          <p:cNvGrpSpPr/>
          <p:nvPr/>
        </p:nvGrpSpPr>
        <p:grpSpPr>
          <a:xfrm>
            <a:off x="5166072" y="2463737"/>
            <a:ext cx="780095" cy="877226"/>
            <a:chOff x="6888088" y="3284984"/>
            <a:chExt cx="1040126" cy="1169635"/>
          </a:xfrm>
        </p:grpSpPr>
        <p:sp>
          <p:nvSpPr>
            <p:cNvPr id="21" name="Freeform 20"/>
            <p:cNvSpPr/>
            <p:nvPr/>
          </p:nvSpPr>
          <p:spPr>
            <a:xfrm>
              <a:off x="6888088" y="3284984"/>
              <a:ext cx="566494" cy="1152128"/>
            </a:xfrm>
            <a:custGeom>
              <a:avLst/>
              <a:gdLst>
                <a:gd name="connsiteX0" fmla="*/ 480060 w 480060"/>
                <a:gd name="connsiteY0" fmla="*/ 0 h 906780"/>
                <a:gd name="connsiteX1" fmla="*/ 396240 w 480060"/>
                <a:gd name="connsiteY1" fmla="*/ 480060 h 906780"/>
                <a:gd name="connsiteX2" fmla="*/ 0 w 480060"/>
                <a:gd name="connsiteY2" fmla="*/ 906780 h 906780"/>
                <a:gd name="connsiteX0" fmla="*/ 498498 w 498498"/>
                <a:gd name="connsiteY0" fmla="*/ 0 h 925107"/>
                <a:gd name="connsiteX1" fmla="*/ 396240 w 498498"/>
                <a:gd name="connsiteY1" fmla="*/ 498387 h 925107"/>
                <a:gd name="connsiteX2" fmla="*/ 0 w 498498"/>
                <a:gd name="connsiteY2" fmla="*/ 925107 h 925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498" h="925107">
                  <a:moveTo>
                    <a:pt x="498498" y="0"/>
                  </a:moveTo>
                  <a:cubicBezTo>
                    <a:pt x="496593" y="164465"/>
                    <a:pt x="479323" y="344203"/>
                    <a:pt x="396240" y="498387"/>
                  </a:cubicBezTo>
                  <a:cubicBezTo>
                    <a:pt x="313157" y="652572"/>
                    <a:pt x="158115" y="787312"/>
                    <a:pt x="0" y="925107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>
                <a:latin typeface="Optima" pitchFamily="2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670FF2-6A56-9F42-9061-6CABDDBCA38A}"/>
                </a:ext>
              </a:extLst>
            </p:cNvPr>
            <p:cNvSpPr/>
            <p:nvPr/>
          </p:nvSpPr>
          <p:spPr>
            <a:xfrm>
              <a:off x="7196817" y="3962176"/>
              <a:ext cx="73139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 err="1">
                  <a:latin typeface="Optima" pitchFamily="2" charset="0"/>
                </a:rPr>
                <a:t>T</a:t>
              </a:r>
              <a:r>
                <a:rPr lang="en-CA" baseline="-25000" dirty="0" err="1">
                  <a:latin typeface="Optima" pitchFamily="2" charset="0"/>
                </a:rPr>
                <a:t>ref</a:t>
              </a:r>
              <a:r>
                <a:rPr lang="en-CA" dirty="0">
                  <a:latin typeface="Optima" pitchFamily="2" charset="0"/>
                </a:rPr>
                <a:t> </a:t>
              </a:r>
              <a:endParaRPr lang="en-US" dirty="0">
                <a:latin typeface="Optima" pitchFamily="2" charset="0"/>
              </a:endParaRPr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2498470" y="1698907"/>
            <a:ext cx="3778152" cy="3284111"/>
            <a:chOff x="2366754" y="1943835"/>
            <a:chExt cx="4365485" cy="4140460"/>
          </a:xfrm>
        </p:grpSpPr>
        <p:sp>
          <p:nvSpPr>
            <p:cNvPr id="19" name="Rectangle 18"/>
            <p:cNvSpPr/>
            <p:nvPr/>
          </p:nvSpPr>
          <p:spPr>
            <a:xfrm>
              <a:off x="2366754" y="1943835"/>
              <a:ext cx="4365485" cy="41404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>
                <a:latin typeface="Optima" pitchFamily="2" charset="0"/>
              </a:endParaRPr>
            </a:p>
          </p:txBody>
        </p:sp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795" y="1990518"/>
              <a:ext cx="3960440" cy="3868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634587" y="5729190"/>
              <a:ext cx="1876473" cy="332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350" dirty="0">
                  <a:latin typeface="Optima" pitchFamily="2" charset="0"/>
                </a:rPr>
                <a:t>Moment magnitude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1850898" y="3707224"/>
              <a:ext cx="1441692" cy="341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350" dirty="0">
                  <a:latin typeface="Optima" pitchFamily="2" charset="0"/>
                </a:rPr>
                <a:t>Reference time</a:t>
              </a:r>
            </a:p>
          </p:txBody>
        </p:sp>
      </p:grpSp>
      <p:sp>
        <p:nvSpPr>
          <p:cNvPr id="24" name="Text Box 7">
            <a:extLst>
              <a:ext uri="{FF2B5EF4-FFF2-40B4-BE49-F238E27FC236}">
                <a16:creationId xmlns:a16="http://schemas.microsoft.com/office/drawing/2014/main" id="{392FBCC8-792F-1646-9F0A-6913D36E5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3692" y="110992"/>
            <a:ext cx="20938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 dirty="0" smtClean="0">
                <a:solidFill>
                  <a:schemeClr val="bg1">
                    <a:lumMod val="65000"/>
                  </a:schemeClr>
                </a:solidFill>
                <a:latin typeface="Optima" pitchFamily="2" charset="0"/>
              </a:rPr>
              <a:t>slide modified from K. Wang</a:t>
            </a:r>
            <a:endParaRPr lang="en-CA" altLang="en-US" sz="1200" dirty="0">
              <a:solidFill>
                <a:schemeClr val="bg1">
                  <a:lumMod val="65000"/>
                </a:schemeClr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2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repeatCount="indefinite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ot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89" y="279400"/>
            <a:ext cx="3584955" cy="4425950"/>
          </a:xfrm>
          <a:prstGeom prst="rect">
            <a:avLst/>
          </a:prstGeom>
        </p:spPr>
      </p:pic>
      <p:pic>
        <p:nvPicPr>
          <p:cNvPr id="4" name="Picture 3" descr="plot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89" y="279400"/>
            <a:ext cx="3584955" cy="4425950"/>
          </a:xfrm>
          <a:prstGeom prst="rect">
            <a:avLst/>
          </a:prstGeom>
        </p:spPr>
      </p:pic>
      <p:pic>
        <p:nvPicPr>
          <p:cNvPr id="5" name="Picture 4" descr="plot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89" y="279400"/>
            <a:ext cx="3584955" cy="4425950"/>
          </a:xfrm>
          <a:prstGeom prst="rect">
            <a:avLst/>
          </a:prstGeom>
        </p:spPr>
      </p:pic>
      <p:pic>
        <p:nvPicPr>
          <p:cNvPr id="6" name="Picture 5" descr="plot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89" y="279400"/>
            <a:ext cx="3584955" cy="4425950"/>
          </a:xfrm>
          <a:prstGeom prst="rect">
            <a:avLst/>
          </a:prstGeom>
        </p:spPr>
      </p:pic>
      <p:pic>
        <p:nvPicPr>
          <p:cNvPr id="7" name="Picture 6" descr="plot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89" y="279400"/>
            <a:ext cx="3584955" cy="4425950"/>
          </a:xfrm>
          <a:prstGeom prst="rect">
            <a:avLst/>
          </a:prstGeom>
        </p:spPr>
      </p:pic>
      <p:pic>
        <p:nvPicPr>
          <p:cNvPr id="8" name="Picture 7" descr="plot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89" y="279400"/>
            <a:ext cx="3584955" cy="4425950"/>
          </a:xfrm>
          <a:prstGeom prst="rect">
            <a:avLst/>
          </a:prstGeom>
        </p:spPr>
      </p:pic>
      <p:pic>
        <p:nvPicPr>
          <p:cNvPr id="9" name="Picture 8" descr="plot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89" y="279400"/>
            <a:ext cx="3584955" cy="4425950"/>
          </a:xfrm>
          <a:prstGeom prst="rect">
            <a:avLst/>
          </a:prstGeom>
        </p:spPr>
      </p:pic>
      <p:pic>
        <p:nvPicPr>
          <p:cNvPr id="10" name="Picture 9" descr="plot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89" y="279400"/>
            <a:ext cx="3584955" cy="4425950"/>
          </a:xfrm>
          <a:prstGeom prst="rect">
            <a:avLst/>
          </a:prstGeom>
        </p:spPr>
      </p:pic>
      <p:pic>
        <p:nvPicPr>
          <p:cNvPr id="11" name="Picture 10" descr="plot0c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89" y="279400"/>
            <a:ext cx="3584955" cy="442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652349" y="4316106"/>
            <a:ext cx="413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Timescale ~ viscosity / elastic modulus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197464" y="0"/>
            <a:ext cx="4646292" cy="85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Optima"/>
                <a:ea typeface="+mj-ea"/>
                <a:cs typeface="Optima"/>
              </a:rPr>
              <a:t>V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tima"/>
                <a:ea typeface="+mj-ea"/>
                <a:cs typeface="Optima"/>
              </a:rPr>
              <a:t>isco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tima"/>
                <a:ea typeface="+mj-ea"/>
                <a:cs typeface="Optima"/>
              </a:rPr>
              <a:t>-elasticity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tima"/>
              <a:ea typeface="+mj-ea"/>
              <a:cs typeface="Optima"/>
            </a:endParaRPr>
          </a:p>
        </p:txBody>
      </p:sp>
      <p:pic>
        <p:nvPicPr>
          <p:cNvPr id="15" name="Picture 14" descr="maxwell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282" y="3263563"/>
            <a:ext cx="3393832" cy="792128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766309" y="3475129"/>
          <a:ext cx="101890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2" name="Equation" r:id="rId13" imgW="495300" imgH="444500" progId="Equation.3">
                  <p:embed/>
                </p:oleObj>
              </mc:Choice>
              <mc:Fallback>
                <p:oleObj name="Equation" r:id="rId13" imgW="495300" imgH="44450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66309" y="3475129"/>
                        <a:ext cx="1018903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0EB09AC-DA49-5041-9258-C0CBA541DCD6}"/>
              </a:ext>
            </a:extLst>
          </p:cNvPr>
          <p:cNvSpPr txBox="1"/>
          <p:nvPr/>
        </p:nvSpPr>
        <p:spPr>
          <a:xfrm>
            <a:off x="4341962" y="3956609"/>
            <a:ext cx="3642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Optima"/>
                <a:cs typeface="Optima"/>
              </a:rPr>
              <a:t>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20BE8D-FA84-1742-9CFC-24DACD328167}"/>
              </a:ext>
            </a:extLst>
          </p:cNvPr>
          <p:cNvSpPr txBox="1"/>
          <p:nvPr/>
        </p:nvSpPr>
        <p:spPr>
          <a:xfrm>
            <a:off x="2504470" y="3211352"/>
            <a:ext cx="3642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Optima"/>
                <a:cs typeface="Optima"/>
              </a:rPr>
              <a:t>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72B4FD-E232-AB42-891A-93E739F1C694}"/>
              </a:ext>
            </a:extLst>
          </p:cNvPr>
          <p:cNvGrpSpPr/>
          <p:nvPr/>
        </p:nvGrpSpPr>
        <p:grpSpPr>
          <a:xfrm>
            <a:off x="297737" y="783530"/>
            <a:ext cx="3690363" cy="2395690"/>
            <a:chOff x="778641" y="172217"/>
            <a:chExt cx="3890303" cy="2525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7330DD-60D6-5745-97F2-0D48EF1EB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78641" y="339141"/>
              <a:ext cx="3808242" cy="226256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BA97A3-8E7A-0249-AC52-57C8EC80DB2E}"/>
                </a:ext>
              </a:extLst>
            </p:cNvPr>
            <p:cNvSpPr/>
            <p:nvPr/>
          </p:nvSpPr>
          <p:spPr>
            <a:xfrm>
              <a:off x="2863673" y="172217"/>
              <a:ext cx="1805271" cy="2525486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C785FC5-F154-CD4F-8201-FC44CF850742}"/>
              </a:ext>
            </a:extLst>
          </p:cNvPr>
          <p:cNvSpPr/>
          <p:nvPr/>
        </p:nvSpPr>
        <p:spPr>
          <a:xfrm>
            <a:off x="197464" y="975944"/>
            <a:ext cx="2078146" cy="83467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latin typeface="Optima" panose="02000503060000020004" pitchFamily="2" charset="0"/>
              </a:rPr>
              <a:t> Elastic layer   </a:t>
            </a:r>
            <a:r>
              <a:rPr lang="en-US" dirty="0" smtClean="0">
                <a:latin typeface="Optima" panose="02000503060000020004" pitchFamily="2" charset="0"/>
              </a:rPr>
              <a:t>  </a:t>
            </a:r>
            <a:r>
              <a:rPr lang="en-US" u="sng" dirty="0" smtClean="0">
                <a:latin typeface="Optima" panose="02000503060000020004" pitchFamily="2" charset="0"/>
              </a:rPr>
              <a:t> </a:t>
            </a:r>
            <a:endParaRPr lang="en-US" dirty="0" smtClean="0">
              <a:latin typeface="Optima" panose="02000503060000020004" pitchFamily="2" charset="0"/>
            </a:endParaRPr>
          </a:p>
          <a:p>
            <a:pPr algn="ctr"/>
            <a:r>
              <a:rPr lang="en-US" dirty="0" smtClean="0">
                <a:latin typeface="Optima" panose="02000503060000020004" pitchFamily="2" charset="0"/>
              </a:rPr>
              <a:t>Viscous layer</a:t>
            </a:r>
            <a:endParaRPr lang="en-US" dirty="0">
              <a:latin typeface="Optima" panose="0200050306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53" y="2511004"/>
            <a:ext cx="5230021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  <a:cs typeface="Optima"/>
              </a:rPr>
              <a:t>h</a:t>
            </a:r>
            <a:r>
              <a:rPr lang="en-US" sz="3200" dirty="0" smtClean="0">
                <a:latin typeface="Optima"/>
                <a:cs typeface="Optima"/>
              </a:rPr>
              <a:t> = f(</a:t>
            </a:r>
            <a:r>
              <a:rPr lang="en-US" sz="3200" dirty="0" smtClean="0">
                <a:latin typeface="Symbol" panose="05050102010706020507" pitchFamily="18" charset="2"/>
                <a:cs typeface="Optima"/>
              </a:rPr>
              <a:t>e</a:t>
            </a:r>
            <a:r>
              <a:rPr lang="en-US" sz="3200" dirty="0" smtClean="0">
                <a:latin typeface="Optima"/>
                <a:cs typeface="Optima"/>
              </a:rPr>
              <a:t>, </a:t>
            </a:r>
            <a:r>
              <a:rPr lang="en-US" sz="3200" dirty="0" smtClean="0">
                <a:latin typeface="Symbol" panose="05050102010706020507" pitchFamily="18" charset="2"/>
                <a:cs typeface="Optima"/>
              </a:rPr>
              <a:t>t</a:t>
            </a:r>
            <a:r>
              <a:rPr lang="en-US" sz="3200" dirty="0" smtClean="0">
                <a:latin typeface="Optima"/>
                <a:cs typeface="Optima"/>
              </a:rPr>
              <a:t>, </a:t>
            </a:r>
            <a:r>
              <a:rPr lang="en-US" sz="3200" i="1" dirty="0" smtClean="0">
                <a:latin typeface="Optima"/>
                <a:cs typeface="Optima"/>
              </a:rPr>
              <a:t>T</a:t>
            </a:r>
            <a:r>
              <a:rPr lang="en-US" sz="3200" dirty="0" smtClean="0">
                <a:latin typeface="Optima"/>
                <a:cs typeface="Optima"/>
              </a:rPr>
              <a:t>, </a:t>
            </a:r>
            <a:r>
              <a:rPr lang="en-US" sz="3200" i="1" dirty="0" smtClean="0">
                <a:latin typeface="Optima"/>
                <a:cs typeface="Optima"/>
              </a:rPr>
              <a:t>p</a:t>
            </a:r>
            <a:r>
              <a:rPr lang="en-US" sz="3200" dirty="0" smtClean="0">
                <a:latin typeface="Optima"/>
                <a:cs typeface="Optima"/>
              </a:rPr>
              <a:t>, H</a:t>
            </a:r>
            <a:r>
              <a:rPr lang="en-US" sz="3200" baseline="-25000" dirty="0" smtClean="0">
                <a:latin typeface="Optima"/>
                <a:cs typeface="Optima"/>
              </a:rPr>
              <a:t>2</a:t>
            </a:r>
            <a:r>
              <a:rPr lang="en-US" sz="3200" dirty="0" smtClean="0">
                <a:latin typeface="Optima"/>
                <a:cs typeface="Optima"/>
              </a:rPr>
              <a:t>0, </a:t>
            </a:r>
            <a:r>
              <a:rPr lang="en-US" sz="3200" i="1" dirty="0" smtClean="0">
                <a:latin typeface="Optima"/>
                <a:cs typeface="Optima"/>
              </a:rPr>
              <a:t>C</a:t>
            </a:r>
            <a:r>
              <a:rPr lang="en-US" sz="3200" dirty="0" smtClean="0">
                <a:latin typeface="Optima"/>
                <a:cs typeface="Optima"/>
              </a:rPr>
              <a:t>, </a:t>
            </a:r>
            <a:r>
              <a:rPr lang="en-US" sz="3200" i="1" dirty="0" smtClean="0">
                <a:latin typeface="Optima"/>
                <a:cs typeface="Optima"/>
              </a:rPr>
              <a:t>d</a:t>
            </a:r>
            <a:r>
              <a:rPr lang="en-US" sz="3200" dirty="0" smtClean="0">
                <a:latin typeface="Optima"/>
                <a:cs typeface="Optima"/>
              </a:rPr>
              <a:t>, …)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DF6DD0-7CF9-2C40-8531-287BF1DDFB78}"/>
                  </a:ext>
                </a:extLst>
              </p:cNvPr>
              <p:cNvSpPr txBox="1"/>
              <p:nvPr/>
            </p:nvSpPr>
            <p:spPr>
              <a:xfrm>
                <a:off x="2519510" y="1490332"/>
                <a:ext cx="264795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Symbol" panose="05050102010706020507" pitchFamily="18" charset="2"/>
                  <a:buChar char="t"/>
                </a:pPr>
                <a:r>
                  <a:rPr lang="en-US" sz="4800" dirty="0" smtClean="0">
                    <a:latin typeface="Symbol" pitchFamily="2" charset="2"/>
                    <a:cs typeface="Optima"/>
                  </a:rPr>
                  <a:t>= h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Optima"/>
                          </a:rPr>
                          <m:t>𝜀</m:t>
                        </m:r>
                      </m:e>
                    </m:acc>
                  </m:oMath>
                </a14:m>
                <a:endParaRPr lang="en-US" sz="4800" b="0" dirty="0" smtClean="0">
                  <a:latin typeface="Symbol" pitchFamily="2" charset="2"/>
                  <a:cs typeface="Optima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DF6DD0-7CF9-2C40-8531-287BF1DDF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510" y="1490332"/>
                <a:ext cx="2647955" cy="830997"/>
              </a:xfrm>
              <a:prstGeom prst="rect">
                <a:avLst/>
              </a:prstGeom>
              <a:blipFill>
                <a:blip r:embed="rId16"/>
                <a:stretch>
                  <a:fillRect l="-10805" t="-18978" b="-38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499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34815" y="920264"/>
            <a:ext cx="322385" cy="31066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35652" y="4277389"/>
            <a:ext cx="322385" cy="31066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05344" y="4277389"/>
            <a:ext cx="322385" cy="31066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96107" y="1739324"/>
            <a:ext cx="322385" cy="31066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209250" y="128828"/>
            <a:ext cx="8700841" cy="1143000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Transient geodetic post-seismic response</a:t>
            </a:r>
            <a:br>
              <a:rPr lang="en-US" altLang="ja-JP" sz="3600" dirty="0" smtClean="0"/>
            </a:br>
            <a:r>
              <a:rPr lang="en-US" altLang="ja-JP" sz="3600" dirty="0" smtClean="0"/>
              <a:t>after M9 Tohoku-</a:t>
            </a:r>
            <a:r>
              <a:rPr lang="en-US" altLang="ja-JP" sz="3600" dirty="0" err="1" smtClean="0"/>
              <a:t>oki</a:t>
            </a:r>
            <a:r>
              <a:rPr lang="en-US" altLang="ja-JP" sz="3600" dirty="0" smtClean="0"/>
              <a:t> 2011</a:t>
            </a:r>
            <a:endParaRPr lang="ja-JP" alt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7530946" y="4623989"/>
            <a:ext cx="1613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Hashima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 et al. (2016)</a:t>
            </a:r>
          </a:p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Freed et al. (2017)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40296" y="1163321"/>
            <a:ext cx="111513" cy="21819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845" y="1831635"/>
            <a:ext cx="4506902" cy="2110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Figure 1.jpg">
            <a:extLst>
              <a:ext uri="{FF2B5EF4-FFF2-40B4-BE49-F238E27FC236}">
                <a16:creationId xmlns:a16="http://schemas.microsoft.com/office/drawing/2014/main" id="{5291188F-3765-064E-9C6A-E10B384041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4" y="1502281"/>
            <a:ext cx="4052330" cy="263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706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CustomShape 1"/>
          <p:cNvSpPr/>
          <p:nvPr/>
        </p:nvSpPr>
        <p:spPr>
          <a:xfrm>
            <a:off x="76320" y="-309355"/>
            <a:ext cx="8905318" cy="192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  <a:cs typeface="Optima"/>
              </a:rPr>
              <a:t>Post-seismic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  <a:cs typeface="Optima"/>
              </a:rPr>
              <a:t>transients as a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  <a:cs typeface="Optima"/>
              </a:rPr>
              <a:t>probe for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  <a:cs typeface="Optima"/>
              </a:rPr>
              <a:t>rheology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932" name="CustomShape 2"/>
          <p:cNvSpPr/>
          <p:nvPr/>
        </p:nvSpPr>
        <p:spPr>
          <a:xfrm>
            <a:off x="1443960" y="2210400"/>
            <a:ext cx="357840" cy="28800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3"/>
          <p:cNvSpPr/>
          <p:nvPr/>
        </p:nvSpPr>
        <p:spPr>
          <a:xfrm>
            <a:off x="30060" y="4859574"/>
            <a:ext cx="2827800" cy="29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  <a:cs typeface="Optima"/>
              </a:rPr>
              <a:t>cf. Wu et al. (2015)</a:t>
            </a:r>
            <a:endParaRPr lang="en-US" sz="16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0971" y="2057042"/>
            <a:ext cx="6981902" cy="2855919"/>
            <a:chOff x="950971" y="1950739"/>
            <a:chExt cx="6981902" cy="285591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0971" y="2027239"/>
              <a:ext cx="6981902" cy="277941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09805" y="1950739"/>
              <a:ext cx="229219" cy="360041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759011" y="4859632"/>
            <a:ext cx="1384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Freed et al. (2017)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17646" y="991795"/>
            <a:ext cx="1726814" cy="1760326"/>
            <a:chOff x="1378192" y="-140991"/>
            <a:chExt cx="5060822" cy="52844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2400" y="0"/>
              <a:ext cx="3746614" cy="51435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8192" y="-140991"/>
              <a:ext cx="1434779" cy="44074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1" name="CustomShape 4"/>
          <p:cNvSpPr/>
          <p:nvPr/>
        </p:nvSpPr>
        <p:spPr>
          <a:xfrm rot="3320428" flipV="1">
            <a:off x="1338302" y="1941806"/>
            <a:ext cx="2770001" cy="49514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 cmpd="sng">
            <a:solidFill>
              <a:schemeClr val="accent6"/>
            </a:solidFill>
            <a:tailEnd type="triangle" w="med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sp>
      <p:sp>
        <p:nvSpPr>
          <p:cNvPr id="14" name="CustomShape 5"/>
          <p:cNvSpPr/>
          <p:nvPr/>
        </p:nvSpPr>
        <p:spPr>
          <a:xfrm>
            <a:off x="-76552" y="995754"/>
            <a:ext cx="864937" cy="9871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7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Becker (2006) </a:t>
            </a:r>
          </a:p>
          <a:p>
            <a:pPr algn="r">
              <a:lnSpc>
                <a:spcPct val="100000"/>
              </a:lnSpc>
            </a:pPr>
            <a:r>
              <a:rPr lang="en-US" sz="7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based on</a:t>
            </a:r>
          </a:p>
          <a:p>
            <a:pPr algn="r">
              <a:lnSpc>
                <a:spcPct val="100000"/>
              </a:lnSpc>
            </a:pPr>
            <a:r>
              <a:rPr lang="en-US" sz="700" spc="-1" dirty="0" err="1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Hirth</a:t>
            </a:r>
            <a:r>
              <a:rPr lang="en-US" sz="700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 and </a:t>
            </a:r>
            <a:endParaRPr lang="en-US" sz="700" spc="-1" dirty="0" smtClean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ea typeface="DejaVu Sans"/>
            </a:endParaRPr>
          </a:p>
          <a:p>
            <a:pPr algn="r">
              <a:lnSpc>
                <a:spcPct val="100000"/>
              </a:lnSpc>
            </a:pPr>
            <a:r>
              <a:rPr lang="en-US" sz="700" spc="-1" dirty="0" err="1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Kohlstedt</a:t>
            </a:r>
            <a:r>
              <a:rPr lang="en-US" sz="700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 </a:t>
            </a:r>
            <a:r>
              <a:rPr lang="en-US" sz="700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(2000)</a:t>
            </a:r>
            <a:endParaRPr lang="en-US" sz="10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1584" y="1475162"/>
            <a:ext cx="539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  <a:cs typeface="Optima"/>
              </a:rPr>
              <a:t>h</a:t>
            </a:r>
            <a:r>
              <a:rPr lang="en-US" dirty="0" smtClean="0">
                <a:latin typeface="Optima"/>
                <a:cs typeface="Optima"/>
              </a:rPr>
              <a:t>(</a:t>
            </a:r>
            <a:r>
              <a:rPr lang="en-US" i="1" dirty="0" smtClean="0">
                <a:latin typeface="Optima"/>
                <a:cs typeface="Optima"/>
              </a:rPr>
              <a:t>p</a:t>
            </a:r>
            <a:r>
              <a:rPr lang="en-US" dirty="0">
                <a:latin typeface="Optima"/>
                <a:cs typeface="Optima"/>
              </a:rPr>
              <a:t>, </a:t>
            </a:r>
            <a:r>
              <a:rPr lang="en-US" i="1" dirty="0" smtClean="0">
                <a:latin typeface="Optima"/>
                <a:cs typeface="Optima"/>
              </a:rPr>
              <a:t>T </a:t>
            </a:r>
            <a:r>
              <a:rPr lang="en-US" dirty="0" smtClean="0">
                <a:latin typeface="Optima"/>
                <a:cs typeface="Optima"/>
              </a:rPr>
              <a:t>)  for upper mantle </a:t>
            </a:r>
            <a:r>
              <a:rPr lang="en-US" dirty="0">
                <a:latin typeface="Optima"/>
                <a:cs typeface="Optima"/>
              </a:rPr>
              <a:t>from laboratory creep laws</a:t>
            </a:r>
          </a:p>
        </p:txBody>
      </p:sp>
    </p:spTree>
    <p:extLst>
      <p:ext uri="{BB962C8B-B14F-4D97-AF65-F5344CB8AC3E}">
        <p14:creationId xmlns:p14="http://schemas.microsoft.com/office/powerpoint/2010/main" val="18039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50971" y="2057042"/>
            <a:ext cx="6981902" cy="2855919"/>
            <a:chOff x="950971" y="1950739"/>
            <a:chExt cx="6981902" cy="285591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0971" y="2027239"/>
              <a:ext cx="6981902" cy="277941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009805" y="1950739"/>
              <a:ext cx="229219" cy="360041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6" name="CustomShape 1"/>
          <p:cNvSpPr/>
          <p:nvPr/>
        </p:nvSpPr>
        <p:spPr>
          <a:xfrm>
            <a:off x="76320" y="133200"/>
            <a:ext cx="8838360" cy="79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  <a:cs typeface="Optima"/>
              </a:rPr>
              <a:t>Weakening of oceanic plate by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  <a:cs typeface="Optima"/>
              </a:rPr>
              <a:t>Peierls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  <a:cs typeface="Optima"/>
              </a:rPr>
              <a:t> creep,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  <a:cs typeface="Optima"/>
              </a:rPr>
              <a:t>visco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  <a:cs typeface="Optima"/>
              </a:rPr>
              <a:t>-plasticity?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937" name="CustomShape 2"/>
          <p:cNvSpPr/>
          <p:nvPr/>
        </p:nvSpPr>
        <p:spPr>
          <a:xfrm>
            <a:off x="1443960" y="2210400"/>
            <a:ext cx="357840" cy="28800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39" name="Picture 9"/>
          <p:cNvPicPr/>
          <p:nvPr/>
        </p:nvPicPr>
        <p:blipFill>
          <a:blip r:embed="rId3"/>
          <a:stretch/>
        </p:blipFill>
        <p:spPr>
          <a:xfrm>
            <a:off x="1300680" y="1463040"/>
            <a:ext cx="3881160" cy="297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40" name="CustomShape 4"/>
          <p:cNvSpPr/>
          <p:nvPr/>
        </p:nvSpPr>
        <p:spPr>
          <a:xfrm flipV="1">
            <a:off x="4621565" y="2900880"/>
            <a:ext cx="1739279" cy="15951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76200" cmpd="sng">
            <a:solidFill>
              <a:schemeClr val="accent6"/>
            </a:solidFill>
            <a:tailEnd type="triangle" w="med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sp>
      <p:sp>
        <p:nvSpPr>
          <p:cNvPr id="941" name="CustomShape 5"/>
          <p:cNvSpPr/>
          <p:nvPr/>
        </p:nvSpPr>
        <p:spPr>
          <a:xfrm>
            <a:off x="3237840" y="1543318"/>
            <a:ext cx="1944000" cy="29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Buffett and Becker (2012)</a:t>
            </a:r>
            <a:endParaRPr lang="en-US" sz="12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59011" y="4859632"/>
            <a:ext cx="1384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Freed et al. (2017)</a:t>
            </a:r>
          </a:p>
        </p:txBody>
      </p:sp>
      <p:sp>
        <p:nvSpPr>
          <p:cNvPr id="2" name="Rectangle 1"/>
          <p:cNvSpPr/>
          <p:nvPr/>
        </p:nvSpPr>
        <p:spPr>
          <a:xfrm>
            <a:off x="692746" y="2289741"/>
            <a:ext cx="551089" cy="180870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745" y="53916"/>
            <a:ext cx="6378314" cy="5089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0406" y="4835723"/>
            <a:ext cx="2062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Kaus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 and Becker (2008)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51" y="45839"/>
            <a:ext cx="2712909" cy="283618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Visco</a:t>
            </a:r>
            <a:r>
              <a:rPr lang="en-US" dirty="0" smtClean="0"/>
              <a:t>-elastic Rayleigh Taylor </a:t>
            </a:r>
            <a:br>
              <a:rPr lang="en-US" dirty="0" smtClean="0"/>
            </a:br>
            <a:r>
              <a:rPr lang="en-US" sz="2200" dirty="0" smtClean="0"/>
              <a:t>Rates ~same,</a:t>
            </a:r>
            <a:br>
              <a:rPr lang="en-US" sz="2200" dirty="0" smtClean="0"/>
            </a:br>
            <a:r>
              <a:rPr lang="en-US" sz="2200" dirty="0" smtClean="0"/>
              <a:t>stresses different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5643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825138"/>
            <a:ext cx="2002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Kaus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 et al. (2008)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206" y="79109"/>
            <a:ext cx="4667794" cy="4976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346"/>
            <a:ext cx="4544763" cy="1870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10572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Role of rheology </a:t>
            </a:r>
            <a:br>
              <a:rPr lang="en-US" dirty="0" smtClean="0"/>
            </a:br>
            <a:r>
              <a:rPr lang="en-US" dirty="0" smtClean="0"/>
              <a:t>for subduction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56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core of plates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760" y="1619518"/>
            <a:ext cx="6346128" cy="26572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72333" y="4822958"/>
            <a:ext cx="1171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Burov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 (2011)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8761"/>
            <a:ext cx="2588760" cy="247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3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827"/>
            <a:ext cx="9144000" cy="2920008"/>
          </a:xfrm>
          <a:prstGeom prst="rect">
            <a:avLst/>
          </a:prstGeom>
        </p:spPr>
      </p:pic>
      <p:sp>
        <p:nvSpPr>
          <p:cNvPr id="926" name="CustomShape 1"/>
          <p:cNvSpPr/>
          <p:nvPr/>
        </p:nvSpPr>
        <p:spPr>
          <a:xfrm>
            <a:off x="508000" y="205200"/>
            <a:ext cx="7762487" cy="85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628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Trench motions for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n</a:t>
            </a: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onlinear mantle rheology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927" name="CustomShape 2"/>
          <p:cNvSpPr/>
          <p:nvPr/>
        </p:nvSpPr>
        <p:spPr>
          <a:xfrm>
            <a:off x="7471316" y="4860482"/>
            <a:ext cx="1672683" cy="30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0" tIns="37800" rIns="61200" bIns="306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  <a:cs typeface="Optima"/>
              </a:rPr>
              <a:t>Holt and Becker (2017</a:t>
            </a:r>
            <a:r>
              <a:rPr lang="en-US" sz="12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  <a:cs typeface="Optima"/>
              </a:rPr>
              <a:t>)</a:t>
            </a: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929" name="CustomShape 3"/>
          <p:cNvSpPr/>
          <p:nvPr/>
        </p:nvSpPr>
        <p:spPr>
          <a:xfrm>
            <a:off x="5638680" y="3029040"/>
            <a:ext cx="1739520" cy="23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0" tIns="41400" rIns="61200" bIns="30600"/>
          <a:lstStyle/>
          <a:p>
            <a:pPr>
              <a:lnSpc>
                <a:spcPct val="100000"/>
              </a:lnSpc>
            </a:pPr>
            <a:r>
              <a:rPr lang="en-US" sz="123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</a:rPr>
              <a:t>horizontal plate velocity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28652" y="4888977"/>
            <a:ext cx="5284284" cy="30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0" tIns="37800" rIns="61200" bIns="30600"/>
          <a:lstStyle/>
          <a:p>
            <a:pPr>
              <a:lnSpc>
                <a:spcPct val="100000"/>
              </a:lnSpc>
            </a:pPr>
            <a:r>
              <a:rPr lang="en-US" sz="9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  <a:cs typeface="Optima"/>
              </a:rPr>
              <a:t>cf</a:t>
            </a:r>
            <a:r>
              <a:rPr lang="en-US" sz="9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  <a:cs typeface="Optima"/>
              </a:rPr>
              <a:t>. </a:t>
            </a:r>
            <a:r>
              <a:rPr lang="en-US" sz="900" b="0" strike="noStrike" spc="-1" dirty="0" err="1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  <a:cs typeface="Optima"/>
              </a:rPr>
              <a:t>Billen</a:t>
            </a:r>
            <a:r>
              <a:rPr lang="en-US" sz="9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  <a:cs typeface="Optima"/>
              </a:rPr>
              <a:t> and </a:t>
            </a:r>
            <a:r>
              <a:rPr lang="en-US" sz="900" b="0" strike="noStrike" spc="-1" dirty="0" err="1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  <a:cs typeface="Optima"/>
              </a:rPr>
              <a:t>Hirth</a:t>
            </a:r>
            <a:r>
              <a:rPr lang="en-US" sz="9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  <a:cs typeface="Optima"/>
              </a:rPr>
              <a:t> (2003</a:t>
            </a:r>
            <a:r>
              <a:rPr lang="en-US" sz="900" b="0" strike="noStrike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  <a:cs typeface="Optima"/>
              </a:rPr>
              <a:t>), </a:t>
            </a:r>
            <a:r>
              <a:rPr lang="en-US" sz="900" b="0" strike="noStrike" spc="-1" dirty="0" err="1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  <a:cs typeface="Optima"/>
              </a:rPr>
              <a:t>Jadamec</a:t>
            </a:r>
            <a:r>
              <a:rPr lang="en-US" sz="9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  <a:cs typeface="Optima"/>
              </a:rPr>
              <a:t> and </a:t>
            </a:r>
            <a:r>
              <a:rPr lang="en-US" sz="900" b="0" strike="noStrike" spc="-1" dirty="0" err="1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  <a:cs typeface="Optima"/>
              </a:rPr>
              <a:t>Billen</a:t>
            </a:r>
            <a:r>
              <a:rPr lang="en-US" sz="900" b="0" strike="noStrike" spc="-1" dirty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WenQuanYi Zen Hei"/>
                <a:cs typeface="Optima"/>
              </a:rPr>
              <a:t> (2012)</a:t>
            </a:r>
            <a:endParaRPr lang="en-US" sz="1100" b="0" strike="noStrike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69071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CustomShape 1"/>
          <p:cNvSpPr/>
          <p:nvPr/>
        </p:nvSpPr>
        <p:spPr>
          <a:xfrm>
            <a:off x="-16200" y="-311400"/>
            <a:ext cx="9068400" cy="250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S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ubducting thermal boundary layer:</a:t>
            </a:r>
          </a:p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Slab </a:t>
            </a:r>
            <a:r>
              <a:rPr lang="en-US" sz="4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pull &gt;&gt; Ridge push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pic>
        <p:nvPicPr>
          <p:cNvPr id="497" name="Picture 496"/>
          <p:cNvPicPr/>
          <p:nvPr/>
        </p:nvPicPr>
        <p:blipFill>
          <a:blip r:embed="rId2"/>
          <a:stretch/>
        </p:blipFill>
        <p:spPr>
          <a:xfrm>
            <a:off x="129152" y="1563101"/>
            <a:ext cx="3688237" cy="2670940"/>
          </a:xfrm>
          <a:prstGeom prst="rect">
            <a:avLst/>
          </a:prstGeom>
          <a:ln>
            <a:noFill/>
          </a:ln>
        </p:spPr>
      </p:pic>
      <p:pic>
        <p:nvPicPr>
          <p:cNvPr id="498" name="Picture 497"/>
          <p:cNvPicPr/>
          <p:nvPr/>
        </p:nvPicPr>
        <p:blipFill>
          <a:blip r:embed="rId3"/>
          <a:stretch/>
        </p:blipFill>
        <p:spPr>
          <a:xfrm>
            <a:off x="3631614" y="2375298"/>
            <a:ext cx="5001468" cy="1271969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707037" y="4365357"/>
            <a:ext cx="3037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Optima"/>
                <a:cs typeface="Optima"/>
              </a:rPr>
              <a:t>F</a:t>
            </a:r>
            <a:r>
              <a:rPr lang="en-US" sz="3200" baseline="-25000" dirty="0" smtClean="0">
                <a:latin typeface="Optima"/>
                <a:cs typeface="Optima"/>
              </a:rPr>
              <a:t>SP</a:t>
            </a:r>
            <a:r>
              <a:rPr lang="en-US" sz="3200" dirty="0" smtClean="0">
                <a:latin typeface="Optima"/>
                <a:cs typeface="Optima"/>
              </a:rPr>
              <a:t> ~ 10</a:t>
            </a:r>
            <a:r>
              <a:rPr lang="en-US" sz="3200" baseline="30000" dirty="0" smtClean="0">
                <a:latin typeface="Optima"/>
                <a:cs typeface="Optima"/>
              </a:rPr>
              <a:t>13</a:t>
            </a:r>
            <a:r>
              <a:rPr lang="en-US" sz="3200" dirty="0" smtClean="0">
                <a:latin typeface="Optima"/>
                <a:cs typeface="Optima"/>
              </a:rPr>
              <a:t> </a:t>
            </a:r>
            <a:r>
              <a:rPr lang="en-US" sz="3200" dirty="0">
                <a:latin typeface="Optima"/>
                <a:cs typeface="Optima"/>
              </a:rPr>
              <a:t>N/m</a:t>
            </a:r>
          </a:p>
        </p:txBody>
      </p:sp>
    </p:spTree>
    <p:extLst>
      <p:ext uri="{BB962C8B-B14F-4D97-AF65-F5344CB8AC3E}">
        <p14:creationId xmlns:p14="http://schemas.microsoft.com/office/powerpoint/2010/main" val="2319433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extShape 1"/>
          <p:cNvSpPr txBox="1"/>
          <p:nvPr/>
        </p:nvSpPr>
        <p:spPr>
          <a:xfrm>
            <a:off x="1646550" y="426600"/>
            <a:ext cx="5856300" cy="85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4050" spc="-1">
              <a:latin typeface="Arial"/>
            </a:endParaRPr>
          </a:p>
        </p:txBody>
      </p:sp>
      <p:pic>
        <p:nvPicPr>
          <p:cNvPr id="466" name="Picture 465"/>
          <p:cNvPicPr/>
          <p:nvPr/>
        </p:nvPicPr>
        <p:blipFill>
          <a:blip r:embed="rId2"/>
          <a:stretch/>
        </p:blipFill>
        <p:spPr>
          <a:xfrm>
            <a:off x="1912513" y="360484"/>
            <a:ext cx="5318975" cy="4545623"/>
          </a:xfrm>
          <a:prstGeom prst="rect">
            <a:avLst/>
          </a:prstGeom>
          <a:ln>
            <a:noFill/>
          </a:ln>
        </p:spPr>
      </p:pic>
      <p:sp>
        <p:nvSpPr>
          <p:cNvPr id="467" name="TextShape 2"/>
          <p:cNvSpPr txBox="1"/>
          <p:nvPr/>
        </p:nvSpPr>
        <p:spPr>
          <a:xfrm>
            <a:off x="0" y="4922302"/>
            <a:ext cx="2562030" cy="34209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r>
              <a:rPr lang="en-US" sz="120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v</a:t>
            </a:r>
            <a:r>
              <a:rPr lang="en-US" sz="1200" spc="-1" dirty="0" smtClean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an </a:t>
            </a:r>
            <a:r>
              <a:rPr lang="en-US" sz="1200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Hunen</a:t>
            </a:r>
            <a:r>
              <a:rPr lang="en-US" sz="120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et al. (2007)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12513" y="364879"/>
            <a:ext cx="552138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43300" y="-11038"/>
            <a:ext cx="2363147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Optima"/>
                <a:cs typeface="Optima"/>
              </a:rPr>
              <a:t>a</a:t>
            </a:r>
            <a:r>
              <a:rPr lang="en-US" sz="1400" dirty="0" smtClean="0">
                <a:latin typeface="Optima"/>
                <a:cs typeface="Optima"/>
              </a:rPr>
              <a:t>mbient mantle temperature</a:t>
            </a:r>
            <a:endParaRPr lang="en-US" sz="1400" dirty="0">
              <a:latin typeface="Optima"/>
              <a:cs typeface="Optim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806816" y="4945129"/>
            <a:ext cx="572680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33682" y="4786061"/>
            <a:ext cx="2372765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Optima"/>
                <a:cs typeface="Optima"/>
              </a:rPr>
              <a:t>g</a:t>
            </a:r>
            <a:r>
              <a:rPr lang="en-US" sz="1400" dirty="0" smtClean="0">
                <a:latin typeface="Optima"/>
                <a:cs typeface="Optima"/>
              </a:rPr>
              <a:t>eologic time since Archean</a:t>
            </a:r>
            <a:endParaRPr lang="en-US" sz="1400" dirty="0">
              <a:latin typeface="Optima"/>
              <a:cs typeface="Optima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/>
          <a:srcRect l="39366" t="96824" r="31872" b="-1757"/>
          <a:stretch/>
        </p:blipFill>
        <p:spPr>
          <a:xfrm>
            <a:off x="7291412" y="2598126"/>
            <a:ext cx="1799834" cy="263769"/>
          </a:xfrm>
          <a:prstGeom prst="rect">
            <a:avLst/>
          </a:prstGeom>
          <a:ln>
            <a:noFill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1916722" y="545123"/>
            <a:ext cx="0" cy="4022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1253952" y="2511063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Optima"/>
                <a:cs typeface="Optima"/>
              </a:rPr>
              <a:t>model time</a:t>
            </a:r>
            <a:endParaRPr lang="en-US" sz="14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3070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58100" y="4823138"/>
            <a:ext cx="1576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Kaus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 et al. (2008)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41" y="1204175"/>
            <a:ext cx="8495635" cy="327939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45016"/>
            <a:ext cx="8229600" cy="857250"/>
          </a:xfrm>
        </p:spPr>
        <p:txBody>
          <a:bodyPr>
            <a:noAutofit/>
          </a:bodyPr>
          <a:lstStyle/>
          <a:p>
            <a:r>
              <a:rPr lang="en-US" sz="3200" dirty="0" smtClean="0"/>
              <a:t>Role of surface </a:t>
            </a:r>
            <a:r>
              <a:rPr lang="en-US" sz="3200" dirty="0"/>
              <a:t>processes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/>
              <a:t>or </a:t>
            </a:r>
            <a:r>
              <a:rPr lang="en-US" sz="3200" dirty="0" smtClean="0"/>
              <a:t>free slip vs. free surface)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864" y="4194037"/>
            <a:ext cx="2168311" cy="8609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1492" y="1328204"/>
            <a:ext cx="100059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latin typeface="Optima"/>
                <a:cs typeface="Optima"/>
              </a:rPr>
              <a:t>n</a:t>
            </a:r>
            <a:r>
              <a:rPr lang="en-US" sz="1400" dirty="0" smtClean="0">
                <a:latin typeface="Optima"/>
                <a:cs typeface="Optima"/>
              </a:rPr>
              <a:t>o erosion</a:t>
            </a:r>
            <a:endParaRPr lang="en-US" sz="1400" dirty="0">
              <a:latin typeface="Optima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5296" y="2751465"/>
            <a:ext cx="106150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atin typeface="Optima"/>
                <a:cs typeface="Optima"/>
              </a:rPr>
              <a:t>fast erosion</a:t>
            </a:r>
            <a:endParaRPr lang="en-US" sz="14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9383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295F04-18C4-9341-BD01-CE541D758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9" y="1460391"/>
            <a:ext cx="3714079" cy="3362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D43D31-44CF-784E-BE62-3B12AC402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914" y="1309117"/>
            <a:ext cx="5304086" cy="2346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5497AF-F804-BD4C-8368-DBBE6D61F058}"/>
              </a:ext>
            </a:extLst>
          </p:cNvPr>
          <p:cNvSpPr txBox="1"/>
          <p:nvPr/>
        </p:nvSpPr>
        <p:spPr>
          <a:xfrm>
            <a:off x="7473043" y="4823138"/>
            <a:ext cx="1761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Ueda et al. (2015)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type of surface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TextShape 1"/>
          <p:cNvSpPr txBox="1"/>
          <p:nvPr/>
        </p:nvSpPr>
        <p:spPr>
          <a:xfrm>
            <a:off x="328514" y="124377"/>
            <a:ext cx="6167671" cy="8586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64" spc="-1" dirty="0">
                <a:latin typeface="Optima" pitchFamily="2" charset="0"/>
              </a:rPr>
              <a:t>Verticals</a:t>
            </a:r>
          </a:p>
        </p:txBody>
      </p:sp>
      <p:pic>
        <p:nvPicPr>
          <p:cNvPr id="879" name="Picture 878"/>
          <p:cNvPicPr/>
          <p:nvPr/>
        </p:nvPicPr>
        <p:blipFill>
          <a:blip r:embed="rId2"/>
          <a:stretch/>
        </p:blipFill>
        <p:spPr>
          <a:xfrm>
            <a:off x="2883491" y="435219"/>
            <a:ext cx="6133569" cy="4546047"/>
          </a:xfrm>
          <a:prstGeom prst="rect">
            <a:avLst/>
          </a:prstGeom>
          <a:ln>
            <a:noFill/>
          </a:ln>
        </p:spPr>
      </p:pic>
      <p:pic>
        <p:nvPicPr>
          <p:cNvPr id="880" name="Picture 879"/>
          <p:cNvPicPr/>
          <p:nvPr/>
        </p:nvPicPr>
        <p:blipFill>
          <a:blip r:embed="rId3"/>
          <a:stretch/>
        </p:blipFill>
        <p:spPr>
          <a:xfrm>
            <a:off x="169212" y="1195241"/>
            <a:ext cx="2568729" cy="16270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4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1120" y="-58325"/>
            <a:ext cx="6171768" cy="856530"/>
          </a:xfrm>
          <a:ln/>
        </p:spPr>
        <p:txBody>
          <a:bodyPr vert="horz" lIns="62215" tIns="31107" rIns="62215" bIns="31107" rtlCol="0" anchor="ctr">
            <a:normAutofit/>
          </a:bodyPr>
          <a:lstStyle/>
          <a:p>
            <a:pPr algn="l">
              <a:tabLst>
                <a:tab pos="311079" algn="l"/>
                <a:tab pos="622158" algn="l"/>
                <a:tab pos="933237" algn="l"/>
                <a:tab pos="1244316" algn="l"/>
                <a:tab pos="1555394" algn="l"/>
                <a:tab pos="1866473" algn="l"/>
                <a:tab pos="2177552" algn="l"/>
                <a:tab pos="2488631" algn="l"/>
                <a:tab pos="2799710" algn="l"/>
                <a:tab pos="3110789" algn="l"/>
                <a:tab pos="3421868" algn="l"/>
                <a:tab pos="3732947" algn="l"/>
                <a:tab pos="4044025" algn="l"/>
                <a:tab pos="4355104" algn="l"/>
                <a:tab pos="4666183" algn="l"/>
                <a:tab pos="4977262" algn="l"/>
                <a:tab pos="5288341" algn="l"/>
                <a:tab pos="5599420" algn="l"/>
                <a:tab pos="5910499" algn="l"/>
              </a:tabLst>
            </a:pPr>
            <a:r>
              <a:rPr lang="en-US" altLang="en-US" sz="4000" dirty="0">
                <a:latin typeface="Optima" pitchFamily="2" charset="0"/>
              </a:rPr>
              <a:t>Case </a:t>
            </a:r>
            <a:r>
              <a:rPr lang="en-US" altLang="en-US" sz="4000" dirty="0" smtClean="0">
                <a:latin typeface="Optima" pitchFamily="2" charset="0"/>
              </a:rPr>
              <a:t>history: Apennines</a:t>
            </a:r>
            <a:endParaRPr lang="en-US" altLang="en-US" sz="4000" dirty="0">
              <a:latin typeface="Optima" pitchFamily="2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40" y="1142761"/>
            <a:ext cx="6857640" cy="374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585487" y="614585"/>
            <a:ext cx="3203035" cy="25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225">
                <a:latin typeface="Optima" pitchFamily="2" charset="0"/>
              </a:rPr>
              <a:t>Inter-plate,  very recent orogeny, little erosion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37" y="939700"/>
            <a:ext cx="6857640" cy="189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7887949" y="859770"/>
            <a:ext cx="245185" cy="5486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6608014" y="2694884"/>
            <a:ext cx="648068" cy="31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46344" rIns="61235" bIns="30617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r>
              <a:rPr lang="en-US" altLang="en-US" sz="1769" i="1">
                <a:solidFill>
                  <a:srgbClr val="FFFFFF"/>
                </a:solidFill>
                <a:latin typeface="Optima" pitchFamily="2" charset="0"/>
              </a:rPr>
              <a:t>Sicily</a:t>
            </a:r>
          </a:p>
        </p:txBody>
      </p:sp>
    </p:spTree>
    <p:extLst>
      <p:ext uri="{BB962C8B-B14F-4D97-AF65-F5344CB8AC3E}">
        <p14:creationId xmlns:p14="http://schemas.microsoft.com/office/powerpoint/2010/main" val="20549295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49" y="736638"/>
            <a:ext cx="5616590" cy="429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665415" y="4500833"/>
            <a:ext cx="627546" cy="6016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25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485037" y="205222"/>
            <a:ext cx="6171768" cy="858690"/>
          </a:xfrm>
          <a:ln/>
        </p:spPr>
        <p:txBody>
          <a:bodyPr vert="horz" lIns="91440" tIns="26614" rIns="91440" bIns="45720" rtlCol="0" anchor="ctr">
            <a:normAutofit/>
          </a:bodyPr>
          <a:lstStyle/>
          <a:p>
            <a:pPr>
              <a:tabLst>
                <a:tab pos="311079" algn="l"/>
                <a:tab pos="622158" algn="l"/>
                <a:tab pos="933237" algn="l"/>
                <a:tab pos="1244316" algn="l"/>
                <a:tab pos="1555394" algn="l"/>
                <a:tab pos="1866473" algn="l"/>
                <a:tab pos="2177552" algn="l"/>
                <a:tab pos="2488631" algn="l"/>
                <a:tab pos="2799710" algn="l"/>
                <a:tab pos="3110789" algn="l"/>
                <a:tab pos="3421868" algn="l"/>
                <a:tab pos="3732947" algn="l"/>
                <a:tab pos="4044025" algn="l"/>
                <a:tab pos="4355104" algn="l"/>
                <a:tab pos="4666183" algn="l"/>
                <a:tab pos="4977262" algn="l"/>
                <a:tab pos="5288341" algn="l"/>
                <a:tab pos="5599420" algn="l"/>
                <a:tab pos="5910499" algn="l"/>
              </a:tabLst>
            </a:pPr>
            <a:r>
              <a:rPr lang="en-US" altLang="en-US" sz="3200" dirty="0"/>
              <a:t>Consider profile along strike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030" y="4866501"/>
            <a:ext cx="1656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Faccenna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 et al. (2014)</a:t>
            </a:r>
            <a:endParaRPr lang="en-US" sz="1200" dirty="0">
              <a:solidFill>
                <a:schemeClr val="bg1">
                  <a:lumMod val="85000"/>
                </a:schemeClr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5966329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702" y="640508"/>
            <a:ext cx="6450437" cy="386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7387856" y="2573911"/>
            <a:ext cx="527095" cy="1879397"/>
          </a:xfrm>
          <a:custGeom>
            <a:avLst/>
            <a:gdLst>
              <a:gd name="G0" fmla="+- 0 0 204"/>
              <a:gd name="G1" fmla="+- 50000 0 204"/>
              <a:gd name="G2" fmla="?: G1 204 50000"/>
              <a:gd name="G3" fmla="?: G0 0 G1"/>
              <a:gd name="G4" fmla="min 2152 7673"/>
              <a:gd name="G5" fmla="*/ G4 G3 1"/>
              <a:gd name="G6" fmla="*/ G5 1 34464"/>
              <a:gd name="G7" fmla="+- 2152 0 G6"/>
              <a:gd name="G8" fmla="+- 7673 0 G6"/>
              <a:gd name="G9" fmla="*/ G6 29289 1"/>
              <a:gd name="G10" fmla="*/ G9 1 34464"/>
              <a:gd name="G11" fmla="+- 2152 0 G10"/>
              <a:gd name="G12" fmla="+- 7673 0 G10"/>
              <a:gd name="G13" fmla="*/ 2152 1 2"/>
              <a:gd name="G14" fmla="*/ 7673 1 2"/>
              <a:gd name="G15" fmla="+- 7673 0 0"/>
              <a:gd name="G16" fmla="+- 2152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3109"/>
                </a:moveTo>
                <a:lnTo>
                  <a:pt x="3109" y="3109"/>
                </a:lnTo>
                <a:lnTo>
                  <a:pt x="180" y="90"/>
                </a:lnTo>
                <a:lnTo>
                  <a:pt x="-957" y="0"/>
                </a:lnTo>
                <a:lnTo>
                  <a:pt x="3109" y="3109"/>
                </a:lnTo>
                <a:lnTo>
                  <a:pt x="270" y="90"/>
                </a:lnTo>
                <a:lnTo>
                  <a:pt x="2152" y="4564"/>
                </a:lnTo>
                <a:lnTo>
                  <a:pt x="3109" y="31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485037" y="-154456"/>
            <a:ext cx="6171768" cy="856530"/>
          </a:xfrm>
          <a:ln/>
        </p:spPr>
        <p:txBody>
          <a:bodyPr vert="horz" lIns="62215" tIns="31107" rIns="62215" bIns="31107" rtlCol="0" anchor="ctr">
            <a:noAutofit/>
          </a:bodyPr>
          <a:lstStyle/>
          <a:p>
            <a:pPr>
              <a:tabLst>
                <a:tab pos="311079" algn="l"/>
                <a:tab pos="622158" algn="l"/>
                <a:tab pos="933237" algn="l"/>
                <a:tab pos="1244316" algn="l"/>
                <a:tab pos="1555394" algn="l"/>
                <a:tab pos="1866473" algn="l"/>
                <a:tab pos="2177552" algn="l"/>
                <a:tab pos="2488631" algn="l"/>
                <a:tab pos="2799710" algn="l"/>
                <a:tab pos="3110789" algn="l"/>
                <a:tab pos="3421868" algn="l"/>
                <a:tab pos="3732947" algn="l"/>
                <a:tab pos="4044025" algn="l"/>
                <a:tab pos="4355104" algn="l"/>
                <a:tab pos="4666183" algn="l"/>
                <a:tab pos="4977262" algn="l"/>
                <a:tab pos="5288341" algn="l"/>
                <a:tab pos="5599420" algn="l"/>
                <a:tab pos="5910499" algn="l"/>
              </a:tabLst>
            </a:pPr>
            <a:r>
              <a:rPr lang="en-US" altLang="en-US" sz="2800" dirty="0">
                <a:latin typeface="Optima" pitchFamily="2" charset="0"/>
              </a:rPr>
              <a:t>Topography swath along profile</a:t>
            </a:r>
          </a:p>
        </p:txBody>
      </p:sp>
      <p:sp>
        <p:nvSpPr>
          <p:cNvPr id="21510" name="AutoShape 6"/>
          <p:cNvSpPr>
            <a:spLocks noChangeShapeType="1"/>
          </p:cNvSpPr>
          <p:nvPr/>
        </p:nvSpPr>
        <p:spPr bwMode="auto">
          <a:xfrm flipH="1">
            <a:off x="3480006" y="1053111"/>
            <a:ext cx="496852" cy="514134"/>
          </a:xfrm>
          <a:prstGeom prst="straightConnector1">
            <a:avLst/>
          </a:prstGeom>
          <a:noFill/>
          <a:ln w="25560" cap="flat">
            <a:solidFill>
              <a:srgbClr val="4F81BD"/>
            </a:solidFill>
            <a:round/>
            <a:headEnd/>
            <a:tailEnd type="arrow" w="med" len="med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2735556" y="1597489"/>
            <a:ext cx="1487822" cy="438858"/>
          </a:xfrm>
          <a:prstGeom prst="rect">
            <a:avLst/>
          </a:prstGeom>
          <a:gradFill rotWithShape="0">
            <a:gsLst>
              <a:gs pos="0">
                <a:srgbClr val="A4C1FF"/>
              </a:gs>
              <a:gs pos="100000">
                <a:srgbClr val="3E7FCC"/>
              </a:gs>
            </a:gsLst>
            <a:lin ang="5400000" scaled="1"/>
          </a:gradFill>
          <a:ln w="9360" cap="flat">
            <a:solidFill>
              <a:srgbClr val="4A7EBB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en-US" sz="1225">
                <a:solidFill>
                  <a:srgbClr val="FFFFFF"/>
                </a:solidFill>
                <a:latin typeface="Optima" pitchFamily="2" charset="0"/>
              </a:rPr>
              <a:t>Median topography </a:t>
            </a:r>
          </a:p>
          <a:p>
            <a:pPr algn="ctr" hangingPunct="1">
              <a:lnSpc>
                <a:spcPct val="100000"/>
              </a:lnSpc>
            </a:pPr>
            <a:r>
              <a:rPr lang="en-US" altLang="en-US" sz="1225">
                <a:solidFill>
                  <a:srgbClr val="FFFFFF"/>
                </a:solidFill>
                <a:latin typeface="Optima" pitchFamily="2" charset="0"/>
              </a:rPr>
              <a:t>within swath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5864896" y="3499568"/>
            <a:ext cx="1167221" cy="250345"/>
          </a:xfrm>
          <a:prstGeom prst="rect">
            <a:avLst/>
          </a:prstGeom>
          <a:gradFill rotWithShape="0">
            <a:gsLst>
              <a:gs pos="0">
                <a:srgbClr val="A6E6FF"/>
              </a:gs>
              <a:gs pos="100000">
                <a:srgbClr val="38B6D7"/>
              </a:gs>
            </a:gsLst>
            <a:lin ang="5400000" scaled="1"/>
          </a:gradFill>
          <a:ln w="9360" cap="flat">
            <a:solidFill>
              <a:srgbClr val="46AAC4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225">
                <a:solidFill>
                  <a:srgbClr val="FFFFFF"/>
                </a:solidFill>
                <a:latin typeface="Optima" pitchFamily="2" charset="0"/>
              </a:rPr>
              <a:t>Tyrrhenian slab</a:t>
            </a: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2012663" y="3638902"/>
            <a:ext cx="1281034" cy="250345"/>
          </a:xfrm>
          <a:prstGeom prst="rect">
            <a:avLst/>
          </a:prstGeom>
          <a:gradFill rotWithShape="0">
            <a:gsLst>
              <a:gs pos="0">
                <a:srgbClr val="A4C1FF"/>
              </a:gs>
              <a:gs pos="100000">
                <a:srgbClr val="3E7FCC"/>
              </a:gs>
            </a:gsLst>
            <a:lin ang="5400000" scaled="1"/>
          </a:gradFill>
          <a:ln w="9360" cap="flat">
            <a:solidFill>
              <a:srgbClr val="4A7EBB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en-US" sz="1225">
                <a:solidFill>
                  <a:srgbClr val="FFFFFF"/>
                </a:solidFill>
                <a:latin typeface="Optima" pitchFamily="2" charset="0"/>
              </a:rPr>
              <a:t>Seismicity profile</a:t>
            </a:r>
          </a:p>
        </p:txBody>
      </p:sp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10" y="489292"/>
            <a:ext cx="5551783" cy="23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4030" y="4866501"/>
            <a:ext cx="1656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Faccenna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 et al. (2014)</a:t>
            </a:r>
            <a:endParaRPr lang="en-US" sz="1200" dirty="0">
              <a:solidFill>
                <a:schemeClr val="bg1">
                  <a:lumMod val="85000"/>
                </a:schemeClr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904041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90" y="101531"/>
            <a:ext cx="5526941" cy="49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4560119" y="154457"/>
            <a:ext cx="829527" cy="206301"/>
          </a:xfrm>
          <a:custGeom>
            <a:avLst/>
            <a:gdLst>
              <a:gd name="G0" fmla="+- 0 0 0"/>
              <a:gd name="G1" fmla="+- 50000 0 0"/>
              <a:gd name="G2" fmla="?: G1 0 50000"/>
              <a:gd name="G3" fmla="?: G0 0 G1"/>
              <a:gd name="G4" fmla="min 3387 844"/>
              <a:gd name="G5" fmla="*/ G4 G3 1"/>
              <a:gd name="G6" fmla="*/ G5 1 34464"/>
              <a:gd name="G7" fmla="+- 3387 0 G6"/>
              <a:gd name="G8" fmla="+- 844 0 G6"/>
              <a:gd name="G9" fmla="*/ G6 29289 1"/>
              <a:gd name="G10" fmla="*/ G9 1 34464"/>
              <a:gd name="G11" fmla="+- 3387 0 G10"/>
              <a:gd name="G12" fmla="+- 844 0 G10"/>
              <a:gd name="G13" fmla="*/ 3387 1 2"/>
              <a:gd name="G14" fmla="*/ 844 1 2"/>
              <a:gd name="G15" fmla="+- 844 0 0"/>
              <a:gd name="G16" fmla="+- 3387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1224"/>
                </a:moveTo>
                <a:lnTo>
                  <a:pt x="1224" y="1224"/>
                </a:lnTo>
                <a:lnTo>
                  <a:pt x="180" y="90"/>
                </a:lnTo>
                <a:lnTo>
                  <a:pt x="2163" y="0"/>
                </a:lnTo>
                <a:lnTo>
                  <a:pt x="1224" y="1224"/>
                </a:lnTo>
                <a:lnTo>
                  <a:pt x="270" y="90"/>
                </a:lnTo>
                <a:lnTo>
                  <a:pt x="3387" y="-380"/>
                </a:lnTo>
                <a:lnTo>
                  <a:pt x="1224" y="1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366594" y="1746544"/>
            <a:ext cx="1349964" cy="250345"/>
          </a:xfrm>
          <a:prstGeom prst="rect">
            <a:avLst/>
          </a:prstGeom>
          <a:gradFill rotWithShape="0">
            <a:gsLst>
              <a:gs pos="0">
                <a:srgbClr val="FFD2BC"/>
              </a:gs>
              <a:gs pos="100000">
                <a:srgbClr val="FF943D"/>
              </a:gs>
            </a:gsLst>
            <a:lin ang="5400000" scaled="1"/>
          </a:gradFill>
          <a:ln w="9360" cap="flat">
            <a:solidFill>
              <a:srgbClr val="F59240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225">
                <a:solidFill>
                  <a:srgbClr val="FFFFFF"/>
                </a:solidFill>
                <a:latin typeface="Optima" pitchFamily="2" charset="0"/>
              </a:rPr>
              <a:t>from Moho model</a:t>
            </a:r>
          </a:p>
        </p:txBody>
      </p:sp>
      <p:sp>
        <p:nvSpPr>
          <p:cNvPr id="22532" name="AutoShape 4"/>
          <p:cNvSpPr>
            <a:spLocks noChangeShapeType="1"/>
          </p:cNvSpPr>
          <p:nvPr/>
        </p:nvSpPr>
        <p:spPr bwMode="auto">
          <a:xfrm flipV="1">
            <a:off x="4721057" y="1679577"/>
            <a:ext cx="545457" cy="198741"/>
          </a:xfrm>
          <a:prstGeom prst="straightConnector1">
            <a:avLst/>
          </a:prstGeom>
          <a:noFill/>
          <a:ln w="38160" cap="flat">
            <a:solidFill>
              <a:srgbClr val="F79646"/>
            </a:solidFill>
            <a:round/>
            <a:headEnd/>
            <a:tailEnd type="arrow" w="med" len="med"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206922" y="88690"/>
            <a:ext cx="3564095" cy="250345"/>
          </a:xfrm>
          <a:prstGeom prst="rect">
            <a:avLst/>
          </a:prstGeom>
          <a:gradFill rotWithShape="0">
            <a:gsLst>
              <a:gs pos="0">
                <a:srgbClr val="FFD2BC"/>
              </a:gs>
              <a:gs pos="100000">
                <a:srgbClr val="FF943D"/>
              </a:gs>
            </a:gsLst>
            <a:lin ang="5400000" scaled="1"/>
          </a:gradFill>
          <a:ln w="9360" cap="flat">
            <a:solidFill>
              <a:srgbClr val="F59240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225" dirty="0">
                <a:solidFill>
                  <a:srgbClr val="FFFFFF"/>
                </a:solidFill>
                <a:latin typeface="Optima" pitchFamily="2" charset="0"/>
              </a:rPr>
              <a:t>residual (anomalous) topography from Airy isostasy</a:t>
            </a:r>
          </a:p>
        </p:txBody>
      </p:sp>
      <p:sp>
        <p:nvSpPr>
          <p:cNvPr id="22534" name="AutoShape 6"/>
          <p:cNvSpPr>
            <a:spLocks noChangeShapeType="1"/>
          </p:cNvSpPr>
          <p:nvPr/>
        </p:nvSpPr>
        <p:spPr bwMode="auto">
          <a:xfrm flipH="1">
            <a:off x="5455534" y="280830"/>
            <a:ext cx="434206" cy="476330"/>
          </a:xfrm>
          <a:prstGeom prst="straightConnector1">
            <a:avLst/>
          </a:prstGeom>
          <a:noFill/>
          <a:ln w="38160" cap="flat">
            <a:solidFill>
              <a:srgbClr val="F79646"/>
            </a:solidFill>
            <a:round/>
            <a:headEnd/>
            <a:tailEnd type="arrow" w="med" len="med"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142" y="1006667"/>
            <a:ext cx="2551228" cy="46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4132394" y="1009907"/>
            <a:ext cx="766881" cy="3899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3543733" y="1009907"/>
            <a:ext cx="144735" cy="3899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4030" y="4866501"/>
            <a:ext cx="1656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Faccenna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 et al. (2014)</a:t>
            </a:r>
            <a:endParaRPr lang="en-US" sz="1200" dirty="0">
              <a:solidFill>
                <a:schemeClr val="bg1">
                  <a:lumMod val="85000"/>
                </a:schemeClr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0309835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397" y="0"/>
            <a:ext cx="5469694" cy="508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7413619" y="4914045"/>
            <a:ext cx="1980928" cy="20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953" dirty="0">
                <a:solidFill>
                  <a:srgbClr val="A6A6A6"/>
                </a:solidFill>
                <a:latin typeface="Optima" pitchFamily="2" charset="0"/>
              </a:rPr>
              <a:t>cf. </a:t>
            </a:r>
            <a:r>
              <a:rPr lang="en-US" altLang="en-US" sz="953" dirty="0" err="1">
                <a:solidFill>
                  <a:srgbClr val="A6A6A6"/>
                </a:solidFill>
                <a:latin typeface="Optima" pitchFamily="2" charset="0"/>
              </a:rPr>
              <a:t>Gvirtzman</a:t>
            </a:r>
            <a:r>
              <a:rPr lang="en-US" altLang="en-US" sz="953" dirty="0">
                <a:solidFill>
                  <a:srgbClr val="A6A6A6"/>
                </a:solidFill>
                <a:latin typeface="Optima" pitchFamily="2" charset="0"/>
              </a:rPr>
              <a:t> and </a:t>
            </a:r>
            <a:r>
              <a:rPr lang="en-US" altLang="en-US" sz="953" dirty="0" err="1">
                <a:solidFill>
                  <a:srgbClr val="A6A6A6"/>
                </a:solidFill>
                <a:latin typeface="Optima" pitchFamily="2" charset="0"/>
              </a:rPr>
              <a:t>Nur</a:t>
            </a:r>
            <a:r>
              <a:rPr lang="en-US" altLang="en-US" sz="953" dirty="0">
                <a:solidFill>
                  <a:srgbClr val="A6A6A6"/>
                </a:solidFill>
                <a:latin typeface="Optima" pitchFamily="2" charset="0"/>
              </a:rPr>
              <a:t> (2001)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292314" y="1412789"/>
            <a:ext cx="1499043" cy="438858"/>
          </a:xfrm>
          <a:prstGeom prst="rect">
            <a:avLst/>
          </a:prstGeom>
          <a:gradFill rotWithShape="0">
            <a:gsLst>
              <a:gs pos="0">
                <a:srgbClr val="FFA7A4"/>
              </a:gs>
              <a:gs pos="100000">
                <a:srgbClr val="D03F3B"/>
              </a:gs>
            </a:gsLst>
            <a:lin ang="5400000" scaled="1"/>
          </a:gradFill>
          <a:ln w="9360" cap="flat">
            <a:solidFill>
              <a:srgbClr val="BE4B48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en-US" sz="1225">
                <a:solidFill>
                  <a:srgbClr val="FFFFFF"/>
                </a:solidFill>
                <a:latin typeface="Optima" pitchFamily="2" charset="0"/>
              </a:rPr>
              <a:t>inferred lithosphere </a:t>
            </a:r>
          </a:p>
          <a:p>
            <a:pPr algn="ctr" hangingPunct="1">
              <a:lnSpc>
                <a:spcPct val="100000"/>
              </a:lnSpc>
            </a:pPr>
            <a:r>
              <a:rPr lang="en-US" altLang="en-US" sz="1225">
                <a:solidFill>
                  <a:srgbClr val="FFFFFF"/>
                </a:solidFill>
                <a:latin typeface="Optima" pitchFamily="2" charset="0"/>
              </a:rPr>
              <a:t>from perfect isostasy</a:t>
            </a:r>
          </a:p>
        </p:txBody>
      </p:sp>
      <p:sp>
        <p:nvSpPr>
          <p:cNvPr id="23556" name="AutoShape 4"/>
          <p:cNvSpPr>
            <a:spLocks noChangeShapeType="1"/>
          </p:cNvSpPr>
          <p:nvPr/>
        </p:nvSpPr>
        <p:spPr bwMode="auto">
          <a:xfrm>
            <a:off x="2853540" y="1645013"/>
            <a:ext cx="987224" cy="366158"/>
          </a:xfrm>
          <a:prstGeom prst="straightConnector1">
            <a:avLst/>
          </a:prstGeom>
          <a:noFill/>
          <a:ln w="38160" cap="flat">
            <a:solidFill>
              <a:srgbClr val="C0504D"/>
            </a:solidFill>
            <a:round/>
            <a:headEnd/>
            <a:tailEnd type="arrow" w="med" len="med"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494959" y="2970313"/>
            <a:ext cx="1755524" cy="438858"/>
          </a:xfrm>
          <a:prstGeom prst="rect">
            <a:avLst/>
          </a:prstGeom>
          <a:gradFill rotWithShape="0">
            <a:gsLst>
              <a:gs pos="0">
                <a:srgbClr val="FFA7A4"/>
              </a:gs>
              <a:gs pos="100000">
                <a:srgbClr val="D03F3B"/>
              </a:gs>
            </a:gsLst>
            <a:lin ang="5400000" scaled="1"/>
          </a:gradFill>
          <a:ln w="9360" cap="flat">
            <a:solidFill>
              <a:srgbClr val="BE4B48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en-US" sz="1225">
                <a:solidFill>
                  <a:srgbClr val="FFFFFF"/>
                </a:solidFill>
                <a:latin typeface="Optima" pitchFamily="2" charset="0"/>
              </a:rPr>
              <a:t>S receiver function</a:t>
            </a:r>
          </a:p>
          <a:p>
            <a:pPr algn="ctr" hangingPunct="1">
              <a:lnSpc>
                <a:spcPct val="100000"/>
              </a:lnSpc>
            </a:pPr>
            <a:r>
              <a:rPr lang="en-US" altLang="en-US" sz="1225">
                <a:solidFill>
                  <a:srgbClr val="FFFFFF"/>
                </a:solidFill>
                <a:latin typeface="Optima" pitchFamily="2" charset="0"/>
              </a:rPr>
              <a:t>Layer 1 and 2 LAB picks</a:t>
            </a:r>
          </a:p>
        </p:txBody>
      </p:sp>
      <p:sp>
        <p:nvSpPr>
          <p:cNvPr id="23558" name="AutoShape 6"/>
          <p:cNvSpPr>
            <a:spLocks noChangeShapeType="1"/>
          </p:cNvSpPr>
          <p:nvPr/>
        </p:nvSpPr>
        <p:spPr bwMode="auto">
          <a:xfrm flipV="1">
            <a:off x="5260033" y="2064098"/>
            <a:ext cx="1189205" cy="898654"/>
          </a:xfrm>
          <a:prstGeom prst="straightConnector1">
            <a:avLst/>
          </a:prstGeom>
          <a:noFill/>
          <a:ln w="38160" cap="flat">
            <a:solidFill>
              <a:srgbClr val="C0504D"/>
            </a:solidFill>
            <a:round/>
            <a:headEnd/>
            <a:tailEnd type="arrow" w="med" len="med"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23559" name="AutoShape 7"/>
          <p:cNvSpPr>
            <a:spLocks noChangeShapeType="1"/>
          </p:cNvSpPr>
          <p:nvPr/>
        </p:nvSpPr>
        <p:spPr bwMode="auto">
          <a:xfrm flipV="1">
            <a:off x="5260033" y="2857980"/>
            <a:ext cx="550858" cy="354277"/>
          </a:xfrm>
          <a:prstGeom prst="straightConnector1">
            <a:avLst/>
          </a:prstGeom>
          <a:noFill/>
          <a:ln w="38160" cap="flat">
            <a:solidFill>
              <a:srgbClr val="C0504D"/>
            </a:solidFill>
            <a:round/>
            <a:headEnd/>
            <a:tailEnd type="arrow" w="med" len="med"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887" y="48606"/>
            <a:ext cx="4916676" cy="21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142" y="1006667"/>
            <a:ext cx="2551228" cy="46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14030" y="4866501"/>
            <a:ext cx="1656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Faccenna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 et al. (2014)</a:t>
            </a:r>
            <a:endParaRPr lang="en-US" sz="1200" dirty="0">
              <a:solidFill>
                <a:schemeClr val="bg1">
                  <a:lumMod val="85000"/>
                </a:schemeClr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8757481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96" y="136095"/>
            <a:ext cx="5870416" cy="494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8" name="AutoShape 2"/>
          <p:cNvSpPr>
            <a:spLocks noChangeShapeType="1"/>
          </p:cNvSpPr>
          <p:nvPr/>
        </p:nvSpPr>
        <p:spPr bwMode="auto">
          <a:xfrm flipH="1">
            <a:off x="5455534" y="280830"/>
            <a:ext cx="434206" cy="476330"/>
          </a:xfrm>
          <a:prstGeom prst="straightConnector1">
            <a:avLst/>
          </a:prstGeom>
          <a:noFill/>
          <a:ln w="38160" cap="flat">
            <a:solidFill>
              <a:srgbClr val="F79646"/>
            </a:solidFill>
            <a:round/>
            <a:headEnd/>
            <a:tailEnd type="arrow" w="med" len="med"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4560119" y="154457"/>
            <a:ext cx="829527" cy="206301"/>
          </a:xfrm>
          <a:custGeom>
            <a:avLst/>
            <a:gdLst>
              <a:gd name="G0" fmla="+- 0 0 0"/>
              <a:gd name="G1" fmla="+- 50000 0 0"/>
              <a:gd name="G2" fmla="?: G1 0 50000"/>
              <a:gd name="G3" fmla="?: G0 0 G1"/>
              <a:gd name="G4" fmla="min 3387 844"/>
              <a:gd name="G5" fmla="*/ G4 G3 1"/>
              <a:gd name="G6" fmla="*/ G5 1 34464"/>
              <a:gd name="G7" fmla="+- 3387 0 G6"/>
              <a:gd name="G8" fmla="+- 844 0 G6"/>
              <a:gd name="G9" fmla="*/ G6 29289 1"/>
              <a:gd name="G10" fmla="*/ G9 1 34464"/>
              <a:gd name="G11" fmla="+- 3387 0 G10"/>
              <a:gd name="G12" fmla="+- 844 0 G10"/>
              <a:gd name="G13" fmla="*/ 3387 1 2"/>
              <a:gd name="G14" fmla="*/ 844 1 2"/>
              <a:gd name="G15" fmla="+- 844 0 0"/>
              <a:gd name="G16" fmla="+- 3387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1224"/>
                </a:moveTo>
                <a:lnTo>
                  <a:pt x="1224" y="1224"/>
                </a:lnTo>
                <a:lnTo>
                  <a:pt x="180" y="90"/>
                </a:lnTo>
                <a:lnTo>
                  <a:pt x="2163" y="0"/>
                </a:lnTo>
                <a:lnTo>
                  <a:pt x="1224" y="1224"/>
                </a:lnTo>
                <a:lnTo>
                  <a:pt x="270" y="90"/>
                </a:lnTo>
                <a:lnTo>
                  <a:pt x="3387" y="-380"/>
                </a:lnTo>
                <a:lnTo>
                  <a:pt x="1224" y="1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4501442" y="110413"/>
            <a:ext cx="3564095" cy="250345"/>
          </a:xfrm>
          <a:prstGeom prst="rect">
            <a:avLst/>
          </a:prstGeom>
          <a:gradFill rotWithShape="0">
            <a:gsLst>
              <a:gs pos="0">
                <a:srgbClr val="FFD2BC"/>
              </a:gs>
              <a:gs pos="100000">
                <a:srgbClr val="FF943D"/>
              </a:gs>
            </a:gsLst>
            <a:lin ang="5400000" scaled="1"/>
          </a:gradFill>
          <a:ln w="9360" cap="flat">
            <a:solidFill>
              <a:srgbClr val="F59240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225">
                <a:solidFill>
                  <a:srgbClr val="FFFFFF"/>
                </a:solidFill>
                <a:latin typeface="Optima" pitchFamily="2" charset="0"/>
              </a:rPr>
              <a:t>residual (anomalous) topography from Airy isostasy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2502504" y="4164918"/>
            <a:ext cx="2121008" cy="438858"/>
          </a:xfrm>
          <a:prstGeom prst="rect">
            <a:avLst/>
          </a:prstGeom>
          <a:gradFill rotWithShape="0">
            <a:gsLst>
              <a:gs pos="0">
                <a:srgbClr val="C7AEED"/>
              </a:gs>
              <a:gs pos="100000">
                <a:srgbClr val="7E5AAA"/>
              </a:gs>
            </a:gsLst>
            <a:lin ang="5400000" scaled="1"/>
          </a:gradFill>
          <a:ln w="9360" cap="flat">
            <a:solidFill>
              <a:srgbClr val="7D5FA0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225">
                <a:solidFill>
                  <a:srgbClr val="FFFFFF"/>
                </a:solidFill>
                <a:latin typeface="Optima" pitchFamily="2" charset="0"/>
              </a:rPr>
              <a:t>seismic tomography profile</a:t>
            </a:r>
          </a:p>
          <a:p>
            <a:pPr hangingPunct="1">
              <a:lnSpc>
                <a:spcPct val="100000"/>
              </a:lnSpc>
            </a:pPr>
            <a:r>
              <a:rPr lang="en-US" altLang="en-US" sz="1225">
                <a:solidFill>
                  <a:srgbClr val="FFFFFF"/>
                </a:solidFill>
                <a:latin typeface="Optima" pitchFamily="2" charset="0"/>
              </a:rPr>
              <a:t>(Piromallo and Morelli, 2003)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2727492" y="1090915"/>
            <a:ext cx="2967393" cy="250345"/>
          </a:xfrm>
          <a:prstGeom prst="rect">
            <a:avLst/>
          </a:prstGeom>
          <a:gradFill rotWithShape="0">
            <a:gsLst>
              <a:gs pos="0">
                <a:srgbClr val="C7AEED"/>
              </a:gs>
              <a:gs pos="100000">
                <a:srgbClr val="7E5AAA"/>
              </a:gs>
            </a:gsLst>
            <a:lin ang="5400000" scaled="1"/>
          </a:gradFill>
          <a:ln w="9360" cap="flat">
            <a:solidFill>
              <a:srgbClr val="7D5FA0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225" dirty="0">
                <a:solidFill>
                  <a:srgbClr val="FFFFFF"/>
                </a:solidFill>
                <a:latin typeface="Optima" pitchFamily="2" charset="0"/>
              </a:rPr>
              <a:t>“dynamic” topography due to mantle flow</a:t>
            </a:r>
          </a:p>
        </p:txBody>
      </p:sp>
      <p:sp>
        <p:nvSpPr>
          <p:cNvPr id="24583" name="AutoShape 7"/>
          <p:cNvSpPr>
            <a:spLocks noChangeShapeType="1"/>
          </p:cNvSpPr>
          <p:nvPr/>
        </p:nvSpPr>
        <p:spPr bwMode="auto">
          <a:xfrm flipV="1">
            <a:off x="4269569" y="627547"/>
            <a:ext cx="226824" cy="463368"/>
          </a:xfrm>
          <a:prstGeom prst="straightConnector1">
            <a:avLst/>
          </a:prstGeom>
          <a:noFill/>
          <a:ln w="38160" cap="flat">
            <a:solidFill>
              <a:srgbClr val="8064A2"/>
            </a:solidFill>
            <a:round/>
            <a:headEnd/>
            <a:tailEnd type="arrow" w="med" len="med"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6956943" y="4893155"/>
            <a:ext cx="2217188" cy="25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225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cf. Shaw and </a:t>
            </a:r>
            <a:r>
              <a:rPr lang="en-US" altLang="en-US" sz="1225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Pysklywec</a:t>
            </a:r>
            <a:r>
              <a:rPr lang="en-US" altLang="en-US" sz="1225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(2010)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4030" y="4866501"/>
            <a:ext cx="1656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Faccenna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 et al. (2014)</a:t>
            </a:r>
            <a:endParaRPr lang="en-US" sz="1200" dirty="0">
              <a:solidFill>
                <a:schemeClr val="bg1">
                  <a:lumMod val="85000"/>
                </a:schemeClr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26864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0" y="4772352"/>
            <a:ext cx="1252260" cy="299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5100" rIns="67500" bIns="35100"/>
          <a:lstStyle/>
          <a:p>
            <a:pPr>
              <a:lnSpc>
                <a:spcPct val="100000"/>
              </a:lnSpc>
            </a:pPr>
            <a:r>
              <a:rPr lang="en-US" sz="1400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Peacock (1996)</a:t>
            </a:r>
          </a:p>
        </p:txBody>
      </p:sp>
      <p:pic>
        <p:nvPicPr>
          <p:cNvPr id="353" name="Picture 352"/>
          <p:cNvPicPr/>
          <p:nvPr/>
        </p:nvPicPr>
        <p:blipFill>
          <a:blip r:embed="rId2"/>
          <a:stretch/>
        </p:blipFill>
        <p:spPr>
          <a:xfrm>
            <a:off x="1340704" y="1397636"/>
            <a:ext cx="6460830" cy="315495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F00C08-5C7C-4544-ADD0-A945C6975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Thermo-kinematic models</a:t>
            </a:r>
          </a:p>
        </p:txBody>
      </p:sp>
    </p:spTree>
    <p:extLst>
      <p:ext uri="{BB962C8B-B14F-4D97-AF65-F5344CB8AC3E}">
        <p14:creationId xmlns:p14="http://schemas.microsoft.com/office/powerpoint/2010/main" val="240504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000" y="1"/>
            <a:ext cx="5855294" cy="507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763891" y="112332"/>
            <a:ext cx="1454158" cy="250345"/>
          </a:xfrm>
          <a:prstGeom prst="rect">
            <a:avLst/>
          </a:prstGeom>
          <a:gradFill rotWithShape="0">
            <a:gsLst>
              <a:gs pos="0">
                <a:srgbClr val="D9FFA4"/>
              </a:gs>
              <a:gs pos="100000">
                <a:srgbClr val="9FC949"/>
              </a:gs>
            </a:gsLst>
            <a:lin ang="5400000" scaled="1"/>
          </a:gradFill>
          <a:ln w="9360" cap="flat">
            <a:solidFill>
              <a:srgbClr val="98B855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225">
                <a:solidFill>
                  <a:srgbClr val="FFFFFF"/>
                </a:solidFill>
                <a:latin typeface="Optima" pitchFamily="2" charset="0"/>
              </a:rPr>
              <a:t>Uplift from geodesy</a:t>
            </a:r>
          </a:p>
        </p:txBody>
      </p:sp>
      <p:sp>
        <p:nvSpPr>
          <p:cNvPr id="25603" name="AutoShape 3"/>
          <p:cNvSpPr>
            <a:spLocks noChangeShapeType="1"/>
          </p:cNvSpPr>
          <p:nvPr/>
        </p:nvSpPr>
        <p:spPr bwMode="auto">
          <a:xfrm>
            <a:off x="3447602" y="388841"/>
            <a:ext cx="522775" cy="349957"/>
          </a:xfrm>
          <a:prstGeom prst="straightConnector1">
            <a:avLst/>
          </a:prstGeom>
          <a:noFill/>
          <a:ln w="38160" cap="flat">
            <a:solidFill>
              <a:srgbClr val="9BBB59"/>
            </a:solidFill>
            <a:round/>
            <a:headEnd/>
            <a:tailEnd type="arrow" w="med" len="med"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696826" y="1007747"/>
            <a:ext cx="2087345" cy="438858"/>
          </a:xfrm>
          <a:prstGeom prst="rect">
            <a:avLst/>
          </a:prstGeom>
          <a:gradFill rotWithShape="0">
            <a:gsLst>
              <a:gs pos="0">
                <a:srgbClr val="D9FFA4"/>
              </a:gs>
              <a:gs pos="100000">
                <a:srgbClr val="9FC949"/>
              </a:gs>
            </a:gsLst>
            <a:lin ang="5400000" scaled="1"/>
          </a:gradFill>
          <a:ln w="9360" cap="flat">
            <a:solidFill>
              <a:srgbClr val="98B855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en-US" sz="1225">
                <a:solidFill>
                  <a:srgbClr val="FFFFFF"/>
                </a:solidFill>
                <a:latin typeface="Optima" pitchFamily="2" charset="0"/>
              </a:rPr>
              <a:t>when corrected for GIA</a:t>
            </a:r>
          </a:p>
          <a:p>
            <a:pPr algn="ctr" hangingPunct="1">
              <a:lnSpc>
                <a:spcPct val="100000"/>
              </a:lnSpc>
            </a:pPr>
            <a:r>
              <a:rPr lang="en-US" altLang="en-US" sz="1225">
                <a:solidFill>
                  <a:srgbClr val="FFFFFF"/>
                </a:solidFill>
                <a:latin typeface="Optima" pitchFamily="2" charset="0"/>
              </a:rPr>
              <a:t>with two different ice models</a:t>
            </a:r>
          </a:p>
        </p:txBody>
      </p:sp>
      <p:sp>
        <p:nvSpPr>
          <p:cNvPr id="25605" name="AutoShape 5"/>
          <p:cNvSpPr>
            <a:spLocks noChangeShapeType="1"/>
          </p:cNvSpPr>
          <p:nvPr/>
        </p:nvSpPr>
        <p:spPr bwMode="auto">
          <a:xfrm flipV="1">
            <a:off x="4740499" y="508735"/>
            <a:ext cx="376959" cy="499012"/>
          </a:xfrm>
          <a:prstGeom prst="straightConnector1">
            <a:avLst/>
          </a:prstGeom>
          <a:noFill/>
          <a:ln w="25560" cap="flat">
            <a:solidFill>
              <a:srgbClr val="9BBB59"/>
            </a:solidFill>
            <a:round/>
            <a:headEnd/>
            <a:tailEnd type="arrow" w="med" len="med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25606" name="AutoShape 6"/>
          <p:cNvSpPr>
            <a:spLocks noChangeShapeType="1"/>
          </p:cNvSpPr>
          <p:nvPr/>
        </p:nvSpPr>
        <p:spPr bwMode="auto">
          <a:xfrm flipV="1">
            <a:off x="4740498" y="632947"/>
            <a:ext cx="608104" cy="374800"/>
          </a:xfrm>
          <a:prstGeom prst="straightConnector1">
            <a:avLst/>
          </a:prstGeom>
          <a:noFill/>
          <a:ln w="25560" cap="flat">
            <a:solidFill>
              <a:srgbClr val="9BBB59"/>
            </a:solidFill>
            <a:round/>
            <a:headEnd/>
            <a:tailEnd type="arrow" w="med" len="med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7332771" y="118813"/>
            <a:ext cx="614584" cy="16860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4030" y="4866501"/>
            <a:ext cx="1656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Faccenna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 et al. (2014)</a:t>
            </a:r>
            <a:endParaRPr lang="en-US" sz="1200" dirty="0">
              <a:solidFill>
                <a:schemeClr val="bg1">
                  <a:lumMod val="85000"/>
                </a:schemeClr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7281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10" y="-62646"/>
            <a:ext cx="4887513" cy="308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15" y="2419454"/>
            <a:ext cx="4311813" cy="277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4030" y="4866501"/>
            <a:ext cx="1656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Faccenna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 et al. (2014)</a:t>
            </a:r>
            <a:endParaRPr lang="en-US" sz="1200" dirty="0">
              <a:solidFill>
                <a:schemeClr val="bg1">
                  <a:lumMod val="85000"/>
                </a:schemeClr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919470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1" y="313234"/>
            <a:ext cx="4460027" cy="408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5152292" y="571500"/>
            <a:ext cx="3767504" cy="4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554038" indent="-455613">
              <a:tabLst>
                <a:tab pos="1209675" algn="l"/>
                <a:tab pos="1866900" algn="l"/>
                <a:tab pos="2522538" algn="l"/>
                <a:tab pos="3179763" algn="l"/>
                <a:tab pos="3836988" algn="l"/>
                <a:tab pos="4492625" algn="l"/>
                <a:tab pos="5149850" algn="l"/>
                <a:tab pos="5807075" algn="l"/>
                <a:tab pos="6462713" algn="l"/>
                <a:tab pos="7119938" algn="l"/>
                <a:tab pos="7775575" algn="l"/>
                <a:tab pos="843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1209675" algn="l"/>
                <a:tab pos="1866900" algn="l"/>
                <a:tab pos="2522538" algn="l"/>
                <a:tab pos="3179763" algn="l"/>
                <a:tab pos="3836988" algn="l"/>
                <a:tab pos="4492625" algn="l"/>
                <a:tab pos="5149850" algn="l"/>
                <a:tab pos="5807075" algn="l"/>
                <a:tab pos="6462713" algn="l"/>
                <a:tab pos="7119938" algn="l"/>
                <a:tab pos="7775575" algn="l"/>
                <a:tab pos="843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1209675" algn="l"/>
                <a:tab pos="1866900" algn="l"/>
                <a:tab pos="2522538" algn="l"/>
                <a:tab pos="3179763" algn="l"/>
                <a:tab pos="3836988" algn="l"/>
                <a:tab pos="4492625" algn="l"/>
                <a:tab pos="5149850" algn="l"/>
                <a:tab pos="5807075" algn="l"/>
                <a:tab pos="6462713" algn="l"/>
                <a:tab pos="7119938" algn="l"/>
                <a:tab pos="7775575" algn="l"/>
                <a:tab pos="843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1209675" algn="l"/>
                <a:tab pos="1866900" algn="l"/>
                <a:tab pos="2522538" algn="l"/>
                <a:tab pos="3179763" algn="l"/>
                <a:tab pos="3836988" algn="l"/>
                <a:tab pos="4492625" algn="l"/>
                <a:tab pos="5149850" algn="l"/>
                <a:tab pos="5807075" algn="l"/>
                <a:tab pos="6462713" algn="l"/>
                <a:tab pos="7119938" algn="l"/>
                <a:tab pos="7775575" algn="l"/>
                <a:tab pos="843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1209675" algn="l"/>
                <a:tab pos="1866900" algn="l"/>
                <a:tab pos="2522538" algn="l"/>
                <a:tab pos="3179763" algn="l"/>
                <a:tab pos="3836988" algn="l"/>
                <a:tab pos="4492625" algn="l"/>
                <a:tab pos="5149850" algn="l"/>
                <a:tab pos="5807075" algn="l"/>
                <a:tab pos="6462713" algn="l"/>
                <a:tab pos="7119938" algn="l"/>
                <a:tab pos="7775575" algn="l"/>
                <a:tab pos="843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09675" algn="l"/>
                <a:tab pos="1866900" algn="l"/>
                <a:tab pos="2522538" algn="l"/>
                <a:tab pos="3179763" algn="l"/>
                <a:tab pos="3836988" algn="l"/>
                <a:tab pos="4492625" algn="l"/>
                <a:tab pos="5149850" algn="l"/>
                <a:tab pos="5807075" algn="l"/>
                <a:tab pos="6462713" algn="l"/>
                <a:tab pos="7119938" algn="l"/>
                <a:tab pos="7775575" algn="l"/>
                <a:tab pos="843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09675" algn="l"/>
                <a:tab pos="1866900" algn="l"/>
                <a:tab pos="2522538" algn="l"/>
                <a:tab pos="3179763" algn="l"/>
                <a:tab pos="3836988" algn="l"/>
                <a:tab pos="4492625" algn="l"/>
                <a:tab pos="5149850" algn="l"/>
                <a:tab pos="5807075" algn="l"/>
                <a:tab pos="6462713" algn="l"/>
                <a:tab pos="7119938" algn="l"/>
                <a:tab pos="7775575" algn="l"/>
                <a:tab pos="843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09675" algn="l"/>
                <a:tab pos="1866900" algn="l"/>
                <a:tab pos="2522538" algn="l"/>
                <a:tab pos="3179763" algn="l"/>
                <a:tab pos="3836988" algn="l"/>
                <a:tab pos="4492625" algn="l"/>
                <a:tab pos="5149850" algn="l"/>
                <a:tab pos="5807075" algn="l"/>
                <a:tab pos="6462713" algn="l"/>
                <a:tab pos="7119938" algn="l"/>
                <a:tab pos="7775575" algn="l"/>
                <a:tab pos="843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09675" algn="l"/>
                <a:tab pos="1866900" algn="l"/>
                <a:tab pos="2522538" algn="l"/>
                <a:tab pos="3179763" algn="l"/>
                <a:tab pos="3836988" algn="l"/>
                <a:tab pos="4492625" algn="l"/>
                <a:tab pos="5149850" algn="l"/>
                <a:tab pos="5807075" algn="l"/>
                <a:tab pos="6462713" algn="l"/>
                <a:tab pos="7119938" algn="l"/>
                <a:tab pos="7775575" algn="l"/>
                <a:tab pos="8432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>
              <a:spcBef>
                <a:spcPts val="442"/>
              </a:spcBef>
              <a:buSzPct val="45000"/>
              <a:buFont typeface="Wingdings" panose="05000000000000000000" pitchFamily="2" charset="2"/>
              <a:buChar char=""/>
            </a:pPr>
            <a:r>
              <a:rPr lang="en-US" altLang="en-US" sz="1361" dirty="0">
                <a:latin typeface="Optima" pitchFamily="2" charset="0"/>
              </a:rPr>
              <a:t>Shallow mantle convection due to slab gap drives uplift and orogeny in the absence of tectonic forcing</a:t>
            </a:r>
          </a:p>
          <a:p>
            <a:pPr>
              <a:spcBef>
                <a:spcPts val="442"/>
              </a:spcBef>
            </a:pPr>
            <a:endParaRPr lang="en-US" altLang="en-US" sz="1361" dirty="0">
              <a:latin typeface="Optima" pitchFamily="2" charset="0"/>
            </a:endParaRPr>
          </a:p>
          <a:p>
            <a:pPr>
              <a:spcBef>
                <a:spcPts val="442"/>
              </a:spcBef>
              <a:buSzPct val="45000"/>
              <a:buFont typeface="Wingdings" panose="05000000000000000000" pitchFamily="2" charset="2"/>
              <a:buChar char=""/>
            </a:pPr>
            <a:r>
              <a:rPr lang="en-US" altLang="en-US" sz="1361" dirty="0">
                <a:latin typeface="Optima" pitchFamily="2" charset="0"/>
              </a:rPr>
              <a:t>Po plain subsidence and Apennines uplift active since slab break off at Pliocene-Pleistocene (~2 Ma)</a:t>
            </a:r>
          </a:p>
          <a:p>
            <a:pPr>
              <a:spcBef>
                <a:spcPts val="442"/>
              </a:spcBef>
            </a:pPr>
            <a:endParaRPr lang="en-US" altLang="en-US" sz="1361" dirty="0">
              <a:latin typeface="Optima" pitchFamily="2" charset="0"/>
            </a:endParaRPr>
          </a:p>
          <a:p>
            <a:pPr>
              <a:spcBef>
                <a:spcPts val="442"/>
              </a:spcBef>
              <a:buSzPct val="45000"/>
              <a:buFont typeface="Wingdings" panose="05000000000000000000" pitchFamily="2" charset="2"/>
              <a:buChar char=""/>
            </a:pPr>
            <a:r>
              <a:rPr lang="en-US" altLang="en-US" sz="1361" dirty="0">
                <a:latin typeface="Optima" pitchFamily="2" charset="0"/>
              </a:rPr>
              <a:t>Uplift rates of ~0.2 mm/</a:t>
            </a:r>
            <a:r>
              <a:rPr lang="en-US" altLang="en-US" sz="1361" dirty="0" err="1">
                <a:latin typeface="Optima" pitchFamily="2" charset="0"/>
              </a:rPr>
              <a:t>yr</a:t>
            </a:r>
            <a:r>
              <a:rPr lang="en-US" altLang="en-US" sz="1361" dirty="0">
                <a:latin typeface="Optima" pitchFamily="2" charset="0"/>
              </a:rPr>
              <a:t> from geodesy are consistent with building the Apennines in ~2 Ma</a:t>
            </a:r>
          </a:p>
          <a:p>
            <a:pPr marL="378047">
              <a:spcBef>
                <a:spcPts val="442"/>
              </a:spcBef>
            </a:pPr>
            <a:endParaRPr lang="en-US" altLang="en-US" sz="1361" dirty="0">
              <a:latin typeface="Optima" pitchFamily="2" charset="0"/>
            </a:endParaRPr>
          </a:p>
          <a:p>
            <a:pPr>
              <a:spcBef>
                <a:spcPts val="442"/>
              </a:spcBef>
              <a:buSzPct val="45000"/>
              <a:buFont typeface="Wingdings" panose="05000000000000000000" pitchFamily="2" charset="2"/>
              <a:buChar char=""/>
            </a:pPr>
            <a:r>
              <a:rPr lang="en-US" altLang="en-US" sz="1361" dirty="0">
                <a:latin typeface="Optima" pitchFamily="2" charset="0"/>
              </a:rPr>
              <a:t>Steady-state topography (where erosion balances vertical rates) does not apply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7619" y="4702325"/>
            <a:ext cx="4379860" cy="43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200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cf. </a:t>
            </a:r>
            <a:r>
              <a:rPr lang="en-US" altLang="en-US" sz="1200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Wortel</a:t>
            </a:r>
            <a:r>
              <a:rPr lang="en-US" altLang="en-US" sz="1200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and </a:t>
            </a:r>
            <a:r>
              <a:rPr lang="en-US" altLang="en-US" sz="1200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Spakman</a:t>
            </a:r>
            <a:r>
              <a:rPr lang="en-US" altLang="en-US" sz="1200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(2000), </a:t>
            </a:r>
            <a:r>
              <a:rPr lang="en-US" altLang="en-US" sz="1200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Gvirtzman</a:t>
            </a:r>
            <a:r>
              <a:rPr lang="en-US" altLang="en-US" sz="1200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and </a:t>
            </a:r>
            <a:r>
              <a:rPr lang="en-US" altLang="en-US" sz="1200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Nur</a:t>
            </a:r>
            <a:r>
              <a:rPr lang="en-US" altLang="en-US" sz="1200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(2001), </a:t>
            </a:r>
            <a:r>
              <a:rPr lang="en-US" altLang="en-US" sz="1200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d’Agostini</a:t>
            </a:r>
            <a:r>
              <a:rPr lang="en-US" altLang="en-US" sz="1200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and McKenzie (1999),  Shaw and </a:t>
            </a:r>
            <a:r>
              <a:rPr lang="en-US" altLang="en-US" sz="1200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Pysklywec</a:t>
            </a:r>
            <a:r>
              <a:rPr lang="en-US" altLang="en-US" sz="1200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(2010)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03824" y="4839802"/>
            <a:ext cx="1656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Optima" pitchFamily="2" charset="0"/>
                <a:cs typeface="Optima"/>
              </a:rPr>
              <a:t>Faccenna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Optima" pitchFamily="2" charset="0"/>
                <a:cs typeface="Optima"/>
              </a:rPr>
              <a:t> et al. (2014)</a:t>
            </a:r>
            <a:endParaRPr lang="en-US" sz="1200" dirty="0">
              <a:solidFill>
                <a:schemeClr val="bg1">
                  <a:lumMod val="85000"/>
                </a:schemeClr>
              </a:solidFill>
              <a:latin typeface="Optima" pitchFamily="2" charset="0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321839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836"/>
            <a:ext cx="9845234" cy="5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12219" y="206302"/>
            <a:ext cx="6171768" cy="856530"/>
          </a:xfrm>
          <a:ln/>
        </p:spPr>
        <p:txBody>
          <a:bodyPr vert="horz" lIns="62215" tIns="31107" rIns="62215" bIns="31107" rtlCol="0" anchor="ctr">
            <a:normAutofit/>
          </a:bodyPr>
          <a:lstStyle/>
          <a:p>
            <a:pPr algn="l">
              <a:tabLst>
                <a:tab pos="311079" algn="l"/>
                <a:tab pos="622158" algn="l"/>
                <a:tab pos="933237" algn="l"/>
                <a:tab pos="1244316" algn="l"/>
                <a:tab pos="1555394" algn="l"/>
                <a:tab pos="1866473" algn="l"/>
                <a:tab pos="2177552" algn="l"/>
                <a:tab pos="2488631" algn="l"/>
                <a:tab pos="2799710" algn="l"/>
                <a:tab pos="3110789" algn="l"/>
                <a:tab pos="3421868" algn="l"/>
                <a:tab pos="3732947" algn="l"/>
                <a:tab pos="4044025" algn="l"/>
                <a:tab pos="4355104" algn="l"/>
                <a:tab pos="4666183" algn="l"/>
                <a:tab pos="4977262" algn="l"/>
                <a:tab pos="5288341" algn="l"/>
                <a:tab pos="5599420" algn="l"/>
                <a:tab pos="5910499" algn="l"/>
              </a:tabLst>
            </a:pPr>
            <a:r>
              <a:rPr lang="en-US" altLang="en-US" dirty="0">
                <a:solidFill>
                  <a:srgbClr val="FFFFFF"/>
                </a:solidFill>
                <a:latin typeface="Optima" pitchFamily="2" charset="0"/>
              </a:rPr>
              <a:t>Case </a:t>
            </a:r>
            <a:r>
              <a:rPr lang="en-US" altLang="en-US" dirty="0" smtClean="0">
                <a:solidFill>
                  <a:srgbClr val="FFFFFF"/>
                </a:solidFill>
                <a:latin typeface="Optima" pitchFamily="2" charset="0"/>
              </a:rPr>
              <a:t>history: </a:t>
            </a:r>
            <a:r>
              <a:rPr lang="en-US" altLang="en-US" dirty="0">
                <a:solidFill>
                  <a:srgbClr val="FFFFFF"/>
                </a:solidFill>
                <a:latin typeface="Optima" pitchFamily="2" charset="0"/>
              </a:rPr>
              <a:t>Atlas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503644" y="937659"/>
            <a:ext cx="4773978" cy="25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30617" rIns="61235" bIns="30617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1225" dirty="0">
                <a:solidFill>
                  <a:schemeClr val="bg1"/>
                </a:solidFill>
                <a:latin typeface="Optima" pitchFamily="2" charset="0"/>
              </a:rPr>
              <a:t>Intra-plate weak zone,  recent orogeny, little shortening, little erosion</a:t>
            </a:r>
          </a:p>
        </p:txBody>
      </p:sp>
    </p:spTree>
    <p:extLst>
      <p:ext uri="{BB962C8B-B14F-4D97-AF65-F5344CB8AC3E}">
        <p14:creationId xmlns:p14="http://schemas.microsoft.com/office/powerpoint/2010/main" val="41573373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46" y="1225930"/>
            <a:ext cx="6712905" cy="334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8" name="Line 2"/>
          <p:cNvSpPr>
            <a:spLocks noChangeShapeType="1"/>
          </p:cNvSpPr>
          <p:nvPr/>
        </p:nvSpPr>
        <p:spPr bwMode="auto">
          <a:xfrm flipV="1">
            <a:off x="1975408" y="3013517"/>
            <a:ext cx="2452937" cy="1187045"/>
          </a:xfrm>
          <a:prstGeom prst="line">
            <a:avLst/>
          </a:prstGeom>
          <a:noFill/>
          <a:ln w="36720" cap="flat">
            <a:solidFill>
              <a:srgbClr val="00D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 flipH="1" flipV="1">
            <a:off x="6807836" y="2982194"/>
            <a:ext cx="122052" cy="1067152"/>
          </a:xfrm>
          <a:prstGeom prst="line">
            <a:avLst/>
          </a:prstGeom>
          <a:noFill/>
          <a:ln w="54720" cap="flat">
            <a:solidFill>
              <a:srgbClr val="00D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 flipV="1">
            <a:off x="1733463" y="2034934"/>
            <a:ext cx="2452937" cy="1187045"/>
          </a:xfrm>
          <a:prstGeom prst="line">
            <a:avLst/>
          </a:prstGeom>
          <a:noFill/>
          <a:ln w="36720" cap="flat">
            <a:solidFill>
              <a:srgbClr val="00DC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 flipV="1">
            <a:off x="5438252" y="2991915"/>
            <a:ext cx="147975" cy="992625"/>
          </a:xfrm>
          <a:prstGeom prst="line">
            <a:avLst/>
          </a:prstGeom>
          <a:noFill/>
          <a:ln w="54720" cap="flat">
            <a:solidFill>
              <a:srgbClr val="00DC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39942" name="Freeform 6"/>
          <p:cNvSpPr>
            <a:spLocks noChangeArrowheads="1"/>
          </p:cNvSpPr>
          <p:nvPr/>
        </p:nvSpPr>
        <p:spPr bwMode="auto">
          <a:xfrm>
            <a:off x="5401528" y="3703709"/>
            <a:ext cx="1555363" cy="344556"/>
          </a:xfrm>
          <a:custGeom>
            <a:avLst/>
            <a:gdLst>
              <a:gd name="T0" fmla="*/ 0 w 6351"/>
              <a:gd name="T1" fmla="*/ 1238 h 1406"/>
              <a:gd name="T2" fmla="*/ 1114 w 6351"/>
              <a:gd name="T3" fmla="*/ 407 h 1406"/>
              <a:gd name="T4" fmla="*/ 2265 w 6351"/>
              <a:gd name="T5" fmla="*/ 7 h 1406"/>
              <a:gd name="T6" fmla="*/ 3379 w 6351"/>
              <a:gd name="T7" fmla="*/ 207 h 1406"/>
              <a:gd name="T8" fmla="*/ 4494 w 6351"/>
              <a:gd name="T9" fmla="*/ 274 h 1406"/>
              <a:gd name="T10" fmla="*/ 5607 w 6351"/>
              <a:gd name="T11" fmla="*/ 805 h 1406"/>
              <a:gd name="T12" fmla="*/ 5979 w 6351"/>
              <a:gd name="T13" fmla="*/ 1071 h 1406"/>
              <a:gd name="T14" fmla="*/ 6275 w 6351"/>
              <a:gd name="T15" fmla="*/ 1405 h 1406"/>
              <a:gd name="T16" fmla="*/ 6350 w 6351"/>
              <a:gd name="T17" fmla="*/ 1338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51" h="1406">
                <a:moveTo>
                  <a:pt x="0" y="1238"/>
                </a:moveTo>
                <a:cubicBezTo>
                  <a:pt x="349" y="941"/>
                  <a:pt x="695" y="644"/>
                  <a:pt x="1114" y="407"/>
                </a:cubicBezTo>
                <a:cubicBezTo>
                  <a:pt x="1469" y="204"/>
                  <a:pt x="1844" y="15"/>
                  <a:pt x="2265" y="7"/>
                </a:cubicBezTo>
                <a:cubicBezTo>
                  <a:pt x="2666" y="0"/>
                  <a:pt x="2947" y="235"/>
                  <a:pt x="3379" y="207"/>
                </a:cubicBezTo>
                <a:cubicBezTo>
                  <a:pt x="3760" y="183"/>
                  <a:pt x="4077" y="181"/>
                  <a:pt x="4494" y="274"/>
                </a:cubicBezTo>
                <a:cubicBezTo>
                  <a:pt x="4930" y="371"/>
                  <a:pt x="5355" y="496"/>
                  <a:pt x="5607" y="805"/>
                </a:cubicBezTo>
                <a:lnTo>
                  <a:pt x="5979" y="1071"/>
                </a:lnTo>
                <a:lnTo>
                  <a:pt x="6275" y="1405"/>
                </a:lnTo>
                <a:lnTo>
                  <a:pt x="6350" y="1338"/>
                </a:lnTo>
              </a:path>
            </a:pathLst>
          </a:custGeom>
          <a:noFill/>
          <a:ln w="54720" cap="flat">
            <a:solidFill>
              <a:srgbClr val="94006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39943" name="Freeform 7"/>
          <p:cNvSpPr>
            <a:spLocks noChangeArrowheads="1"/>
          </p:cNvSpPr>
          <p:nvPr/>
        </p:nvSpPr>
        <p:spPr bwMode="auto">
          <a:xfrm>
            <a:off x="6947169" y="3594618"/>
            <a:ext cx="601624" cy="426645"/>
          </a:xfrm>
          <a:custGeom>
            <a:avLst/>
            <a:gdLst>
              <a:gd name="T0" fmla="*/ 0 w 2458"/>
              <a:gd name="T1" fmla="*/ 1739 h 1740"/>
              <a:gd name="T2" fmla="*/ 869 w 2458"/>
              <a:gd name="T3" fmla="*/ 605 h 1740"/>
              <a:gd name="T4" fmla="*/ 2003 w 2458"/>
              <a:gd name="T5" fmla="*/ 151 h 1740"/>
              <a:gd name="T6" fmla="*/ 2381 w 2458"/>
              <a:gd name="T7" fmla="*/ 113 h 1740"/>
              <a:gd name="T8" fmla="*/ 2457 w 2458"/>
              <a:gd name="T9" fmla="*/ 0 h 1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58" h="1740">
                <a:moveTo>
                  <a:pt x="0" y="1739"/>
                </a:moveTo>
                <a:cubicBezTo>
                  <a:pt x="254" y="1334"/>
                  <a:pt x="606" y="1003"/>
                  <a:pt x="869" y="605"/>
                </a:cubicBezTo>
                <a:cubicBezTo>
                  <a:pt x="1143" y="190"/>
                  <a:pt x="1615" y="283"/>
                  <a:pt x="2003" y="151"/>
                </a:cubicBezTo>
                <a:lnTo>
                  <a:pt x="2381" y="113"/>
                </a:lnTo>
                <a:lnTo>
                  <a:pt x="2457" y="0"/>
                </a:lnTo>
              </a:path>
            </a:pathLst>
          </a:custGeom>
          <a:noFill/>
          <a:ln w="54720" cap="flat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39944" name="Freeform 8"/>
          <p:cNvSpPr>
            <a:spLocks noChangeArrowheads="1"/>
          </p:cNvSpPr>
          <p:nvPr/>
        </p:nvSpPr>
        <p:spPr bwMode="auto">
          <a:xfrm>
            <a:off x="5132579" y="3965097"/>
            <a:ext cx="250586" cy="28083"/>
          </a:xfrm>
          <a:custGeom>
            <a:avLst/>
            <a:gdLst>
              <a:gd name="T0" fmla="*/ 0 w 1023"/>
              <a:gd name="T1" fmla="*/ 76 h 115"/>
              <a:gd name="T2" fmla="*/ 378 w 1023"/>
              <a:gd name="T3" fmla="*/ 38 h 115"/>
              <a:gd name="T4" fmla="*/ 756 w 1023"/>
              <a:gd name="T5" fmla="*/ 0 h 115"/>
              <a:gd name="T6" fmla="*/ 1022 w 1023"/>
              <a:gd name="T7" fmla="*/ 114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3" h="115">
                <a:moveTo>
                  <a:pt x="0" y="76"/>
                </a:moveTo>
                <a:lnTo>
                  <a:pt x="378" y="38"/>
                </a:lnTo>
                <a:lnTo>
                  <a:pt x="756" y="0"/>
                </a:lnTo>
                <a:lnTo>
                  <a:pt x="1022" y="114"/>
                </a:lnTo>
              </a:path>
            </a:pathLst>
          </a:custGeom>
          <a:noFill/>
          <a:ln w="54720" cap="flat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 flipH="1" flipV="1">
            <a:off x="6779753" y="1430071"/>
            <a:ext cx="38884" cy="1326379"/>
          </a:xfrm>
          <a:prstGeom prst="line">
            <a:avLst/>
          </a:prstGeom>
          <a:noFill/>
          <a:ln w="54720" cap="flat">
            <a:solidFill>
              <a:srgbClr val="00D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 flipV="1">
            <a:off x="5587307" y="1393347"/>
            <a:ext cx="8641" cy="1308018"/>
          </a:xfrm>
          <a:prstGeom prst="line">
            <a:avLst/>
          </a:prstGeom>
          <a:noFill/>
          <a:ln w="54720" cap="flat">
            <a:solidFill>
              <a:srgbClr val="00DC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1486117" y="209543"/>
            <a:ext cx="6171768" cy="85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6614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algn="ctr"/>
            <a:r>
              <a:rPr lang="en-US" altLang="en-US" sz="2994">
                <a:latin typeface="Optima" pitchFamily="2" charset="0"/>
              </a:rPr>
              <a:t>Lithospheric structure and </a:t>
            </a:r>
            <a:br>
              <a:rPr lang="en-US" altLang="en-US" sz="2994">
                <a:latin typeface="Optima" pitchFamily="2" charset="0"/>
              </a:rPr>
            </a:br>
            <a:r>
              <a:rPr lang="en-US" altLang="en-US" sz="2994">
                <a:latin typeface="Optima" pitchFamily="2" charset="0"/>
              </a:rPr>
              <a:t>seismic anisotropy</a:t>
            </a: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7657885" y="4945840"/>
            <a:ext cx="1446271" cy="19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39085" rIns="61235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r>
              <a:rPr lang="en-US" altLang="en-US" sz="953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Miller and Becker (2014)</a:t>
            </a:r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1191246" y="4590483"/>
            <a:ext cx="6099400" cy="40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41505" rIns="61235" bIns="30617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Char char=""/>
            </a:pPr>
            <a:r>
              <a:rPr lang="en-US" altLang="en-US" sz="1225">
                <a:latin typeface="Optima" pitchFamily="2" charset="0"/>
              </a:rPr>
              <a:t>Orogeny over a preexisting lithospheric zone of weakness (along with delamination)?</a:t>
            </a:r>
          </a:p>
          <a:p>
            <a:pPr>
              <a:buSzPct val="45000"/>
              <a:buFont typeface="Wingdings" panose="05000000000000000000" pitchFamily="2" charset="2"/>
              <a:buChar char=""/>
            </a:pPr>
            <a:r>
              <a:rPr lang="en-US" altLang="en-US" sz="1225">
                <a:latin typeface="Optima" pitchFamily="2" charset="0"/>
              </a:rPr>
              <a:t>Crustal and LAB constraints imply dynamic (mantle) support</a:t>
            </a:r>
          </a:p>
        </p:txBody>
      </p:sp>
    </p:spTree>
    <p:extLst>
      <p:ext uri="{BB962C8B-B14F-4D97-AF65-F5344CB8AC3E}">
        <p14:creationId xmlns:p14="http://schemas.microsoft.com/office/powerpoint/2010/main" val="3129466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842131" y="-21602"/>
            <a:ext cx="4759218" cy="4852975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35" tIns="41505" rIns="61235" bIns="30617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algn="ctr"/>
            <a:r>
              <a:rPr lang="en-US" altLang="en-US" sz="1225">
                <a:latin typeface="Optima" pitchFamily="2" charset="0"/>
              </a:rPr>
              <a:t>qq</a:t>
            </a: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424395" y="4889674"/>
            <a:ext cx="1589927" cy="23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41505" rIns="61235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r>
              <a:rPr lang="en-US" altLang="en-US" sz="1225">
                <a:solidFill>
                  <a:srgbClr val="808080"/>
                </a:solidFill>
                <a:latin typeface="Optima" pitchFamily="2" charset="0"/>
              </a:rPr>
              <a:t>Sun et al. (submiited)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349" y="-18362"/>
            <a:ext cx="2412973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184610" y="155537"/>
            <a:ext cx="1606129" cy="40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41505" rIns="61235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r>
              <a:rPr lang="en-US" altLang="en-US" sz="1225">
                <a:latin typeface="Optima" pitchFamily="2" charset="0"/>
              </a:rPr>
              <a:t>tangential component</a:t>
            </a:r>
          </a:p>
          <a:p>
            <a:r>
              <a:rPr lang="en-US" altLang="en-US" sz="1225">
                <a:latin typeface="Optima" pitchFamily="2" charset="0"/>
              </a:rPr>
              <a:t>seismograms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45109" y="4908035"/>
            <a:ext cx="2339526" cy="2354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41505" rIns="61235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r>
              <a:rPr lang="en-US" altLang="en-US" sz="1225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cf. Song and </a:t>
            </a:r>
            <a:r>
              <a:rPr lang="en-US" altLang="en-US" sz="1225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Helmberger</a:t>
            </a:r>
            <a:r>
              <a:rPr lang="en-US" altLang="en-US" sz="1225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(2007)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846795" y="4908035"/>
            <a:ext cx="1589927" cy="23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41505" rIns="61235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r>
              <a:rPr lang="en-US" altLang="en-US" sz="1225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Sun et al. </a:t>
            </a:r>
            <a:r>
              <a:rPr lang="en-US" altLang="en-US" sz="1225" dirty="0" smtClean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(2014)</a:t>
            </a:r>
            <a:endParaRPr lang="en-US" altLang="en-US" sz="1225" dirty="0">
              <a:solidFill>
                <a:schemeClr val="bg1">
                  <a:lumMod val="85000"/>
                </a:schemeClr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9628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33" y="174979"/>
            <a:ext cx="6857640" cy="446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7846795" y="4908035"/>
            <a:ext cx="1589927" cy="23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41505" rIns="61235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r>
              <a:rPr lang="en-US" altLang="en-US" sz="1225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Sun et al. </a:t>
            </a:r>
            <a:r>
              <a:rPr lang="en-US" altLang="en-US" sz="1225" dirty="0" smtClean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(2014)</a:t>
            </a:r>
            <a:endParaRPr lang="en-US" altLang="en-US" sz="1225" dirty="0">
              <a:solidFill>
                <a:schemeClr val="bg1">
                  <a:lumMod val="85000"/>
                </a:schemeClr>
              </a:solidFill>
              <a:latin typeface="Optima" pitchFamily="2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123383" y="163098"/>
            <a:ext cx="561659" cy="31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46344" rIns="61235" bIns="30617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r>
              <a:rPr lang="en-US" altLang="en-US" sz="1769">
                <a:solidFill>
                  <a:srgbClr val="6666FF"/>
                </a:solidFill>
                <a:latin typeface="Optima" pitchFamily="2" charset="0"/>
              </a:rPr>
              <a:t>data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446523" y="163098"/>
            <a:ext cx="1125478" cy="31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46344" rIns="61235" bIns="30617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r>
              <a:rPr lang="en-US" altLang="en-US" sz="1769">
                <a:solidFill>
                  <a:srgbClr val="6666FF"/>
                </a:solidFill>
                <a:latin typeface="Optima" pitchFamily="2" charset="0"/>
              </a:rPr>
              <a:t>synthetics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258953" y="113413"/>
            <a:ext cx="2634396" cy="31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46344" rIns="61235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r>
              <a:rPr lang="en-US" altLang="en-US" sz="1769">
                <a:solidFill>
                  <a:srgbClr val="6666FF"/>
                </a:solidFill>
                <a:latin typeface="Optima" pitchFamily="2" charset="0"/>
              </a:rPr>
              <a:t>misfit for different models</a:t>
            </a:r>
          </a:p>
        </p:txBody>
      </p:sp>
    </p:spTree>
    <p:extLst>
      <p:ext uri="{BB962C8B-B14F-4D97-AF65-F5344CB8AC3E}">
        <p14:creationId xmlns:p14="http://schemas.microsoft.com/office/powerpoint/2010/main" val="8336626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86" y="250587"/>
            <a:ext cx="5222349" cy="438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086320" y="2673281"/>
            <a:ext cx="1700098" cy="106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35" tIns="46344" rIns="61235" bIns="30617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>
              <a:buSzPct val="45000"/>
              <a:buFont typeface="Wingdings" panose="05000000000000000000" pitchFamily="2" charset="2"/>
              <a:buChar char=""/>
            </a:pPr>
            <a:r>
              <a:rPr lang="en-US" altLang="en-US" sz="1769">
                <a:latin typeface="Optima" pitchFamily="2" charset="0"/>
              </a:rPr>
              <a:t>~350 K anomaly, maybe some partial melting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306818" y="4787063"/>
            <a:ext cx="4453308" cy="23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41505" rIns="61235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r>
              <a:rPr lang="en-US" altLang="en-US" sz="1225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Using dry </a:t>
            </a:r>
            <a:r>
              <a:rPr lang="en-US" altLang="en-US" sz="1225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pyrolite</a:t>
            </a:r>
            <a:r>
              <a:rPr lang="en-US" altLang="en-US" sz="1225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parameterization following Goes et al. (2000)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846795" y="4908035"/>
            <a:ext cx="1589927" cy="23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41505" rIns="61235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r>
              <a:rPr lang="en-US" altLang="en-US" sz="1225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Sun et al. </a:t>
            </a:r>
            <a:r>
              <a:rPr lang="en-US" altLang="en-US" sz="1225" dirty="0" smtClean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(2014)</a:t>
            </a:r>
            <a:endParaRPr lang="en-US" altLang="en-US" sz="1225" dirty="0">
              <a:solidFill>
                <a:schemeClr val="bg1">
                  <a:lumMod val="85000"/>
                </a:schemeClr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225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39" y="232225"/>
            <a:ext cx="5363844" cy="485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6757070" y="700994"/>
            <a:ext cx="898654" cy="23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41505" rIns="61235" bIns="30617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r>
              <a:rPr lang="en-US" altLang="en-US" sz="1225">
                <a:solidFill>
                  <a:srgbClr val="3333FF"/>
                </a:solidFill>
                <a:latin typeface="Optima" pitchFamily="2" charset="0"/>
              </a:rPr>
              <a:t>topography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6445997" y="1265894"/>
            <a:ext cx="1408468" cy="40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35" tIns="41505" rIns="61235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algn="ctr"/>
            <a:r>
              <a:rPr lang="en-US" altLang="en-US" sz="1225">
                <a:latin typeface="Optima" pitchFamily="2" charset="0"/>
              </a:rPr>
              <a:t>dynamic </a:t>
            </a:r>
          </a:p>
          <a:p>
            <a:pPr algn="ctr"/>
            <a:r>
              <a:rPr lang="en-US" altLang="en-US" sz="1225">
                <a:latin typeface="Optima" pitchFamily="2" charset="0"/>
              </a:rPr>
              <a:t>topography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6447077" y="898655"/>
            <a:ext cx="1408468" cy="40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35" tIns="41505" rIns="61235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pPr algn="ctr"/>
            <a:r>
              <a:rPr lang="en-US" altLang="en-US" sz="1225">
                <a:solidFill>
                  <a:srgbClr val="FF3333"/>
                </a:solidFill>
                <a:latin typeface="Optima" pitchFamily="2" charset="0"/>
              </a:rPr>
              <a:t>residual</a:t>
            </a:r>
          </a:p>
          <a:p>
            <a:pPr algn="ctr"/>
            <a:r>
              <a:rPr lang="en-US" altLang="en-US" sz="1225">
                <a:solidFill>
                  <a:srgbClr val="FF3333"/>
                </a:solidFill>
                <a:latin typeface="Optima" pitchFamily="2" charset="0"/>
              </a:rPr>
              <a:t>topography</a:t>
            </a: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2855700" y="2034934"/>
            <a:ext cx="766881" cy="1080"/>
          </a:xfrm>
          <a:prstGeom prst="line">
            <a:avLst/>
          </a:prstGeom>
          <a:noFill/>
          <a:ln w="54720" cap="flat">
            <a:solidFill>
              <a:srgbClr val="CC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2855700" y="2303883"/>
            <a:ext cx="766881" cy="1080"/>
          </a:xfrm>
          <a:prstGeom prst="line">
            <a:avLst/>
          </a:prstGeom>
          <a:noFill/>
          <a:ln w="54720" cap="flat">
            <a:solidFill>
              <a:srgbClr val="CC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25">
              <a:latin typeface="Optima" pitchFamily="2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786418" y="4889674"/>
            <a:ext cx="1589927" cy="23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5" tIns="41505" rIns="61235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WenQuanYi Zen Hei Sharp" charset="0"/>
              </a:defRPr>
            </a:lvl9pPr>
          </a:lstStyle>
          <a:p>
            <a:r>
              <a:rPr lang="en-US" altLang="en-US" sz="1225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Sun et al. </a:t>
            </a:r>
            <a:r>
              <a:rPr lang="en-US" altLang="en-US" sz="1225" dirty="0" smtClean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(2014)</a:t>
            </a:r>
            <a:endParaRPr lang="en-US" altLang="en-US" sz="1225" dirty="0">
              <a:solidFill>
                <a:schemeClr val="bg1">
                  <a:lumMod val="85000"/>
                </a:schemeClr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820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517" y="997927"/>
            <a:ext cx="4428960" cy="40665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2019"/>
            <a:ext cx="8229600" cy="857250"/>
          </a:xfrm>
        </p:spPr>
        <p:txBody>
          <a:bodyPr/>
          <a:lstStyle/>
          <a:p>
            <a:r>
              <a:rPr lang="en-US" dirty="0" smtClean="0"/>
              <a:t>Fingerprinting topography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3865" y="1921119"/>
            <a:ext cx="22772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Optima"/>
                <a:cs typeface="Optima"/>
              </a:rPr>
              <a:t>Combine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Optima"/>
                <a:cs typeface="Optima"/>
              </a:rPr>
              <a:t>residual topography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Optima"/>
                <a:cs typeface="Optima"/>
              </a:rPr>
              <a:t>d</a:t>
            </a:r>
            <a:r>
              <a:rPr lang="en-US" sz="1400" dirty="0" smtClean="0">
                <a:latin typeface="Optima"/>
                <a:cs typeface="Optima"/>
              </a:rPr>
              <a:t>ynamic topograph</a:t>
            </a:r>
            <a:r>
              <a:rPr lang="en-US" sz="1400" dirty="0" smtClean="0">
                <a:latin typeface="Optima"/>
                <a:cs typeface="Optima"/>
              </a:rPr>
              <a:t>y</a:t>
            </a:r>
            <a:r>
              <a:rPr lang="en-US" sz="1400" dirty="0" smtClean="0">
                <a:latin typeface="Optima"/>
                <a:cs typeface="Optima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Optima"/>
                <a:cs typeface="Optima"/>
              </a:rPr>
              <a:t>u</a:t>
            </a:r>
            <a:r>
              <a:rPr lang="en-US" sz="1400" dirty="0" smtClean="0">
                <a:latin typeface="Optima"/>
                <a:cs typeface="Optima"/>
              </a:rPr>
              <a:t>plift</a:t>
            </a:r>
          </a:p>
          <a:p>
            <a:r>
              <a:rPr lang="en-US" sz="1400" dirty="0" smtClean="0">
                <a:latin typeface="Optima"/>
                <a:cs typeface="Optima"/>
              </a:rPr>
              <a:t>signatures</a:t>
            </a:r>
            <a:endParaRPr lang="en-US" sz="14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45075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719" y="41046"/>
            <a:ext cx="4863623" cy="5479922"/>
          </a:xfrm>
          <a:prstGeom prst="rect">
            <a:avLst/>
          </a:prstGeom>
        </p:spPr>
      </p:pic>
      <p:sp>
        <p:nvSpPr>
          <p:cNvPr id="357" name="TextShape 1"/>
          <p:cNvSpPr txBox="1"/>
          <p:nvPr/>
        </p:nvSpPr>
        <p:spPr>
          <a:xfrm>
            <a:off x="7554686" y="4895657"/>
            <a:ext cx="1589313" cy="29646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r>
              <a:rPr lang="en-US" sz="1400" spc="-1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van </a:t>
            </a:r>
            <a:r>
              <a:rPr lang="en-US" sz="1400" spc="-1" dirty="0" err="1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Keken</a:t>
            </a:r>
            <a:r>
              <a:rPr lang="en-US" sz="1400" spc="-1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(2003)</a:t>
            </a:r>
            <a:endParaRPr lang="en-US" sz="1400" spc="-1" dirty="0">
              <a:solidFill>
                <a:schemeClr val="bg1">
                  <a:lumMod val="75000"/>
                </a:schemeClr>
              </a:solidFill>
              <a:latin typeface="Optima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822" y="41046"/>
            <a:ext cx="598864" cy="28552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2298" y="105535"/>
            <a:ext cx="598864" cy="28552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Subducting</a:t>
            </a:r>
            <a:r>
              <a:rPr lang="en-US" dirty="0" smtClean="0"/>
              <a:t> the </a:t>
            </a:r>
            <a:br>
              <a:rPr lang="en-US" dirty="0" smtClean="0"/>
            </a:br>
            <a:r>
              <a:rPr lang="en-US" dirty="0" smtClean="0"/>
              <a:t>boundary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1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735" y="505560"/>
            <a:ext cx="7004531" cy="4637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6706" y="4835723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Lau et al. (in prep)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481780"/>
            <a:ext cx="1725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GPS based, </a:t>
            </a:r>
          </a:p>
          <a:p>
            <a:r>
              <a:rPr lang="en-US" sz="2000" dirty="0" smtClean="0">
                <a:latin typeface="Optima"/>
                <a:cs typeface="Optima"/>
              </a:rPr>
              <a:t>GIA corrected</a:t>
            </a:r>
            <a:endParaRPr lang="en-US" sz="2000" dirty="0">
              <a:latin typeface="Optima"/>
              <a:cs typeface="Optim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5374"/>
            <a:ext cx="8229600" cy="857250"/>
          </a:xfrm>
        </p:spPr>
        <p:txBody>
          <a:bodyPr/>
          <a:lstStyle/>
          <a:p>
            <a:r>
              <a:rPr lang="en-US" dirty="0" smtClean="0"/>
              <a:t>Case III: The western 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12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735" y="505560"/>
            <a:ext cx="7004531" cy="4637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6706" y="4835723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Lau et al. (in prep)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481780"/>
            <a:ext cx="1725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GPS based, </a:t>
            </a:r>
          </a:p>
          <a:p>
            <a:r>
              <a:rPr lang="en-US" sz="2000" dirty="0" smtClean="0">
                <a:latin typeface="Optima"/>
                <a:cs typeface="Optima"/>
              </a:rPr>
              <a:t>GIA corrected</a:t>
            </a:r>
            <a:endParaRPr lang="en-US" sz="2000" dirty="0">
              <a:latin typeface="Optima"/>
              <a:cs typeface="Optim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5374"/>
            <a:ext cx="8229600" cy="857250"/>
          </a:xfrm>
        </p:spPr>
        <p:txBody>
          <a:bodyPr/>
          <a:lstStyle/>
          <a:p>
            <a:r>
              <a:rPr lang="en-US" dirty="0" smtClean="0"/>
              <a:t>Case </a:t>
            </a:r>
            <a:r>
              <a:rPr lang="en-US" dirty="0" err="1" smtClean="0"/>
              <a:t>IIIb</a:t>
            </a:r>
            <a:r>
              <a:rPr lang="en-US" dirty="0" smtClean="0"/>
              <a:t>: Cascadia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 rot="811498">
            <a:off x="2147352" y="767304"/>
            <a:ext cx="689426" cy="224643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61" y="568783"/>
            <a:ext cx="7540008" cy="4574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82325" y="4886547"/>
            <a:ext cx="185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Hashima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Optima"/>
                <a:cs typeface="Optima"/>
              </a:rPr>
              <a:t> and Sato (2017)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9395"/>
            <a:ext cx="8229600" cy="857250"/>
          </a:xfrm>
        </p:spPr>
        <p:txBody>
          <a:bodyPr>
            <a:noAutofit/>
          </a:bodyPr>
          <a:lstStyle/>
          <a:p>
            <a:r>
              <a:rPr lang="en-US" sz="2400" dirty="0" smtClean="0"/>
              <a:t>Vertical </a:t>
            </a:r>
            <a:r>
              <a:rPr lang="en-US" sz="2400" dirty="0" smtClean="0"/>
              <a:t>megathrust deformation </a:t>
            </a:r>
            <a:r>
              <a:rPr lang="en-US" sz="2400" dirty="0" smtClean="0"/>
              <a:t>across temporal scales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19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91958" y="-216911"/>
            <a:ext cx="7776852" cy="5928499"/>
            <a:chOff x="130442" y="15101"/>
            <a:chExt cx="6754451" cy="51490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1212" y="15101"/>
              <a:ext cx="5763681" cy="51284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966952" y="30866"/>
              <a:ext cx="5917941" cy="1351244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75945"/>
            <a:stretch/>
          </p:blipFill>
          <p:spPr>
            <a:xfrm>
              <a:off x="1121212" y="2579301"/>
              <a:ext cx="5763681" cy="123365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0442" y="3812953"/>
              <a:ext cx="6711229" cy="1351244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67256" y="4747587"/>
            <a:ext cx="2135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Hashima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 and Sato (2017)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Visco</a:t>
            </a:r>
            <a:r>
              <a:rPr lang="en-US" dirty="0" smtClean="0"/>
              <a:t>-elastic megathrust </a:t>
            </a:r>
            <a:br>
              <a:rPr lang="en-US" dirty="0" smtClean="0"/>
            </a:br>
            <a:r>
              <a:rPr lang="en-US" dirty="0" smtClean="0"/>
              <a:t>cycle model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443" t="10782" r="67885" b="47343"/>
          <a:stretch/>
        </p:blipFill>
        <p:spPr>
          <a:xfrm>
            <a:off x="7095950" y="634604"/>
            <a:ext cx="1944806" cy="2887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386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27" y="0"/>
            <a:ext cx="7409931" cy="48793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21529" y="-48986"/>
            <a:ext cx="5453742" cy="2487386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21427" y="2494501"/>
            <a:ext cx="2400102" cy="2487386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725196" y="313515"/>
            <a:ext cx="1869026" cy="1670508"/>
            <a:chOff x="6281957" y="1205583"/>
            <a:chExt cx="2820952" cy="252132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31100E6-02BC-CA4E-9E23-53E25B108DB4}"/>
                </a:ext>
              </a:extLst>
            </p:cNvPr>
            <p:cNvSpPr/>
            <p:nvPr/>
          </p:nvSpPr>
          <p:spPr>
            <a:xfrm>
              <a:off x="7407061" y="2311664"/>
              <a:ext cx="667756" cy="729957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571ED03-8305-9B42-A1F7-EFAAA40CE6D4}"/>
                </a:ext>
              </a:extLst>
            </p:cNvPr>
            <p:cNvCxnSpPr/>
            <p:nvPr/>
          </p:nvCxnSpPr>
          <p:spPr>
            <a:xfrm>
              <a:off x="7737158" y="3041621"/>
              <a:ext cx="3782" cy="6852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2026FB24-09BF-314F-8C7F-2866D26B22BB}"/>
                </a:ext>
              </a:extLst>
            </p:cNvPr>
            <p:cNvSpPr/>
            <p:nvPr/>
          </p:nvSpPr>
          <p:spPr>
            <a:xfrm>
              <a:off x="6643397" y="1737057"/>
              <a:ext cx="946219" cy="1186015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140AB846-4EC3-C54F-AD51-85954BE87C68}"/>
                </a:ext>
              </a:extLst>
            </p:cNvPr>
            <p:cNvSpPr/>
            <p:nvPr/>
          </p:nvSpPr>
          <p:spPr>
            <a:xfrm flipH="1">
              <a:off x="7881739" y="1728522"/>
              <a:ext cx="1149460" cy="1186015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BE1CC7B1-1364-1844-838C-4AB8356590FF}"/>
                </a:ext>
              </a:extLst>
            </p:cNvPr>
            <p:cNvSpPr/>
            <p:nvPr/>
          </p:nvSpPr>
          <p:spPr>
            <a:xfrm rot="5400000">
              <a:off x="6504370" y="2391541"/>
              <a:ext cx="946219" cy="1186016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C57E0E8B-447B-A54D-865E-02B655B609B0}"/>
                </a:ext>
              </a:extLst>
            </p:cNvPr>
            <p:cNvSpPr/>
            <p:nvPr/>
          </p:nvSpPr>
          <p:spPr>
            <a:xfrm rot="16388223" flipH="1">
              <a:off x="7935171" y="2432974"/>
              <a:ext cx="1149459" cy="1186016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281957" y="1229920"/>
              <a:ext cx="2792186" cy="402772"/>
            </a:xfrm>
            <a:custGeom>
              <a:avLst/>
              <a:gdLst>
                <a:gd name="connsiteX0" fmla="*/ 0 w 2792186"/>
                <a:gd name="connsiteY0" fmla="*/ 32657 h 402772"/>
                <a:gd name="connsiteX1" fmla="*/ 119743 w 2792186"/>
                <a:gd name="connsiteY1" fmla="*/ 59872 h 402772"/>
                <a:gd name="connsiteX2" fmla="*/ 146957 w 2792186"/>
                <a:gd name="connsiteY2" fmla="*/ 65315 h 402772"/>
                <a:gd name="connsiteX3" fmla="*/ 234043 w 2792186"/>
                <a:gd name="connsiteY3" fmla="*/ 70757 h 402772"/>
                <a:gd name="connsiteX4" fmla="*/ 272143 w 2792186"/>
                <a:gd name="connsiteY4" fmla="*/ 76200 h 402772"/>
                <a:gd name="connsiteX5" fmla="*/ 293914 w 2792186"/>
                <a:gd name="connsiteY5" fmla="*/ 87086 h 402772"/>
                <a:gd name="connsiteX6" fmla="*/ 310243 w 2792186"/>
                <a:gd name="connsiteY6" fmla="*/ 92529 h 402772"/>
                <a:gd name="connsiteX7" fmla="*/ 326571 w 2792186"/>
                <a:gd name="connsiteY7" fmla="*/ 103415 h 402772"/>
                <a:gd name="connsiteX8" fmla="*/ 402771 w 2792186"/>
                <a:gd name="connsiteY8" fmla="*/ 114300 h 402772"/>
                <a:gd name="connsiteX9" fmla="*/ 533400 w 2792186"/>
                <a:gd name="connsiteY9" fmla="*/ 119743 h 402772"/>
                <a:gd name="connsiteX10" fmla="*/ 582386 w 2792186"/>
                <a:gd name="connsiteY10" fmla="*/ 125186 h 402772"/>
                <a:gd name="connsiteX11" fmla="*/ 636814 w 2792186"/>
                <a:gd name="connsiteY11" fmla="*/ 136072 h 402772"/>
                <a:gd name="connsiteX12" fmla="*/ 674914 w 2792186"/>
                <a:gd name="connsiteY12" fmla="*/ 141515 h 402772"/>
                <a:gd name="connsiteX13" fmla="*/ 707571 w 2792186"/>
                <a:gd name="connsiteY13" fmla="*/ 152400 h 402772"/>
                <a:gd name="connsiteX14" fmla="*/ 723900 w 2792186"/>
                <a:gd name="connsiteY14" fmla="*/ 157843 h 402772"/>
                <a:gd name="connsiteX15" fmla="*/ 783771 w 2792186"/>
                <a:gd name="connsiteY15" fmla="*/ 179615 h 402772"/>
                <a:gd name="connsiteX16" fmla="*/ 810986 w 2792186"/>
                <a:gd name="connsiteY16" fmla="*/ 185057 h 402772"/>
                <a:gd name="connsiteX17" fmla="*/ 849086 w 2792186"/>
                <a:gd name="connsiteY17" fmla="*/ 201386 h 402772"/>
                <a:gd name="connsiteX18" fmla="*/ 887186 w 2792186"/>
                <a:gd name="connsiteY18" fmla="*/ 212272 h 402772"/>
                <a:gd name="connsiteX19" fmla="*/ 936171 w 2792186"/>
                <a:gd name="connsiteY19" fmla="*/ 244929 h 402772"/>
                <a:gd name="connsiteX20" fmla="*/ 957943 w 2792186"/>
                <a:gd name="connsiteY20" fmla="*/ 266700 h 402772"/>
                <a:gd name="connsiteX21" fmla="*/ 985157 w 2792186"/>
                <a:gd name="connsiteY21" fmla="*/ 277586 h 402772"/>
                <a:gd name="connsiteX22" fmla="*/ 1006929 w 2792186"/>
                <a:gd name="connsiteY22" fmla="*/ 293915 h 402772"/>
                <a:gd name="connsiteX23" fmla="*/ 1050471 w 2792186"/>
                <a:gd name="connsiteY23" fmla="*/ 315686 h 402772"/>
                <a:gd name="connsiteX24" fmla="*/ 1066800 w 2792186"/>
                <a:gd name="connsiteY24" fmla="*/ 321129 h 402772"/>
                <a:gd name="connsiteX25" fmla="*/ 1099457 w 2792186"/>
                <a:gd name="connsiteY25" fmla="*/ 337457 h 402772"/>
                <a:gd name="connsiteX26" fmla="*/ 1115786 w 2792186"/>
                <a:gd name="connsiteY26" fmla="*/ 348343 h 402772"/>
                <a:gd name="connsiteX27" fmla="*/ 1148443 w 2792186"/>
                <a:gd name="connsiteY27" fmla="*/ 359229 h 402772"/>
                <a:gd name="connsiteX28" fmla="*/ 1164771 w 2792186"/>
                <a:gd name="connsiteY28" fmla="*/ 364672 h 402772"/>
                <a:gd name="connsiteX29" fmla="*/ 1202871 w 2792186"/>
                <a:gd name="connsiteY29" fmla="*/ 375557 h 402772"/>
                <a:gd name="connsiteX30" fmla="*/ 1219200 w 2792186"/>
                <a:gd name="connsiteY30" fmla="*/ 381000 h 402772"/>
                <a:gd name="connsiteX31" fmla="*/ 1246414 w 2792186"/>
                <a:gd name="connsiteY31" fmla="*/ 386443 h 402772"/>
                <a:gd name="connsiteX32" fmla="*/ 1262743 w 2792186"/>
                <a:gd name="connsiteY32" fmla="*/ 391886 h 402772"/>
                <a:gd name="connsiteX33" fmla="*/ 1360714 w 2792186"/>
                <a:gd name="connsiteY33" fmla="*/ 402772 h 402772"/>
                <a:gd name="connsiteX34" fmla="*/ 1507671 w 2792186"/>
                <a:gd name="connsiteY34" fmla="*/ 397329 h 402772"/>
                <a:gd name="connsiteX35" fmla="*/ 1562100 w 2792186"/>
                <a:gd name="connsiteY35" fmla="*/ 381000 h 402772"/>
                <a:gd name="connsiteX36" fmla="*/ 1627414 w 2792186"/>
                <a:gd name="connsiteY36" fmla="*/ 364672 h 402772"/>
                <a:gd name="connsiteX37" fmla="*/ 1649186 w 2792186"/>
                <a:gd name="connsiteY37" fmla="*/ 359229 h 402772"/>
                <a:gd name="connsiteX38" fmla="*/ 1692729 w 2792186"/>
                <a:gd name="connsiteY38" fmla="*/ 342900 h 402772"/>
                <a:gd name="connsiteX39" fmla="*/ 1714500 w 2792186"/>
                <a:gd name="connsiteY39" fmla="*/ 332015 h 402772"/>
                <a:gd name="connsiteX40" fmla="*/ 1730829 w 2792186"/>
                <a:gd name="connsiteY40" fmla="*/ 326572 h 402772"/>
                <a:gd name="connsiteX41" fmla="*/ 1774371 w 2792186"/>
                <a:gd name="connsiteY41" fmla="*/ 304800 h 402772"/>
                <a:gd name="connsiteX42" fmla="*/ 1796143 w 2792186"/>
                <a:gd name="connsiteY42" fmla="*/ 293915 h 402772"/>
                <a:gd name="connsiteX43" fmla="*/ 1817914 w 2792186"/>
                <a:gd name="connsiteY43" fmla="*/ 283029 h 402772"/>
                <a:gd name="connsiteX44" fmla="*/ 1839686 w 2792186"/>
                <a:gd name="connsiteY44" fmla="*/ 272143 h 402772"/>
                <a:gd name="connsiteX45" fmla="*/ 1861457 w 2792186"/>
                <a:gd name="connsiteY45" fmla="*/ 255815 h 402772"/>
                <a:gd name="connsiteX46" fmla="*/ 1905000 w 2792186"/>
                <a:gd name="connsiteY46" fmla="*/ 234043 h 402772"/>
                <a:gd name="connsiteX47" fmla="*/ 1921329 w 2792186"/>
                <a:gd name="connsiteY47" fmla="*/ 223157 h 402772"/>
                <a:gd name="connsiteX48" fmla="*/ 1943100 w 2792186"/>
                <a:gd name="connsiteY48" fmla="*/ 206829 h 402772"/>
                <a:gd name="connsiteX49" fmla="*/ 1964871 w 2792186"/>
                <a:gd name="connsiteY49" fmla="*/ 195943 h 402772"/>
                <a:gd name="connsiteX50" fmla="*/ 1981200 w 2792186"/>
                <a:gd name="connsiteY50" fmla="*/ 185057 h 402772"/>
                <a:gd name="connsiteX51" fmla="*/ 2024743 w 2792186"/>
                <a:gd name="connsiteY51" fmla="*/ 163286 h 402772"/>
                <a:gd name="connsiteX52" fmla="*/ 2046514 w 2792186"/>
                <a:gd name="connsiteY52" fmla="*/ 152400 h 402772"/>
                <a:gd name="connsiteX53" fmla="*/ 2062843 w 2792186"/>
                <a:gd name="connsiteY53" fmla="*/ 146957 h 402772"/>
                <a:gd name="connsiteX54" fmla="*/ 2079171 w 2792186"/>
                <a:gd name="connsiteY54" fmla="*/ 136072 h 402772"/>
                <a:gd name="connsiteX55" fmla="*/ 2095500 w 2792186"/>
                <a:gd name="connsiteY55" fmla="*/ 130629 h 402772"/>
                <a:gd name="connsiteX56" fmla="*/ 2111829 w 2792186"/>
                <a:gd name="connsiteY56" fmla="*/ 119743 h 402772"/>
                <a:gd name="connsiteX57" fmla="*/ 2166257 w 2792186"/>
                <a:gd name="connsiteY57" fmla="*/ 87086 h 402772"/>
                <a:gd name="connsiteX58" fmla="*/ 2182586 w 2792186"/>
                <a:gd name="connsiteY58" fmla="*/ 76200 h 402772"/>
                <a:gd name="connsiteX59" fmla="*/ 2198914 w 2792186"/>
                <a:gd name="connsiteY59" fmla="*/ 70757 h 402772"/>
                <a:gd name="connsiteX60" fmla="*/ 2231571 w 2792186"/>
                <a:gd name="connsiteY60" fmla="*/ 48986 h 402772"/>
                <a:gd name="connsiteX61" fmla="*/ 2286000 w 2792186"/>
                <a:gd name="connsiteY61" fmla="*/ 32657 h 402772"/>
                <a:gd name="connsiteX62" fmla="*/ 2318657 w 2792186"/>
                <a:gd name="connsiteY62" fmla="*/ 27215 h 402772"/>
                <a:gd name="connsiteX63" fmla="*/ 2362200 w 2792186"/>
                <a:gd name="connsiteY63" fmla="*/ 16329 h 402772"/>
                <a:gd name="connsiteX64" fmla="*/ 2422071 w 2792186"/>
                <a:gd name="connsiteY64" fmla="*/ 21772 h 402772"/>
                <a:gd name="connsiteX65" fmla="*/ 2536371 w 2792186"/>
                <a:gd name="connsiteY65" fmla="*/ 10886 h 402772"/>
                <a:gd name="connsiteX66" fmla="*/ 2569029 w 2792186"/>
                <a:gd name="connsiteY66" fmla="*/ 5443 h 402772"/>
                <a:gd name="connsiteX67" fmla="*/ 2656114 w 2792186"/>
                <a:gd name="connsiteY67" fmla="*/ 0 h 402772"/>
                <a:gd name="connsiteX68" fmla="*/ 2737757 w 2792186"/>
                <a:gd name="connsiteY68" fmla="*/ 5443 h 402772"/>
                <a:gd name="connsiteX69" fmla="*/ 2792186 w 2792186"/>
                <a:gd name="connsiteY69" fmla="*/ 16329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792186" h="402772">
                  <a:moveTo>
                    <a:pt x="0" y="32657"/>
                  </a:moveTo>
                  <a:lnTo>
                    <a:pt x="119743" y="59872"/>
                  </a:lnTo>
                  <a:cubicBezTo>
                    <a:pt x="128774" y="61879"/>
                    <a:pt x="137748" y="64438"/>
                    <a:pt x="146957" y="65315"/>
                  </a:cubicBezTo>
                  <a:cubicBezTo>
                    <a:pt x="175911" y="68072"/>
                    <a:pt x="205014" y="68943"/>
                    <a:pt x="234043" y="70757"/>
                  </a:cubicBezTo>
                  <a:cubicBezTo>
                    <a:pt x="246743" y="72571"/>
                    <a:pt x="259766" y="72824"/>
                    <a:pt x="272143" y="76200"/>
                  </a:cubicBezTo>
                  <a:cubicBezTo>
                    <a:pt x="279971" y="78335"/>
                    <a:pt x="286456" y="83890"/>
                    <a:pt x="293914" y="87086"/>
                  </a:cubicBezTo>
                  <a:cubicBezTo>
                    <a:pt x="299188" y="89346"/>
                    <a:pt x="304800" y="90715"/>
                    <a:pt x="310243" y="92529"/>
                  </a:cubicBezTo>
                  <a:cubicBezTo>
                    <a:pt x="315686" y="96158"/>
                    <a:pt x="320720" y="100490"/>
                    <a:pt x="326571" y="103415"/>
                  </a:cubicBezTo>
                  <a:cubicBezTo>
                    <a:pt x="347175" y="113717"/>
                    <a:pt x="388656" y="113493"/>
                    <a:pt x="402771" y="114300"/>
                  </a:cubicBezTo>
                  <a:cubicBezTo>
                    <a:pt x="446281" y="116786"/>
                    <a:pt x="489857" y="117929"/>
                    <a:pt x="533400" y="119743"/>
                  </a:cubicBezTo>
                  <a:cubicBezTo>
                    <a:pt x="549729" y="121557"/>
                    <a:pt x="566101" y="123015"/>
                    <a:pt x="582386" y="125186"/>
                  </a:cubicBezTo>
                  <a:cubicBezTo>
                    <a:pt x="662278" y="135838"/>
                    <a:pt x="577321" y="125255"/>
                    <a:pt x="636814" y="136072"/>
                  </a:cubicBezTo>
                  <a:cubicBezTo>
                    <a:pt x="649436" y="138367"/>
                    <a:pt x="662214" y="139701"/>
                    <a:pt x="674914" y="141515"/>
                  </a:cubicBezTo>
                  <a:lnTo>
                    <a:pt x="707571" y="152400"/>
                  </a:lnTo>
                  <a:cubicBezTo>
                    <a:pt x="713014" y="154214"/>
                    <a:pt x="718573" y="155712"/>
                    <a:pt x="723900" y="157843"/>
                  </a:cubicBezTo>
                  <a:cubicBezTo>
                    <a:pt x="737967" y="163470"/>
                    <a:pt x="769798" y="176821"/>
                    <a:pt x="783771" y="179615"/>
                  </a:cubicBezTo>
                  <a:lnTo>
                    <a:pt x="810986" y="185057"/>
                  </a:lnTo>
                  <a:cubicBezTo>
                    <a:pt x="830340" y="194734"/>
                    <a:pt x="830398" y="196046"/>
                    <a:pt x="849086" y="201386"/>
                  </a:cubicBezTo>
                  <a:cubicBezTo>
                    <a:pt x="857224" y="203711"/>
                    <a:pt x="878486" y="207922"/>
                    <a:pt x="887186" y="212272"/>
                  </a:cubicBezTo>
                  <a:cubicBezTo>
                    <a:pt x="901099" y="219228"/>
                    <a:pt x="924013" y="234291"/>
                    <a:pt x="936171" y="244929"/>
                  </a:cubicBezTo>
                  <a:cubicBezTo>
                    <a:pt x="943895" y="251687"/>
                    <a:pt x="949403" y="261007"/>
                    <a:pt x="957943" y="266700"/>
                  </a:cubicBezTo>
                  <a:cubicBezTo>
                    <a:pt x="966072" y="272119"/>
                    <a:pt x="976616" y="272841"/>
                    <a:pt x="985157" y="277586"/>
                  </a:cubicBezTo>
                  <a:cubicBezTo>
                    <a:pt x="993087" y="281992"/>
                    <a:pt x="999093" y="289344"/>
                    <a:pt x="1006929" y="293915"/>
                  </a:cubicBezTo>
                  <a:cubicBezTo>
                    <a:pt x="1020946" y="302091"/>
                    <a:pt x="1035077" y="310555"/>
                    <a:pt x="1050471" y="315686"/>
                  </a:cubicBezTo>
                  <a:cubicBezTo>
                    <a:pt x="1055914" y="317500"/>
                    <a:pt x="1061668" y="318563"/>
                    <a:pt x="1066800" y="321129"/>
                  </a:cubicBezTo>
                  <a:cubicBezTo>
                    <a:pt x="1109000" y="342229"/>
                    <a:pt x="1058421" y="323780"/>
                    <a:pt x="1099457" y="337457"/>
                  </a:cubicBezTo>
                  <a:cubicBezTo>
                    <a:pt x="1104900" y="341086"/>
                    <a:pt x="1109808" y="345686"/>
                    <a:pt x="1115786" y="348343"/>
                  </a:cubicBezTo>
                  <a:cubicBezTo>
                    <a:pt x="1126272" y="353003"/>
                    <a:pt x="1137557" y="355600"/>
                    <a:pt x="1148443" y="359229"/>
                  </a:cubicBezTo>
                  <a:lnTo>
                    <a:pt x="1164771" y="364672"/>
                  </a:lnTo>
                  <a:cubicBezTo>
                    <a:pt x="1203915" y="377720"/>
                    <a:pt x="1155041" y="361892"/>
                    <a:pt x="1202871" y="375557"/>
                  </a:cubicBezTo>
                  <a:cubicBezTo>
                    <a:pt x="1208388" y="377133"/>
                    <a:pt x="1213634" y="379608"/>
                    <a:pt x="1219200" y="381000"/>
                  </a:cubicBezTo>
                  <a:cubicBezTo>
                    <a:pt x="1228175" y="383244"/>
                    <a:pt x="1237439" y="384199"/>
                    <a:pt x="1246414" y="386443"/>
                  </a:cubicBezTo>
                  <a:cubicBezTo>
                    <a:pt x="1251980" y="387835"/>
                    <a:pt x="1257117" y="390761"/>
                    <a:pt x="1262743" y="391886"/>
                  </a:cubicBezTo>
                  <a:cubicBezTo>
                    <a:pt x="1290333" y="397404"/>
                    <a:pt x="1335472" y="400477"/>
                    <a:pt x="1360714" y="402772"/>
                  </a:cubicBezTo>
                  <a:cubicBezTo>
                    <a:pt x="1409700" y="400958"/>
                    <a:pt x="1458753" y="400485"/>
                    <a:pt x="1507671" y="397329"/>
                  </a:cubicBezTo>
                  <a:cubicBezTo>
                    <a:pt x="1519317" y="396578"/>
                    <a:pt x="1554954" y="382786"/>
                    <a:pt x="1562100" y="381000"/>
                  </a:cubicBezTo>
                  <a:lnTo>
                    <a:pt x="1627414" y="364672"/>
                  </a:lnTo>
                  <a:lnTo>
                    <a:pt x="1649186" y="359229"/>
                  </a:lnTo>
                  <a:cubicBezTo>
                    <a:pt x="1709786" y="328928"/>
                    <a:pt x="1633454" y="365127"/>
                    <a:pt x="1692729" y="342900"/>
                  </a:cubicBezTo>
                  <a:cubicBezTo>
                    <a:pt x="1700326" y="340051"/>
                    <a:pt x="1707042" y="335211"/>
                    <a:pt x="1714500" y="332015"/>
                  </a:cubicBezTo>
                  <a:cubicBezTo>
                    <a:pt x="1719774" y="329755"/>
                    <a:pt x="1725606" y="328946"/>
                    <a:pt x="1730829" y="326572"/>
                  </a:cubicBezTo>
                  <a:cubicBezTo>
                    <a:pt x="1745602" y="319857"/>
                    <a:pt x="1759857" y="312057"/>
                    <a:pt x="1774371" y="304800"/>
                  </a:cubicBezTo>
                  <a:lnTo>
                    <a:pt x="1796143" y="293915"/>
                  </a:lnTo>
                  <a:lnTo>
                    <a:pt x="1817914" y="283029"/>
                  </a:lnTo>
                  <a:cubicBezTo>
                    <a:pt x="1825171" y="279400"/>
                    <a:pt x="1833195" y="277011"/>
                    <a:pt x="1839686" y="272143"/>
                  </a:cubicBezTo>
                  <a:cubicBezTo>
                    <a:pt x="1846943" y="266700"/>
                    <a:pt x="1853621" y="260386"/>
                    <a:pt x="1861457" y="255815"/>
                  </a:cubicBezTo>
                  <a:cubicBezTo>
                    <a:pt x="1875474" y="247638"/>
                    <a:pt x="1891498" y="243044"/>
                    <a:pt x="1905000" y="234043"/>
                  </a:cubicBezTo>
                  <a:cubicBezTo>
                    <a:pt x="1910443" y="230414"/>
                    <a:pt x="1916006" y="226959"/>
                    <a:pt x="1921329" y="223157"/>
                  </a:cubicBezTo>
                  <a:cubicBezTo>
                    <a:pt x="1928711" y="217885"/>
                    <a:pt x="1935408" y="211637"/>
                    <a:pt x="1943100" y="206829"/>
                  </a:cubicBezTo>
                  <a:cubicBezTo>
                    <a:pt x="1949980" y="202529"/>
                    <a:pt x="1957826" y="199969"/>
                    <a:pt x="1964871" y="195943"/>
                  </a:cubicBezTo>
                  <a:cubicBezTo>
                    <a:pt x="1970551" y="192697"/>
                    <a:pt x="1975457" y="188189"/>
                    <a:pt x="1981200" y="185057"/>
                  </a:cubicBezTo>
                  <a:cubicBezTo>
                    <a:pt x="1995446" y="177287"/>
                    <a:pt x="2010229" y="170543"/>
                    <a:pt x="2024743" y="163286"/>
                  </a:cubicBezTo>
                  <a:cubicBezTo>
                    <a:pt x="2032000" y="159657"/>
                    <a:pt x="2038817" y="154966"/>
                    <a:pt x="2046514" y="152400"/>
                  </a:cubicBezTo>
                  <a:cubicBezTo>
                    <a:pt x="2051957" y="150586"/>
                    <a:pt x="2057711" y="149523"/>
                    <a:pt x="2062843" y="146957"/>
                  </a:cubicBezTo>
                  <a:cubicBezTo>
                    <a:pt x="2068694" y="144032"/>
                    <a:pt x="2073320" y="138997"/>
                    <a:pt x="2079171" y="136072"/>
                  </a:cubicBezTo>
                  <a:cubicBezTo>
                    <a:pt x="2084303" y="133506"/>
                    <a:pt x="2090368" y="133195"/>
                    <a:pt x="2095500" y="130629"/>
                  </a:cubicBezTo>
                  <a:cubicBezTo>
                    <a:pt x="2101351" y="127703"/>
                    <a:pt x="2106258" y="123171"/>
                    <a:pt x="2111829" y="119743"/>
                  </a:cubicBezTo>
                  <a:cubicBezTo>
                    <a:pt x="2129848" y="108654"/>
                    <a:pt x="2148653" y="98822"/>
                    <a:pt x="2166257" y="87086"/>
                  </a:cubicBezTo>
                  <a:cubicBezTo>
                    <a:pt x="2171700" y="83457"/>
                    <a:pt x="2176735" y="79126"/>
                    <a:pt x="2182586" y="76200"/>
                  </a:cubicBezTo>
                  <a:cubicBezTo>
                    <a:pt x="2187717" y="73634"/>
                    <a:pt x="2193899" y="73543"/>
                    <a:pt x="2198914" y="70757"/>
                  </a:cubicBezTo>
                  <a:cubicBezTo>
                    <a:pt x="2210350" y="64403"/>
                    <a:pt x="2219159" y="53123"/>
                    <a:pt x="2231571" y="48986"/>
                  </a:cubicBezTo>
                  <a:cubicBezTo>
                    <a:pt x="2252391" y="42046"/>
                    <a:pt x="2265440" y="36769"/>
                    <a:pt x="2286000" y="32657"/>
                  </a:cubicBezTo>
                  <a:cubicBezTo>
                    <a:pt x="2296821" y="30493"/>
                    <a:pt x="2307771" y="29029"/>
                    <a:pt x="2318657" y="27215"/>
                  </a:cubicBezTo>
                  <a:cubicBezTo>
                    <a:pt x="2331541" y="22920"/>
                    <a:pt x="2349065" y="16329"/>
                    <a:pt x="2362200" y="16329"/>
                  </a:cubicBezTo>
                  <a:cubicBezTo>
                    <a:pt x="2382239" y="16329"/>
                    <a:pt x="2402114" y="19958"/>
                    <a:pt x="2422071" y="21772"/>
                  </a:cubicBezTo>
                  <a:cubicBezTo>
                    <a:pt x="2471450" y="5312"/>
                    <a:pt x="2421149" y="20488"/>
                    <a:pt x="2536371" y="10886"/>
                  </a:cubicBezTo>
                  <a:cubicBezTo>
                    <a:pt x="2547369" y="9969"/>
                    <a:pt x="2558038" y="6442"/>
                    <a:pt x="2569029" y="5443"/>
                  </a:cubicBezTo>
                  <a:cubicBezTo>
                    <a:pt x="2597995" y="2810"/>
                    <a:pt x="2627086" y="1814"/>
                    <a:pt x="2656114" y="0"/>
                  </a:cubicBezTo>
                  <a:cubicBezTo>
                    <a:pt x="2683328" y="1814"/>
                    <a:pt x="2710756" y="1586"/>
                    <a:pt x="2737757" y="5443"/>
                  </a:cubicBezTo>
                  <a:cubicBezTo>
                    <a:pt x="2830022" y="18624"/>
                    <a:pt x="2725594" y="16329"/>
                    <a:pt x="2792186" y="1632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51215" y="1205583"/>
              <a:ext cx="3127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Optima"/>
                  <a:cs typeface="Optima"/>
                </a:rPr>
                <a:t>h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4879361"/>
            <a:ext cx="147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Becker et al. (2015)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19593" y="2056131"/>
            <a:ext cx="444224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mantle flow induced topography and uplift</a:t>
            </a:r>
          </a:p>
        </p:txBody>
      </p:sp>
    </p:spTree>
    <p:extLst>
      <p:ext uri="{BB962C8B-B14F-4D97-AF65-F5344CB8AC3E}">
        <p14:creationId xmlns:p14="http://schemas.microsoft.com/office/powerpoint/2010/main" val="422059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4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CustomShape 1"/>
          <p:cNvSpPr/>
          <p:nvPr/>
        </p:nvSpPr>
        <p:spPr>
          <a:xfrm>
            <a:off x="1430149" y="113849"/>
            <a:ext cx="6282009" cy="3924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 algn="ctr">
              <a:lnSpc>
                <a:spcPct val="100000"/>
              </a:lnSpc>
            </a:pPr>
            <a:r>
              <a:rPr lang="en-US" sz="2176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Dynamic </a:t>
            </a:r>
            <a:r>
              <a:rPr lang="en-US" sz="2176" spc="-1" dirty="0" smtClean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topography: </a:t>
            </a:r>
            <a:r>
              <a:rPr lang="en-US" sz="2176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“plume” case</a:t>
            </a:r>
            <a:endParaRPr lang="en-US" sz="2176" spc="-1" dirty="0">
              <a:latin typeface="Optima" pitchFamily="2" charset="0"/>
            </a:endParaRPr>
          </a:p>
        </p:txBody>
      </p:sp>
      <p:sp>
        <p:nvSpPr>
          <p:cNvPr id="604" name="CustomShape 2"/>
          <p:cNvSpPr/>
          <p:nvPr/>
        </p:nvSpPr>
        <p:spPr>
          <a:xfrm>
            <a:off x="1174540" y="2550215"/>
            <a:ext cx="6792493" cy="3515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9" tIns="30605" rIns="61209" bIns="30605"/>
          <a:lstStyle/>
          <a:p>
            <a:pPr marL="146902" indent="-146902"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sz="1632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dynamic topography </a:t>
            </a:r>
            <a:r>
              <a:rPr lang="en-US" sz="1632" i="1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h</a:t>
            </a:r>
            <a:r>
              <a:rPr lang="en-US" sz="1632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 </a:t>
            </a:r>
            <a:r>
              <a:rPr lang="en-US" sz="1904" spc="-1" dirty="0">
                <a:solidFill>
                  <a:srgbClr val="000000"/>
                </a:solidFill>
                <a:latin typeface="Symbol" panose="05050102010706020507" pitchFamily="18" charset="2"/>
                <a:ea typeface="Standard Symbols L"/>
              </a:rPr>
              <a:t>µ</a:t>
            </a:r>
            <a:r>
              <a:rPr lang="en-US" sz="1632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 with density (temperature anomaly), </a:t>
            </a:r>
            <a:r>
              <a:rPr lang="en-US" sz="1632" spc="-1" dirty="0" err="1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</a:rPr>
              <a:t>Dr</a:t>
            </a:r>
            <a:r>
              <a:rPr lang="en-US" sz="1632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 (here = </a:t>
            </a:r>
            <a:r>
              <a:rPr lang="en-US" sz="1632" spc="-1" dirty="0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</a:rPr>
              <a:t>D</a:t>
            </a:r>
            <a:r>
              <a:rPr lang="en-US" sz="1632" i="1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T</a:t>
            </a:r>
            <a:r>
              <a:rPr lang="en-US" sz="1632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)</a:t>
            </a:r>
            <a:endParaRPr lang="en-US" sz="1632" spc="-1" dirty="0">
              <a:latin typeface="Optima" pitchFamily="2" charset="0"/>
            </a:endParaRPr>
          </a:p>
        </p:txBody>
      </p:sp>
      <p:pic>
        <p:nvPicPr>
          <p:cNvPr id="605" name="Immagine 4"/>
          <p:cNvPicPr/>
          <p:nvPr/>
        </p:nvPicPr>
        <p:blipFill>
          <a:blip r:embed="rId3"/>
          <a:stretch/>
        </p:blipFill>
        <p:spPr>
          <a:xfrm>
            <a:off x="3298739" y="758748"/>
            <a:ext cx="4585294" cy="1828192"/>
          </a:xfrm>
          <a:prstGeom prst="rect">
            <a:avLst/>
          </a:prstGeom>
          <a:ln>
            <a:noFill/>
          </a:ln>
        </p:spPr>
      </p:pic>
      <p:pic>
        <p:nvPicPr>
          <p:cNvPr id="606" name="Immagine 5"/>
          <p:cNvPicPr/>
          <p:nvPr/>
        </p:nvPicPr>
        <p:blipFill>
          <a:blip r:embed="rId4"/>
          <a:stretch/>
        </p:blipFill>
        <p:spPr>
          <a:xfrm>
            <a:off x="3380759" y="2971333"/>
            <a:ext cx="4445982" cy="1714099"/>
          </a:xfrm>
          <a:prstGeom prst="rect">
            <a:avLst/>
          </a:prstGeom>
          <a:ln>
            <a:noFill/>
          </a:ln>
        </p:spPr>
      </p:pic>
      <p:sp>
        <p:nvSpPr>
          <p:cNvPr id="607" name="TextShape 3"/>
          <p:cNvSpPr txBox="1"/>
          <p:nvPr/>
        </p:nvSpPr>
        <p:spPr>
          <a:xfrm>
            <a:off x="4067035" y="1766249"/>
            <a:ext cx="1380877" cy="433605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904" spc="-1" dirty="0">
                <a:solidFill>
                  <a:srgbClr val="FF0000"/>
                </a:solidFill>
                <a:latin typeface="Symbol" panose="05050102010706020507" pitchFamily="18" charset="2"/>
              </a:rPr>
              <a:t>h </a:t>
            </a:r>
            <a:r>
              <a:rPr lang="en-US" sz="1904" spc="-1" dirty="0">
                <a:solidFill>
                  <a:srgbClr val="FF0000"/>
                </a:solidFill>
                <a:latin typeface="Symbol" panose="05050102010706020507" pitchFamily="18" charset="2"/>
                <a:ea typeface="Standard Symbols L"/>
              </a:rPr>
              <a:t>µ </a:t>
            </a:r>
            <a:r>
              <a:rPr lang="en-US" sz="1904" spc="-1" dirty="0">
                <a:solidFill>
                  <a:srgbClr val="FF0000"/>
                </a:solidFill>
                <a:latin typeface="Symbol" panose="05050102010706020507" pitchFamily="18" charset="2"/>
              </a:rPr>
              <a:t>t </a:t>
            </a:r>
            <a:r>
              <a:rPr lang="en-US" sz="1904" spc="-1" dirty="0">
                <a:solidFill>
                  <a:srgbClr val="FF0000"/>
                </a:solidFill>
                <a:latin typeface="Symbol" panose="05050102010706020507" pitchFamily="18" charset="2"/>
                <a:ea typeface="Standard Symbols L"/>
              </a:rPr>
              <a:t>µ </a:t>
            </a:r>
            <a:r>
              <a:rPr lang="en-US" sz="1904" spc="-1" dirty="0" err="1">
                <a:solidFill>
                  <a:srgbClr val="FF0000"/>
                </a:solidFill>
                <a:latin typeface="Symbol" panose="05050102010706020507" pitchFamily="18" charset="2"/>
                <a:ea typeface="Standard Symbols L"/>
              </a:rPr>
              <a:t>Dr</a:t>
            </a:r>
            <a:endParaRPr lang="en-US" sz="1904" spc="-1" dirty="0">
              <a:latin typeface="Symbol" panose="05050102010706020507" pitchFamily="18" charset="2"/>
            </a:endParaRPr>
          </a:p>
        </p:txBody>
      </p:sp>
      <p:sp>
        <p:nvSpPr>
          <p:cNvPr id="608" name="TextShape 4"/>
          <p:cNvSpPr txBox="1"/>
          <p:nvPr/>
        </p:nvSpPr>
        <p:spPr>
          <a:xfrm>
            <a:off x="5882986" y="3930112"/>
            <a:ext cx="1802974" cy="433605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904" spc="-1">
                <a:solidFill>
                  <a:srgbClr val="FF0000"/>
                </a:solidFill>
                <a:latin typeface="Optima" pitchFamily="2" charset="0"/>
              </a:rPr>
              <a:t>dh/dt </a:t>
            </a:r>
            <a:r>
              <a:rPr lang="en-US" sz="1904" spc="-1">
                <a:solidFill>
                  <a:srgbClr val="FF0000"/>
                </a:solidFill>
                <a:latin typeface="Optima" pitchFamily="2" charset="0"/>
                <a:ea typeface="Standard Symbols L"/>
              </a:rPr>
              <a:t>µ h</a:t>
            </a:r>
            <a:r>
              <a:rPr lang="en-US" sz="1904" spc="-1" baseline="101000">
                <a:solidFill>
                  <a:srgbClr val="FF0000"/>
                </a:solidFill>
                <a:latin typeface="Optima" pitchFamily="2" charset="0"/>
                <a:ea typeface="Standard Symbols L"/>
              </a:rPr>
              <a:t>-1</a:t>
            </a:r>
            <a:endParaRPr lang="en-US" sz="1904" spc="-1">
              <a:latin typeface="Optima" pitchFamily="2" charset="0"/>
            </a:endParaRPr>
          </a:p>
        </p:txBody>
      </p:sp>
      <p:sp>
        <p:nvSpPr>
          <p:cNvPr id="609" name="TextShape 5"/>
          <p:cNvSpPr txBox="1"/>
          <p:nvPr/>
        </p:nvSpPr>
        <p:spPr>
          <a:xfrm>
            <a:off x="5945175" y="990852"/>
            <a:ext cx="1802974" cy="433605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904" spc="-1">
                <a:solidFill>
                  <a:srgbClr val="FF0000"/>
                </a:solidFill>
                <a:latin typeface="Optima" pitchFamily="2" charset="0"/>
              </a:rPr>
              <a:t>dh/dt </a:t>
            </a:r>
            <a:r>
              <a:rPr lang="en-US" sz="1904" spc="-1">
                <a:solidFill>
                  <a:srgbClr val="FF0000"/>
                </a:solidFill>
                <a:latin typeface="Optima" pitchFamily="2" charset="0"/>
                <a:ea typeface="Standard Symbols L"/>
              </a:rPr>
              <a:t>µ Dr</a:t>
            </a:r>
            <a:r>
              <a:rPr lang="en-US" sz="1904" spc="-1" baseline="101000">
                <a:solidFill>
                  <a:srgbClr val="FF0000"/>
                </a:solidFill>
                <a:latin typeface="Optima" pitchFamily="2" charset="0"/>
                <a:ea typeface="Standard Symbols L"/>
              </a:rPr>
              <a:t>2</a:t>
            </a:r>
            <a:endParaRPr lang="en-US" sz="1904" spc="-1">
              <a:latin typeface="Optima" pitchFamily="2" charset="0"/>
            </a:endParaRPr>
          </a:p>
        </p:txBody>
      </p:sp>
      <p:sp>
        <p:nvSpPr>
          <p:cNvPr id="611" name="TextShape 7"/>
          <p:cNvSpPr txBox="1"/>
          <p:nvPr/>
        </p:nvSpPr>
        <p:spPr>
          <a:xfrm>
            <a:off x="1084073" y="3957197"/>
            <a:ext cx="1629630" cy="785435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904" spc="-1" dirty="0" smtClean="0">
                <a:solidFill>
                  <a:srgbClr val="000000"/>
                </a:solidFill>
                <a:latin typeface="Optima" pitchFamily="2" charset="0"/>
              </a:rPr>
              <a:t>v	</a:t>
            </a:r>
            <a:r>
              <a:rPr lang="en-US" sz="1904" spc="-1" dirty="0" smtClean="0">
                <a:solidFill>
                  <a:srgbClr val="000000"/>
                </a:solidFill>
                <a:latin typeface="Symbol" panose="05050102010706020507" pitchFamily="18" charset="2"/>
                <a:ea typeface="Standard Symbols L"/>
              </a:rPr>
              <a:t>µ </a:t>
            </a:r>
            <a:r>
              <a:rPr lang="en-US" sz="1904" spc="-1" dirty="0" err="1" smtClean="0">
                <a:solidFill>
                  <a:srgbClr val="000000"/>
                </a:solidFill>
                <a:latin typeface="Symbol" panose="05050102010706020507" pitchFamily="18" charset="2"/>
                <a:ea typeface="Standard Symbols L"/>
              </a:rPr>
              <a:t>Dr</a:t>
            </a:r>
            <a:r>
              <a:rPr lang="en-US" sz="1904" spc="-1" dirty="0" smtClean="0">
                <a:solidFill>
                  <a:srgbClr val="000000"/>
                </a:solidFill>
                <a:latin typeface="Optima" pitchFamily="2" charset="0"/>
                <a:ea typeface="Standard Symbols L"/>
              </a:rPr>
              <a:t>/</a:t>
            </a:r>
            <a:r>
              <a:rPr lang="en-US" sz="1904" spc="-1" dirty="0" smtClean="0">
                <a:solidFill>
                  <a:srgbClr val="000000"/>
                </a:solidFill>
                <a:latin typeface="Symbol" panose="05050102010706020507" pitchFamily="18" charset="2"/>
                <a:ea typeface="Standard Symbols L"/>
              </a:rPr>
              <a:t>h</a:t>
            </a:r>
          </a:p>
          <a:p>
            <a:r>
              <a:rPr lang="en-US" sz="1904" spc="-1" dirty="0" smtClean="0">
                <a:solidFill>
                  <a:srgbClr val="000000"/>
                </a:solidFill>
                <a:latin typeface="Symbol" panose="05050102010706020507" pitchFamily="18" charset="2"/>
                <a:ea typeface="Standard Symbols L"/>
              </a:rPr>
              <a:t>t	µ </a:t>
            </a:r>
            <a:r>
              <a:rPr lang="en-US" sz="1904" spc="-1" dirty="0" err="1">
                <a:solidFill>
                  <a:srgbClr val="000000"/>
                </a:solidFill>
                <a:latin typeface="Symbol" panose="05050102010706020507" pitchFamily="18" charset="2"/>
                <a:ea typeface="Standard Symbols L"/>
              </a:rPr>
              <a:t>Dr</a:t>
            </a:r>
            <a:endParaRPr lang="en-US" sz="1904" spc="-1" dirty="0">
              <a:latin typeface="Symbol" panose="05050102010706020507" pitchFamily="18" charset="2"/>
            </a:endParaRPr>
          </a:p>
        </p:txBody>
      </p:sp>
      <p:sp>
        <p:nvSpPr>
          <p:cNvPr id="612" name="CustomShape 8"/>
          <p:cNvSpPr/>
          <p:nvPr/>
        </p:nvSpPr>
        <p:spPr>
          <a:xfrm>
            <a:off x="4439921" y="2363649"/>
            <a:ext cx="2424614" cy="2232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3" name="CustomShape 9"/>
          <p:cNvSpPr/>
          <p:nvPr/>
        </p:nvSpPr>
        <p:spPr>
          <a:xfrm>
            <a:off x="4129224" y="4540979"/>
            <a:ext cx="2859688" cy="1444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4" name="Line 10"/>
          <p:cNvSpPr/>
          <p:nvPr/>
        </p:nvSpPr>
        <p:spPr>
          <a:xfrm flipV="1">
            <a:off x="2141153" y="616008"/>
            <a:ext cx="0" cy="497752"/>
          </a:xfrm>
          <a:prstGeom prst="line">
            <a:avLst/>
          </a:prstGeom>
          <a:ln w="36720">
            <a:solidFill>
              <a:srgbClr val="FF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6" name="TextShape 12"/>
          <p:cNvSpPr txBox="1"/>
          <p:nvPr/>
        </p:nvSpPr>
        <p:spPr>
          <a:xfrm>
            <a:off x="1052945" y="3260974"/>
            <a:ext cx="1652311" cy="511708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768" spc="-1" dirty="0">
                <a:latin typeface="Optima" pitchFamily="2" charset="0"/>
              </a:rPr>
              <a:t>Stokes' sphere </a:t>
            </a:r>
          </a:p>
          <a:p>
            <a:r>
              <a:rPr lang="en-US" sz="1768" spc="-1" dirty="0">
                <a:latin typeface="Optima" pitchFamily="2" charset="0"/>
              </a:rPr>
              <a:t>velocity/stress:</a:t>
            </a:r>
          </a:p>
        </p:txBody>
      </p:sp>
      <p:pic>
        <p:nvPicPr>
          <p:cNvPr id="617" name="Picture 616"/>
          <p:cNvPicPr/>
          <p:nvPr/>
        </p:nvPicPr>
        <p:blipFill>
          <a:blip r:embed="rId5"/>
          <a:stretch/>
        </p:blipFill>
        <p:spPr>
          <a:xfrm>
            <a:off x="1455857" y="1113270"/>
            <a:ext cx="1383080" cy="1437189"/>
          </a:xfrm>
          <a:prstGeom prst="rect">
            <a:avLst/>
          </a:prstGeom>
          <a:ln>
            <a:noFill/>
          </a:ln>
        </p:spPr>
      </p:pic>
      <p:sp>
        <p:nvSpPr>
          <p:cNvPr id="618" name="CustomShape 13"/>
          <p:cNvSpPr/>
          <p:nvPr/>
        </p:nvSpPr>
        <p:spPr>
          <a:xfrm>
            <a:off x="5683445" y="621884"/>
            <a:ext cx="2238048" cy="16795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9" name="CustomShape 14"/>
          <p:cNvSpPr/>
          <p:nvPr/>
        </p:nvSpPr>
        <p:spPr>
          <a:xfrm>
            <a:off x="5683445" y="621884"/>
            <a:ext cx="2238048" cy="16795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0" name="CustomShape 15"/>
          <p:cNvSpPr/>
          <p:nvPr/>
        </p:nvSpPr>
        <p:spPr>
          <a:xfrm>
            <a:off x="3196642" y="2971333"/>
            <a:ext cx="4911416" cy="16795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TextShape 16"/>
          <p:cNvSpPr txBox="1"/>
          <p:nvPr/>
        </p:nvSpPr>
        <p:spPr>
          <a:xfrm>
            <a:off x="3676277" y="3273216"/>
            <a:ext cx="4191597" cy="1235444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360" i="1" spc="-1" dirty="0">
                <a:latin typeface="Optima" pitchFamily="2" charset="0"/>
              </a:rPr>
              <a:t>Notes</a:t>
            </a:r>
            <a:r>
              <a:rPr lang="en-US" sz="1360" spc="-1" dirty="0">
                <a:latin typeface="Optima" pitchFamily="2" charset="0"/>
              </a:rPr>
              <a:t>:</a:t>
            </a:r>
          </a:p>
          <a:p>
            <a:pPr marL="293803" lvl="1" indent="-146902"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sz="1360" spc="-1" dirty="0">
                <a:latin typeface="Optima" pitchFamily="2" charset="0"/>
              </a:rPr>
              <a:t>Often, we infer equivalent topography from</a:t>
            </a:r>
          </a:p>
          <a:p>
            <a:pPr marL="293803" lvl="1" indent="-146902"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sz="1360" spc="-1" dirty="0" err="1">
                <a:latin typeface="Symbol" panose="05050102010706020507" pitchFamily="18" charset="2"/>
              </a:rPr>
              <a:t>s</a:t>
            </a:r>
            <a:r>
              <a:rPr lang="en-US" sz="1360" spc="-1" baseline="-33000" dirty="0" err="1">
                <a:latin typeface="Optima" pitchFamily="2" charset="0"/>
              </a:rPr>
              <a:t>zz</a:t>
            </a:r>
            <a:r>
              <a:rPr lang="en-US" sz="1360" spc="-1" dirty="0">
                <a:latin typeface="Optima" pitchFamily="2" charset="0"/>
              </a:rPr>
              <a:t> pushing on a free slip surface</a:t>
            </a:r>
          </a:p>
          <a:p>
            <a:pPr marL="293803" lvl="1" indent="-146902"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sz="1360" spc="-1" dirty="0">
                <a:latin typeface="Optima" pitchFamily="2" charset="0"/>
              </a:rPr>
              <a:t>this works remarkably well in most cases (l </a:t>
            </a:r>
            <a:r>
              <a:rPr lang="en-US" sz="1360" spc="-1" dirty="0">
                <a:latin typeface="Optima" pitchFamily="2" charset="0"/>
                <a:ea typeface="STIX Math"/>
              </a:rPr>
              <a:t>≪</a:t>
            </a:r>
            <a:r>
              <a:rPr lang="en-US" sz="1360" spc="-1" dirty="0">
                <a:latin typeface="Optima" pitchFamily="2" charset="0"/>
              </a:rPr>
              <a:t> </a:t>
            </a:r>
            <a:r>
              <a:rPr lang="en-US" sz="1360" i="1" spc="-1" dirty="0">
                <a:latin typeface="Optima" pitchFamily="2" charset="0"/>
              </a:rPr>
              <a:t>L</a:t>
            </a:r>
            <a:r>
              <a:rPr lang="en-US" sz="1360" spc="-1" dirty="0">
                <a:latin typeface="Optima" pitchFamily="2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Shape 10"/>
              <p:cNvSpPr txBox="1"/>
              <p:nvPr/>
            </p:nvSpPr>
            <p:spPr>
              <a:xfrm>
                <a:off x="2012600" y="717860"/>
                <a:ext cx="873331" cy="3124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1209" tIns="30605" rIns="61209" bIns="30605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pc="-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1768" spc="-1" dirty="0">
                  <a:latin typeface="Optima" pitchFamily="2" charset="0"/>
                </a:endParaRPr>
              </a:p>
            </p:txBody>
          </p:sp>
        </mc:Choice>
        <mc:Fallback xmlns="">
          <p:sp>
            <p:nvSpPr>
              <p:cNvPr id="22" name="TextShap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600" y="717860"/>
                <a:ext cx="873331" cy="312411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024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CustomShape 1"/>
          <p:cNvSpPr/>
          <p:nvPr/>
        </p:nvSpPr>
        <p:spPr>
          <a:xfrm>
            <a:off x="1430149" y="113849"/>
            <a:ext cx="6282009" cy="3924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 algn="ctr">
              <a:lnSpc>
                <a:spcPct val="100000"/>
              </a:lnSpc>
            </a:pPr>
            <a:r>
              <a:rPr lang="en-US" sz="2176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Dynamic </a:t>
            </a:r>
            <a:r>
              <a:rPr lang="en-US" sz="2176" spc="-1" dirty="0" smtClean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topography: </a:t>
            </a:r>
            <a:r>
              <a:rPr lang="en-US" sz="2176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“plume” case</a:t>
            </a:r>
            <a:endParaRPr lang="en-US" sz="2176" spc="-1" dirty="0">
              <a:latin typeface="Optima" pitchFamily="2" charset="0"/>
            </a:endParaRPr>
          </a:p>
        </p:txBody>
      </p:sp>
      <p:pic>
        <p:nvPicPr>
          <p:cNvPr id="623" name="Immagine 4"/>
          <p:cNvPicPr/>
          <p:nvPr/>
        </p:nvPicPr>
        <p:blipFill>
          <a:blip r:embed="rId3"/>
          <a:stretch/>
        </p:blipFill>
        <p:spPr>
          <a:xfrm>
            <a:off x="3298739" y="758748"/>
            <a:ext cx="4585294" cy="1828192"/>
          </a:xfrm>
          <a:prstGeom prst="rect">
            <a:avLst/>
          </a:prstGeom>
          <a:ln>
            <a:noFill/>
          </a:ln>
        </p:spPr>
      </p:pic>
      <p:pic>
        <p:nvPicPr>
          <p:cNvPr id="624" name="Immagine 5"/>
          <p:cNvPicPr/>
          <p:nvPr/>
        </p:nvPicPr>
        <p:blipFill>
          <a:blip r:embed="rId4"/>
          <a:stretch/>
        </p:blipFill>
        <p:spPr>
          <a:xfrm>
            <a:off x="3380759" y="2971333"/>
            <a:ext cx="4445982" cy="171409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5" name="CustomShape 2"/>
              <p:cNvSpPr/>
              <p:nvPr/>
            </p:nvSpPr>
            <p:spPr>
              <a:xfrm>
                <a:off x="1261946" y="4734644"/>
                <a:ext cx="6546922" cy="3510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61209" tIns="30605" rIns="61209" bIns="30605"/>
              <a:lstStyle/>
              <a:p>
                <a:pPr marL="146902" indent="-146902">
                  <a:buClr>
                    <a:srgbClr val="000000"/>
                  </a:buClr>
                  <a:buSzPct val="45000"/>
                  <a:buFont typeface="Wingdings" charset="2"/>
                  <a:buChar char=""/>
                </a:pPr>
                <a:r>
                  <a:rPr lang="en-US" sz="1632" spc="-1" dirty="0" smtClean="0">
                    <a:solidFill>
                      <a:srgbClr val="000000"/>
                    </a:solidFill>
                    <a:latin typeface="Optima" pitchFamily="2" charset="0"/>
                    <a:ea typeface="ＭＳ Ｐゴシック"/>
                  </a:rPr>
                  <a:t>uplift rate,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904" b="0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</m:ctrlPr>
                      </m:accPr>
                      <m:e>
                        <m:r>
                          <a:rPr lang="en-US" sz="1904" b="0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/>
                          </a:rPr>
                          <m:t>h</m:t>
                        </m:r>
                      </m:e>
                    </m:acc>
                    <m:r>
                      <a:rPr lang="en-US" sz="1904" i="1" spc="-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4" spc="-1" dirty="0" smtClean="0">
                    <a:solidFill>
                      <a:srgbClr val="000000"/>
                    </a:solidFill>
                    <a:latin typeface="Symbol" panose="05050102010706020507" pitchFamily="18" charset="2"/>
                    <a:ea typeface="Standard Symbols L"/>
                  </a:rPr>
                  <a:t>µ</a:t>
                </a:r>
                <a:r>
                  <a:rPr lang="en-US" sz="1632" spc="-1" dirty="0" smtClean="0">
                    <a:solidFill>
                      <a:srgbClr val="000000"/>
                    </a:solidFill>
                    <a:latin typeface="Optima" pitchFamily="2" charset="0"/>
                    <a:ea typeface="ＭＳ Ｐゴシック"/>
                  </a:rPr>
                  <a:t> </a:t>
                </a:r>
                <a:r>
                  <a:rPr lang="en-US" sz="1632" spc="-1" dirty="0">
                    <a:solidFill>
                      <a:srgbClr val="000000"/>
                    </a:solidFill>
                    <a:latin typeface="Optima" pitchFamily="2" charset="0"/>
                    <a:ea typeface="ＭＳ Ｐゴシック"/>
                  </a:rPr>
                  <a:t>inverse of viscosity, 1/</a:t>
                </a:r>
                <a:r>
                  <a:rPr lang="en-US" sz="1632" spc="-1" dirty="0">
                    <a:solidFill>
                      <a:srgbClr val="000000"/>
                    </a:solidFill>
                    <a:latin typeface="Symbol" panose="05050102010706020507" pitchFamily="18" charset="2"/>
                    <a:ea typeface="ＭＳ Ｐゴシック"/>
                  </a:rPr>
                  <a:t>h</a:t>
                </a:r>
                <a:r>
                  <a:rPr lang="en-US" sz="1632" spc="-1" dirty="0">
                    <a:solidFill>
                      <a:srgbClr val="000000"/>
                    </a:solidFill>
                    <a:latin typeface="Optima" pitchFamily="2" charset="0"/>
                    <a:ea typeface="ＭＳ Ｐゴシック"/>
                  </a:rPr>
                  <a:t> (and density anomaly squared)</a:t>
                </a:r>
                <a:endParaRPr lang="en-US" sz="1632" spc="-1" dirty="0">
                  <a:latin typeface="Optima" pitchFamily="2" charset="0"/>
                </a:endParaRPr>
              </a:p>
            </p:txBody>
          </p:sp>
        </mc:Choice>
        <mc:Fallback xmlns="">
          <p:sp>
            <p:nvSpPr>
              <p:cNvPr id="625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946" y="4734644"/>
                <a:ext cx="6546922" cy="351095"/>
              </a:xfrm>
              <a:prstGeom prst="rect">
                <a:avLst/>
              </a:prstGeom>
              <a:blipFill>
                <a:blip r:embed="rId5"/>
                <a:stretch>
                  <a:fillRect t="-10526" r="-559" b="-385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6" name="TextShape 3"/>
          <p:cNvSpPr txBox="1"/>
          <p:nvPr/>
        </p:nvSpPr>
        <p:spPr>
          <a:xfrm>
            <a:off x="4067035" y="1766249"/>
            <a:ext cx="1380877" cy="433605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904" spc="-1" dirty="0">
                <a:solidFill>
                  <a:srgbClr val="FF0000"/>
                </a:solidFill>
                <a:latin typeface="Optima" pitchFamily="2" charset="0"/>
              </a:rPr>
              <a:t>h </a:t>
            </a:r>
            <a:r>
              <a:rPr lang="en-US" sz="1904" spc="-1" dirty="0">
                <a:solidFill>
                  <a:srgbClr val="FF0000"/>
                </a:solidFill>
                <a:latin typeface="Symbol" panose="05050102010706020507" pitchFamily="18" charset="2"/>
                <a:ea typeface="Standard Symbols L"/>
              </a:rPr>
              <a:t>µ </a:t>
            </a:r>
            <a:r>
              <a:rPr lang="en-US" sz="1904" spc="-1" dirty="0">
                <a:solidFill>
                  <a:srgbClr val="FF0000"/>
                </a:solidFill>
                <a:latin typeface="Symbol" panose="05050102010706020507" pitchFamily="18" charset="2"/>
              </a:rPr>
              <a:t>t </a:t>
            </a:r>
            <a:r>
              <a:rPr lang="en-US" sz="1904" spc="-1" dirty="0">
                <a:solidFill>
                  <a:srgbClr val="FF0000"/>
                </a:solidFill>
                <a:latin typeface="Symbol" panose="05050102010706020507" pitchFamily="18" charset="2"/>
                <a:ea typeface="Standard Symbols L"/>
              </a:rPr>
              <a:t>µ </a:t>
            </a:r>
            <a:r>
              <a:rPr lang="en-US" sz="1904" spc="-1" dirty="0" err="1">
                <a:solidFill>
                  <a:srgbClr val="FF0000"/>
                </a:solidFill>
                <a:latin typeface="Symbol" panose="05050102010706020507" pitchFamily="18" charset="2"/>
                <a:ea typeface="Standard Symbols L"/>
              </a:rPr>
              <a:t>Dr</a:t>
            </a:r>
            <a:endParaRPr lang="en-US" sz="1904" spc="-1" dirty="0"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7" name="TextShape 4"/>
              <p:cNvSpPr txBox="1"/>
              <p:nvPr/>
            </p:nvSpPr>
            <p:spPr>
              <a:xfrm>
                <a:off x="6005894" y="3865966"/>
                <a:ext cx="1802974" cy="4336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1209" tIns="30605" rIns="61209" bIns="30605"/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904" i="1" spc="-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4" i="1" spc="-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lang="en-US" sz="1904" spc="-1" dirty="0">
                    <a:solidFill>
                      <a:srgbClr val="FF0000"/>
                    </a:solidFill>
                    <a:latin typeface="Optima" pitchFamily="2" charset="0"/>
                  </a:rPr>
                  <a:t> </a:t>
                </a:r>
                <a:r>
                  <a:rPr lang="en-US" sz="1904" spc="-1" dirty="0">
                    <a:solidFill>
                      <a:srgbClr val="FF0000"/>
                    </a:solidFill>
                    <a:latin typeface="Symbol" panose="05050102010706020507" pitchFamily="18" charset="2"/>
                    <a:ea typeface="Standard Symbols L"/>
                  </a:rPr>
                  <a:t>µ</a:t>
                </a:r>
                <a:r>
                  <a:rPr lang="en-US" sz="1904" spc="-1" dirty="0">
                    <a:solidFill>
                      <a:srgbClr val="FF0000"/>
                    </a:solidFill>
                    <a:latin typeface="Optima" pitchFamily="2" charset="0"/>
                    <a:ea typeface="Standard Symbols L"/>
                  </a:rPr>
                  <a:t> </a:t>
                </a:r>
                <a:r>
                  <a:rPr lang="en-US" sz="1904" spc="-1" dirty="0">
                    <a:solidFill>
                      <a:srgbClr val="FF0000"/>
                    </a:solidFill>
                    <a:latin typeface="Symbol" panose="05050102010706020507" pitchFamily="18" charset="2"/>
                    <a:ea typeface="Standard Symbols L"/>
                  </a:rPr>
                  <a:t>h</a:t>
                </a:r>
                <a:r>
                  <a:rPr lang="en-US" sz="1904" spc="-1" baseline="30000" dirty="0">
                    <a:solidFill>
                      <a:srgbClr val="FF0000"/>
                    </a:solidFill>
                    <a:latin typeface="Optima" pitchFamily="2" charset="0"/>
                    <a:ea typeface="Standard Symbols L"/>
                  </a:rPr>
                  <a:t>-1</a:t>
                </a:r>
                <a:endParaRPr lang="en-US" sz="1904" spc="-1" baseline="30000" dirty="0">
                  <a:latin typeface="Optima" pitchFamily="2" charset="0"/>
                </a:endParaRPr>
              </a:p>
            </p:txBody>
          </p:sp>
        </mc:Choice>
        <mc:Fallback xmlns="">
          <p:sp>
            <p:nvSpPr>
              <p:cNvPr id="627" name="TextShap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894" y="3865966"/>
                <a:ext cx="1802974" cy="433605"/>
              </a:xfrm>
              <a:prstGeom prst="rect">
                <a:avLst/>
              </a:prstGeom>
              <a:blipFill>
                <a:blip r:embed="rId6"/>
                <a:stretch>
                  <a:fillRect l="-1351" t="-8451" b="-1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8" name="TextShape 5"/>
              <p:cNvSpPr txBox="1"/>
              <p:nvPr/>
            </p:nvSpPr>
            <p:spPr>
              <a:xfrm>
                <a:off x="5945175" y="1094785"/>
                <a:ext cx="1802974" cy="4336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1209" tIns="30605" rIns="61209" bIns="30605"/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904" b="0" i="1" spc="-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4" b="0" i="1" spc="-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lang="en-US" sz="1904" spc="-1" dirty="0" smtClean="0">
                    <a:solidFill>
                      <a:srgbClr val="FF0000"/>
                    </a:solidFill>
                    <a:latin typeface="Symbol" panose="05050102010706020507" pitchFamily="18" charset="2"/>
                    <a:ea typeface="Standard Symbols L"/>
                  </a:rPr>
                  <a:t>µ Dr</a:t>
                </a:r>
                <a:r>
                  <a:rPr lang="en-US" sz="1904" spc="-1" baseline="30000" dirty="0">
                    <a:solidFill>
                      <a:srgbClr val="FF0000"/>
                    </a:solidFill>
                    <a:latin typeface="Symbol" panose="05050102010706020507" pitchFamily="18" charset="2"/>
                    <a:ea typeface="Standard Symbols L"/>
                  </a:rPr>
                  <a:t>2</a:t>
                </a:r>
                <a:endParaRPr lang="en-US" sz="1904" spc="-1" baseline="30000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628" name="TextShap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175" y="1094785"/>
                <a:ext cx="1802974" cy="433605"/>
              </a:xfrm>
              <a:prstGeom prst="rect">
                <a:avLst/>
              </a:prstGeom>
              <a:blipFill>
                <a:blip r:embed="rId7"/>
                <a:stretch>
                  <a:fillRect l="-1351" t="-7042" b="-126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0" name="CustomShape 7"/>
          <p:cNvSpPr/>
          <p:nvPr/>
        </p:nvSpPr>
        <p:spPr>
          <a:xfrm>
            <a:off x="4439921" y="2363649"/>
            <a:ext cx="2424614" cy="2232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8"/>
          <p:cNvSpPr/>
          <p:nvPr/>
        </p:nvSpPr>
        <p:spPr>
          <a:xfrm>
            <a:off x="4129224" y="4540979"/>
            <a:ext cx="2859688" cy="1444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Line 9"/>
          <p:cNvSpPr/>
          <p:nvPr/>
        </p:nvSpPr>
        <p:spPr>
          <a:xfrm flipV="1">
            <a:off x="2141153" y="616008"/>
            <a:ext cx="0" cy="497752"/>
          </a:xfrm>
          <a:prstGeom prst="line">
            <a:avLst/>
          </a:prstGeom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5" name="CustomShape 11"/>
          <p:cNvSpPr/>
          <p:nvPr/>
        </p:nvSpPr>
        <p:spPr>
          <a:xfrm>
            <a:off x="3307798" y="2985778"/>
            <a:ext cx="2238048" cy="14930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6" name="TextShape 12"/>
              <p:cNvSpPr txBox="1"/>
              <p:nvPr/>
            </p:nvSpPr>
            <p:spPr>
              <a:xfrm>
                <a:off x="1331479" y="3127783"/>
                <a:ext cx="1976319" cy="15708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1209" tIns="30605" rIns="61209" bIns="30605"/>
              <a:lstStyle/>
              <a:p>
                <a:r>
                  <a:rPr lang="en-US" sz="1904" spc="-1" dirty="0" smtClean="0">
                    <a:solidFill>
                      <a:srgbClr val="000000"/>
                    </a:solidFill>
                    <a:latin typeface="Optima" pitchFamily="2" charset="0"/>
                  </a:rPr>
                  <a:t>v 	</a:t>
                </a:r>
                <a:r>
                  <a:rPr lang="en-US" sz="1904" spc="-1" dirty="0" smtClean="0">
                    <a:solidFill>
                      <a:srgbClr val="000000"/>
                    </a:solidFill>
                    <a:latin typeface="Symbol" panose="05050102010706020507" pitchFamily="18" charset="2"/>
                    <a:ea typeface="Standard Symbols L"/>
                  </a:rPr>
                  <a:t>µ </a:t>
                </a:r>
                <a:r>
                  <a:rPr lang="en-US" sz="1904" spc="-1" dirty="0" err="1">
                    <a:solidFill>
                      <a:srgbClr val="000000"/>
                    </a:solidFill>
                    <a:latin typeface="Symbol" panose="05050102010706020507" pitchFamily="18" charset="2"/>
                    <a:ea typeface="Standard Symbols L"/>
                  </a:rPr>
                  <a:t>Dr</a:t>
                </a:r>
                <a:r>
                  <a:rPr lang="en-US" sz="1904" spc="-1" dirty="0">
                    <a:solidFill>
                      <a:srgbClr val="000000"/>
                    </a:solidFill>
                    <a:latin typeface="Optima" pitchFamily="2" charset="0"/>
                    <a:ea typeface="Standard Symbols L"/>
                  </a:rPr>
                  <a:t>/</a:t>
                </a:r>
                <a:r>
                  <a:rPr lang="en-US" sz="1904" spc="-1" dirty="0">
                    <a:solidFill>
                      <a:srgbClr val="000000"/>
                    </a:solidFill>
                    <a:latin typeface="Symbol" panose="05050102010706020507" pitchFamily="18" charset="2"/>
                    <a:ea typeface="Standard Symbols L"/>
                  </a:rPr>
                  <a:t>h</a:t>
                </a:r>
                <a:endParaRPr lang="en-US" sz="1904" spc="-1" dirty="0">
                  <a:latin typeface="Symbol" panose="05050102010706020507" pitchFamily="18" charset="2"/>
                </a:endParaRPr>
              </a:p>
              <a:p>
                <a14:m>
                  <m:oMath xmlns:m="http://schemas.openxmlformats.org/officeDocument/2006/math">
                    <m:r>
                      <a:rPr lang="en-US" sz="1904" b="0" i="1" spc="-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1904" spc="-1" dirty="0">
                    <a:solidFill>
                      <a:srgbClr val="000000"/>
                    </a:solidFill>
                    <a:latin typeface="Optima" pitchFamily="2" charset="0"/>
                    <a:ea typeface="Standard Symbols L"/>
                  </a:rPr>
                  <a:t> </a:t>
                </a:r>
                <a:r>
                  <a:rPr lang="en-US" sz="1904" spc="-1" dirty="0" smtClean="0">
                    <a:solidFill>
                      <a:srgbClr val="000000"/>
                    </a:solidFill>
                    <a:latin typeface="Optima" pitchFamily="2" charset="0"/>
                    <a:ea typeface="Standard Symbols L"/>
                  </a:rPr>
                  <a:t>	</a:t>
                </a:r>
                <a:r>
                  <a:rPr lang="en-US" sz="1904" spc="-1" dirty="0" smtClean="0">
                    <a:solidFill>
                      <a:srgbClr val="000000"/>
                    </a:solidFill>
                    <a:latin typeface="Symbol" panose="05050102010706020507" pitchFamily="18" charset="2"/>
                    <a:ea typeface="Standard Symbols L"/>
                  </a:rPr>
                  <a:t>µ </a:t>
                </a:r>
                <a:r>
                  <a:rPr lang="en-US" sz="1904" spc="-1" dirty="0">
                    <a:solidFill>
                      <a:srgbClr val="000000"/>
                    </a:solidFill>
                    <a:latin typeface="Symbol" panose="05050102010706020507" pitchFamily="18" charset="2"/>
                    <a:ea typeface="Standard Symbols L"/>
                  </a:rPr>
                  <a:t>t µ </a:t>
                </a:r>
                <a:r>
                  <a:rPr lang="en-US" sz="1904" spc="-1" dirty="0" err="1">
                    <a:solidFill>
                      <a:srgbClr val="000000"/>
                    </a:solidFill>
                    <a:latin typeface="Symbol" panose="05050102010706020507" pitchFamily="18" charset="2"/>
                    <a:ea typeface="Standard Symbols L"/>
                  </a:rPr>
                  <a:t>Dr</a:t>
                </a:r>
                <a:endParaRPr lang="en-US" sz="1904" spc="-1" dirty="0">
                  <a:latin typeface="Symbol" panose="05050102010706020507" pitchFamily="18" charset="2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904" i="1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4" i="1" spc="-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1904" b="0" i="1" spc="-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1904" spc="-1" dirty="0" smtClean="0">
                    <a:solidFill>
                      <a:srgbClr val="000000"/>
                    </a:solidFill>
                    <a:latin typeface="Symbol" panose="05050102010706020507" pitchFamily="18" charset="2"/>
                    <a:ea typeface="Standard Symbols L"/>
                  </a:rPr>
                  <a:t>	µ</a:t>
                </a:r>
                <a:r>
                  <a:rPr lang="en-US" sz="1904" spc="-1" dirty="0" smtClean="0">
                    <a:solidFill>
                      <a:srgbClr val="000000"/>
                    </a:solidFill>
                    <a:latin typeface="Optima" pitchFamily="2" charset="0"/>
                    <a:ea typeface="Standard Symbols L"/>
                  </a:rPr>
                  <a:t> </a:t>
                </a:r>
                <a:r>
                  <a:rPr lang="en-US" sz="1904" spc="-1" dirty="0">
                    <a:solidFill>
                      <a:srgbClr val="000000"/>
                    </a:solidFill>
                    <a:latin typeface="Optima" pitchFamily="2" charset="0"/>
                    <a:ea typeface="Standard Symbols L"/>
                  </a:rPr>
                  <a:t>v h</a:t>
                </a:r>
                <a:endParaRPr lang="en-US" sz="1904" spc="-1" dirty="0">
                  <a:latin typeface="Optima" pitchFamily="2" charset="0"/>
                </a:endParaRPr>
              </a:p>
              <a:p>
                <a:r>
                  <a:rPr lang="en-US" sz="1904" spc="-1" dirty="0" smtClean="0">
                    <a:solidFill>
                      <a:srgbClr val="000000"/>
                    </a:solidFill>
                    <a:latin typeface="Symbol" panose="05050102010706020507" pitchFamily="18" charset="2"/>
                    <a:ea typeface="Standard Symbols L"/>
                  </a:rPr>
                  <a:t>	µ </a:t>
                </a:r>
                <a:r>
                  <a:rPr lang="en-US" sz="1904" spc="-1" dirty="0">
                    <a:solidFill>
                      <a:srgbClr val="000000"/>
                    </a:solidFill>
                    <a:latin typeface="Symbol" panose="05050102010706020507" pitchFamily="18" charset="2"/>
                    <a:ea typeface="Standard Symbols L"/>
                  </a:rPr>
                  <a:t>Dr</a:t>
                </a:r>
                <a:r>
                  <a:rPr lang="en-US" sz="1904" spc="-1" baseline="33000" dirty="0">
                    <a:solidFill>
                      <a:srgbClr val="000000"/>
                    </a:solidFill>
                    <a:latin typeface="Optima" pitchFamily="2" charset="0"/>
                    <a:ea typeface="Standard Symbols L"/>
                  </a:rPr>
                  <a:t>2</a:t>
                </a:r>
                <a:r>
                  <a:rPr lang="en-US" sz="1904" spc="-1" dirty="0">
                    <a:solidFill>
                      <a:srgbClr val="000000"/>
                    </a:solidFill>
                    <a:latin typeface="Optima" pitchFamily="2" charset="0"/>
                    <a:ea typeface="Standard Symbols L"/>
                  </a:rPr>
                  <a:t>/</a:t>
                </a:r>
                <a:r>
                  <a:rPr lang="en-US" sz="1904" spc="-1" dirty="0">
                    <a:solidFill>
                      <a:srgbClr val="000000"/>
                    </a:solidFill>
                    <a:latin typeface="Symbol" panose="05050102010706020507" pitchFamily="18" charset="2"/>
                    <a:ea typeface="Standard Symbols L"/>
                  </a:rPr>
                  <a:t>h</a:t>
                </a:r>
                <a:endParaRPr lang="en-US" sz="1904" spc="-1" dirty="0">
                  <a:latin typeface="Symbol" panose="05050102010706020507" pitchFamily="18" charset="2"/>
                </a:endParaRPr>
              </a:p>
              <a:p>
                <a:endParaRPr lang="en-US" sz="1904" spc="-1" dirty="0">
                  <a:latin typeface="Optima" pitchFamily="2" charset="0"/>
                </a:endParaRPr>
              </a:p>
            </p:txBody>
          </p:sp>
        </mc:Choice>
        <mc:Fallback xmlns="">
          <p:sp>
            <p:nvSpPr>
              <p:cNvPr id="636" name="TextShap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479" y="3127783"/>
                <a:ext cx="1976319" cy="1570870"/>
              </a:xfrm>
              <a:prstGeom prst="rect">
                <a:avLst/>
              </a:prstGeom>
              <a:blipFill>
                <a:blip r:embed="rId9"/>
                <a:stretch>
                  <a:fillRect l="-4308" t="-34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7" name="CustomShape 13"/>
          <p:cNvSpPr/>
          <p:nvPr/>
        </p:nvSpPr>
        <p:spPr>
          <a:xfrm>
            <a:off x="1174784" y="2550459"/>
            <a:ext cx="6792493" cy="3515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09" tIns="30605" rIns="61209" bIns="30605"/>
          <a:lstStyle/>
          <a:p>
            <a:pPr marL="146902" indent="-146902"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sz="1632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dynamic topography </a:t>
            </a:r>
            <a:r>
              <a:rPr lang="en-US" sz="1632" i="1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h</a:t>
            </a:r>
            <a:r>
              <a:rPr lang="en-US" sz="1632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 </a:t>
            </a:r>
            <a:r>
              <a:rPr lang="en-US" sz="1904" spc="-1" dirty="0">
                <a:solidFill>
                  <a:srgbClr val="000000"/>
                </a:solidFill>
                <a:latin typeface="Symbol" panose="05050102010706020507" pitchFamily="18" charset="2"/>
                <a:ea typeface="Standard Symbols L"/>
              </a:rPr>
              <a:t>µ</a:t>
            </a:r>
            <a:r>
              <a:rPr lang="en-US" sz="1632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 with density (</a:t>
            </a:r>
            <a:r>
              <a:rPr lang="en-US" sz="1632" spc="-1" dirty="0" smtClean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temperature) anomaly, </a:t>
            </a:r>
            <a:r>
              <a:rPr lang="en-US" sz="1632" spc="-1" dirty="0" err="1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</a:rPr>
              <a:t>Dr</a:t>
            </a:r>
            <a:r>
              <a:rPr lang="en-US" sz="1632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 (here = </a:t>
            </a:r>
            <a:r>
              <a:rPr lang="en-US" sz="1632" spc="-1" dirty="0">
                <a:solidFill>
                  <a:srgbClr val="000000"/>
                </a:solidFill>
                <a:latin typeface="Symbol" panose="05050102010706020507" pitchFamily="18" charset="2"/>
                <a:ea typeface="ＭＳ Ｐゴシック"/>
              </a:rPr>
              <a:t>D</a:t>
            </a:r>
            <a:r>
              <a:rPr lang="en-US" sz="1632" i="1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T</a:t>
            </a:r>
            <a:r>
              <a:rPr lang="en-US" sz="1632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)</a:t>
            </a:r>
            <a:endParaRPr lang="en-US" sz="1632" spc="-1" dirty="0">
              <a:latin typeface="Optima" pitchFamily="2" charset="0"/>
            </a:endParaRPr>
          </a:p>
        </p:txBody>
      </p:sp>
      <p:sp>
        <p:nvSpPr>
          <p:cNvPr id="638" name="TextShape 14"/>
          <p:cNvSpPr txBox="1"/>
          <p:nvPr/>
        </p:nvSpPr>
        <p:spPr>
          <a:xfrm>
            <a:off x="3166283" y="3236736"/>
            <a:ext cx="2117589" cy="96098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i="1" spc="-1" dirty="0">
                <a:latin typeface="Optima" pitchFamily="2" charset="0"/>
              </a:rPr>
              <a:t>Note</a:t>
            </a:r>
            <a:r>
              <a:rPr lang="en-US" sz="1224" spc="-1" dirty="0">
                <a:latin typeface="Optima" pitchFamily="2" charset="0"/>
              </a:rPr>
              <a:t>:</a:t>
            </a:r>
          </a:p>
          <a:p>
            <a:pPr marL="146901" lvl="1">
              <a:buClr>
                <a:srgbClr val="000000"/>
              </a:buClr>
              <a:buSzPct val="45000"/>
            </a:pPr>
            <a:r>
              <a:rPr lang="en-US" sz="1224" spc="-1" dirty="0">
                <a:latin typeface="Optima" pitchFamily="2" charset="0"/>
              </a:rPr>
              <a:t>Match topography and</a:t>
            </a:r>
          </a:p>
          <a:p>
            <a:pPr marL="146901" lvl="1">
              <a:buClr>
                <a:srgbClr val="000000"/>
              </a:buClr>
              <a:buSzPct val="45000"/>
            </a:pPr>
            <a:r>
              <a:rPr lang="en-US" sz="1224" spc="-1" dirty="0">
                <a:latin typeface="Optima" pitchFamily="2" charset="0"/>
              </a:rPr>
              <a:t>velocity, constrain</a:t>
            </a:r>
          </a:p>
          <a:p>
            <a:pPr marL="146901" lvl="1">
              <a:buClr>
                <a:srgbClr val="000000"/>
              </a:buClr>
              <a:buSzPct val="45000"/>
            </a:pPr>
            <a:r>
              <a:rPr lang="en-US" sz="1224" spc="-1" dirty="0">
                <a:latin typeface="Optima" pitchFamily="2" charset="0"/>
              </a:rPr>
              <a:t>both </a:t>
            </a:r>
            <a:r>
              <a:rPr lang="en-US" sz="1224" spc="-1" dirty="0" err="1">
                <a:latin typeface="Symbol" panose="05050102010706020507" pitchFamily="18" charset="2"/>
              </a:rPr>
              <a:t>Dr</a:t>
            </a:r>
            <a:r>
              <a:rPr lang="en-US" sz="1224" spc="-1" dirty="0">
                <a:latin typeface="Optima" pitchFamily="2" charset="0"/>
              </a:rPr>
              <a:t> and </a:t>
            </a:r>
            <a:r>
              <a:rPr lang="en-US" sz="1224" spc="-1" dirty="0">
                <a:latin typeface="Symbol" panose="05050102010706020507" pitchFamily="18" charset="2"/>
              </a:rPr>
              <a:t>h</a:t>
            </a:r>
            <a:r>
              <a:rPr lang="en-US" sz="1224" spc="-1" dirty="0">
                <a:latin typeface="Optima" pitchFamily="2" charset="0"/>
              </a:rPr>
              <a:t>,</a:t>
            </a:r>
          </a:p>
          <a:p>
            <a:pPr marL="146901" lvl="1">
              <a:buClr>
                <a:srgbClr val="000000"/>
              </a:buClr>
              <a:buSzPct val="45000"/>
            </a:pPr>
            <a:r>
              <a:rPr lang="en-US" sz="1224" spc="-1" dirty="0">
                <a:latin typeface="Optima" pitchFamily="2" charset="0"/>
              </a:rPr>
              <a:t>match uplift, even better!</a:t>
            </a:r>
          </a:p>
        </p:txBody>
      </p:sp>
      <p:sp>
        <p:nvSpPr>
          <p:cNvPr id="21" name="Line 10"/>
          <p:cNvSpPr/>
          <p:nvPr/>
        </p:nvSpPr>
        <p:spPr>
          <a:xfrm flipV="1">
            <a:off x="2141153" y="616008"/>
            <a:ext cx="0" cy="497752"/>
          </a:xfrm>
          <a:prstGeom prst="line">
            <a:avLst/>
          </a:prstGeom>
          <a:ln w="36720">
            <a:solidFill>
              <a:srgbClr val="FF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Shape 10"/>
              <p:cNvSpPr txBox="1"/>
              <p:nvPr/>
            </p:nvSpPr>
            <p:spPr>
              <a:xfrm>
                <a:off x="2012600" y="717860"/>
                <a:ext cx="873331" cy="3124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1209" tIns="30605" rIns="61209" bIns="30605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pc="-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pc="-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̇"/>
                          <m:ctrlPr>
                            <a:rPr lang="en-US" i="1" spc="-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pc="-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</m:oMath>
                  </m:oMathPara>
                </a14:m>
                <a:endParaRPr lang="en-US" sz="1768" spc="-1" dirty="0">
                  <a:latin typeface="Optima" pitchFamily="2" charset="0"/>
                </a:endParaRPr>
              </a:p>
            </p:txBody>
          </p:sp>
        </mc:Choice>
        <mc:Fallback xmlns="">
          <p:sp>
            <p:nvSpPr>
              <p:cNvPr id="22" name="TextShap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600" y="717860"/>
                <a:ext cx="873331" cy="312411"/>
              </a:xfrm>
              <a:prstGeom prst="rect">
                <a:avLst/>
              </a:prstGeom>
              <a:blipFill>
                <a:blip r:embed="rId10"/>
                <a:stretch>
                  <a:fillRect t="-5882" b="-98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/>
          <p:nvPr/>
        </p:nvPicPr>
        <p:blipFill>
          <a:blip r:embed="rId11"/>
          <a:stretch/>
        </p:blipFill>
        <p:spPr>
          <a:xfrm>
            <a:off x="1455857" y="1113270"/>
            <a:ext cx="1383080" cy="143718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4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Immagine 14"/>
          <p:cNvPicPr/>
          <p:nvPr/>
        </p:nvPicPr>
        <p:blipFill>
          <a:blip r:embed="rId2"/>
          <a:stretch/>
        </p:blipFill>
        <p:spPr>
          <a:xfrm>
            <a:off x="1875016" y="4066241"/>
            <a:ext cx="5419451" cy="622129"/>
          </a:xfrm>
          <a:prstGeom prst="rect">
            <a:avLst/>
          </a:prstGeom>
          <a:ln>
            <a:noFill/>
          </a:ln>
        </p:spPr>
      </p:pic>
      <p:sp>
        <p:nvSpPr>
          <p:cNvPr id="957" name="CustomShape 1"/>
          <p:cNvSpPr/>
          <p:nvPr/>
        </p:nvSpPr>
        <p:spPr>
          <a:xfrm>
            <a:off x="1430394" y="113849"/>
            <a:ext cx="6281764" cy="7239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 algn="ctr">
              <a:lnSpc>
                <a:spcPct val="100000"/>
              </a:lnSpc>
            </a:pPr>
            <a:r>
              <a:rPr lang="en-US" sz="2176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Topography is about knowing the </a:t>
            </a:r>
            <a:endParaRPr lang="en-US" sz="2176" spc="-1" dirty="0">
              <a:latin typeface="Optima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2176" spc="-1" dirty="0">
                <a:solidFill>
                  <a:srgbClr val="000000"/>
                </a:solidFill>
                <a:latin typeface="Optima" pitchFamily="2" charset="0"/>
                <a:ea typeface="ＭＳ Ｐゴシック"/>
              </a:rPr>
              <a:t>structure and the history, and not so much LVVs</a:t>
            </a:r>
            <a:endParaRPr lang="en-US" sz="2176" spc="-1" dirty="0">
              <a:latin typeface="Optima" pitchFamily="2" charset="0"/>
            </a:endParaRPr>
          </a:p>
        </p:txBody>
      </p:sp>
      <p:pic>
        <p:nvPicPr>
          <p:cNvPr id="958" name="Picture 957"/>
          <p:cNvPicPr/>
          <p:nvPr/>
        </p:nvPicPr>
        <p:blipFill>
          <a:blip r:embed="rId3"/>
          <a:stretch/>
        </p:blipFill>
        <p:spPr>
          <a:xfrm>
            <a:off x="1248235" y="808450"/>
            <a:ext cx="3803042" cy="2854056"/>
          </a:xfrm>
          <a:prstGeom prst="rect">
            <a:avLst/>
          </a:prstGeom>
          <a:ln>
            <a:noFill/>
          </a:ln>
        </p:spPr>
      </p:pic>
      <p:pic>
        <p:nvPicPr>
          <p:cNvPr id="959" name="Picture 958"/>
          <p:cNvPicPr/>
          <p:nvPr/>
        </p:nvPicPr>
        <p:blipFill>
          <a:blip r:embed="rId4"/>
          <a:stretch/>
        </p:blipFill>
        <p:spPr>
          <a:xfrm>
            <a:off x="4182598" y="808450"/>
            <a:ext cx="3803042" cy="2854056"/>
          </a:xfrm>
          <a:prstGeom prst="rect">
            <a:avLst/>
          </a:prstGeom>
          <a:ln>
            <a:noFill/>
          </a:ln>
        </p:spPr>
      </p:pic>
      <p:sp>
        <p:nvSpPr>
          <p:cNvPr id="960" name="CustomShape 2"/>
          <p:cNvSpPr/>
          <p:nvPr/>
        </p:nvSpPr>
        <p:spPr>
          <a:xfrm>
            <a:off x="2465806" y="1666111"/>
            <a:ext cx="994770" cy="995259"/>
          </a:xfrm>
          <a:prstGeom prst="ellipse">
            <a:avLst/>
          </a:prstGeom>
          <a:noFill/>
          <a:ln w="54720">
            <a:solidFill>
              <a:srgbClr val="993366"/>
            </a:solidFill>
            <a:custDash>
              <a:ds d="300000" sp="300000"/>
              <a:ds d="3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1" name="TextShape 3"/>
          <p:cNvSpPr txBox="1"/>
          <p:nvPr/>
        </p:nvSpPr>
        <p:spPr>
          <a:xfrm>
            <a:off x="1941857" y="3034745"/>
            <a:ext cx="2123220" cy="55512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lIns="61209" tIns="30605" rIns="61209" bIns="30605"/>
          <a:lstStyle/>
          <a:p>
            <a:r>
              <a:rPr lang="en-US" sz="1768" spc="-1" dirty="0">
                <a:latin typeface="Optima" pitchFamily="2" charset="0"/>
              </a:rPr>
              <a:t>no viscosity variations</a:t>
            </a:r>
          </a:p>
        </p:txBody>
      </p:sp>
      <p:sp>
        <p:nvSpPr>
          <p:cNvPr id="962" name="TextShape 4"/>
          <p:cNvSpPr txBox="1"/>
          <p:nvPr/>
        </p:nvSpPr>
        <p:spPr>
          <a:xfrm>
            <a:off x="5099265" y="3034746"/>
            <a:ext cx="1836272" cy="55512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lIns="61209" tIns="30605" rIns="61209" bIns="30605"/>
          <a:lstStyle/>
          <a:p>
            <a:r>
              <a:rPr lang="en-US" sz="1768" spc="-1" dirty="0">
                <a:latin typeface="Optima" pitchFamily="2" charset="0"/>
              </a:rPr>
              <a:t>viscosity variations</a:t>
            </a:r>
          </a:p>
        </p:txBody>
      </p:sp>
      <p:sp>
        <p:nvSpPr>
          <p:cNvPr id="963" name="TextShape 5"/>
          <p:cNvSpPr txBox="1"/>
          <p:nvPr/>
        </p:nvSpPr>
        <p:spPr>
          <a:xfrm>
            <a:off x="6962469" y="3509483"/>
            <a:ext cx="648326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solidFill>
                  <a:srgbClr val="FF3333"/>
                </a:solidFill>
                <a:latin typeface="Optima" pitchFamily="2" charset="0"/>
              </a:rPr>
              <a:t>squishy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964" name="TextShape 6"/>
          <p:cNvSpPr txBox="1"/>
          <p:nvPr/>
        </p:nvSpPr>
        <p:spPr>
          <a:xfrm>
            <a:off x="6962469" y="717371"/>
            <a:ext cx="554064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>
                <a:solidFill>
                  <a:srgbClr val="0000FF"/>
                </a:solidFill>
                <a:latin typeface="Optima" pitchFamily="2" charset="0"/>
              </a:rPr>
              <a:t>strong</a:t>
            </a:r>
            <a:endParaRPr lang="en-US" sz="1224" spc="-1">
              <a:latin typeface="Optima" pitchFamily="2" charset="0"/>
            </a:endParaRPr>
          </a:p>
        </p:txBody>
      </p:sp>
      <p:sp>
        <p:nvSpPr>
          <p:cNvPr id="965" name="TextShape 7"/>
          <p:cNvSpPr txBox="1"/>
          <p:nvPr/>
        </p:nvSpPr>
        <p:spPr>
          <a:xfrm>
            <a:off x="7758100" y="4907968"/>
            <a:ext cx="1384306" cy="235532"/>
          </a:xfrm>
          <a:prstGeom prst="rect">
            <a:avLst/>
          </a:prstGeom>
          <a:noFill/>
          <a:ln>
            <a:noFill/>
          </a:ln>
        </p:spPr>
        <p:txBody>
          <a:bodyPr lIns="61209" tIns="30605" rIns="61209" bIns="30605"/>
          <a:lstStyle/>
          <a:p>
            <a:r>
              <a:rPr lang="en-US" sz="1224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Burov</a:t>
            </a:r>
            <a:r>
              <a:rPr lang="en-US" sz="1224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 et al</a:t>
            </a:r>
            <a:r>
              <a:rPr lang="en-US" sz="1224" spc="-1" dirty="0" smtClean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. (2003) </a:t>
            </a:r>
            <a:endParaRPr lang="en-US" sz="1224" spc="-1" dirty="0">
              <a:solidFill>
                <a:schemeClr val="bg1">
                  <a:lumMod val="85000"/>
                </a:schemeClr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0" name="Rectangle 3"/>
          <p:cNvSpPr>
            <a:spLocks noChangeArrowheads="1"/>
          </p:cNvSpPr>
          <p:nvPr/>
        </p:nvSpPr>
        <p:spPr bwMode="auto">
          <a:xfrm>
            <a:off x="1732265" y="356693"/>
            <a:ext cx="5829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100" dirty="0">
                <a:latin typeface="Optima" pitchFamily="2" charset="0"/>
              </a:rPr>
              <a:t>Dehydration of the subducting slab</a:t>
            </a:r>
          </a:p>
        </p:txBody>
      </p:sp>
      <p:sp>
        <p:nvSpPr>
          <p:cNvPr id="872451" name="Text Box 5"/>
          <p:cNvSpPr txBox="1">
            <a:spLocks noChangeArrowheads="1"/>
          </p:cNvSpPr>
          <p:nvPr/>
        </p:nvSpPr>
        <p:spPr bwMode="auto">
          <a:xfrm>
            <a:off x="1209237" y="4077658"/>
            <a:ext cx="326002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500" dirty="0">
                <a:latin typeface="Optima" pitchFamily="2" charset="0"/>
              </a:rPr>
              <a:t>Phase diagram from Hacker et al. (2004)</a:t>
            </a:r>
          </a:p>
        </p:txBody>
      </p:sp>
      <p:sp>
        <p:nvSpPr>
          <p:cNvPr id="872452" name="Rectangle 2"/>
          <p:cNvSpPr>
            <a:spLocks noChangeArrowheads="1"/>
          </p:cNvSpPr>
          <p:nvPr/>
        </p:nvSpPr>
        <p:spPr bwMode="auto">
          <a:xfrm>
            <a:off x="1257300" y="965302"/>
            <a:ext cx="6572250" cy="3086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CA" altLang="en-US" sz="1800" b="1">
              <a:latin typeface="Optima" pitchFamily="2" charset="0"/>
            </a:endParaRPr>
          </a:p>
        </p:txBody>
      </p:sp>
      <p:sp>
        <p:nvSpPr>
          <p:cNvPr id="872455" name="Text Box 4"/>
          <p:cNvSpPr txBox="1">
            <a:spLocks noChangeArrowheads="1"/>
          </p:cNvSpPr>
          <p:nvPr/>
        </p:nvSpPr>
        <p:spPr bwMode="auto">
          <a:xfrm>
            <a:off x="4671007" y="4049146"/>
            <a:ext cx="369970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500" dirty="0">
                <a:latin typeface="Optima" pitchFamily="2" charset="0"/>
              </a:rPr>
              <a:t>Reactions from Schmidt and </a:t>
            </a:r>
            <a:r>
              <a:rPr lang="en-US" altLang="en-US" sz="1500" dirty="0" err="1">
                <a:latin typeface="Optima" pitchFamily="2" charset="0"/>
              </a:rPr>
              <a:t>Poli</a:t>
            </a:r>
            <a:r>
              <a:rPr lang="en-US" altLang="en-US" sz="1500" dirty="0">
                <a:latin typeface="Optima" pitchFamily="2" charset="0"/>
              </a:rPr>
              <a:t> (1998)</a:t>
            </a:r>
          </a:p>
          <a:p>
            <a:r>
              <a:rPr lang="en-US" altLang="en-US" sz="1500" dirty="0">
                <a:latin typeface="Optima" pitchFamily="2" charset="0"/>
              </a:rPr>
              <a:t>Wet solidus: (1) Schmidt and </a:t>
            </a:r>
            <a:r>
              <a:rPr lang="en-US" altLang="en-US" sz="1500" dirty="0" err="1">
                <a:latin typeface="Optima" pitchFamily="2" charset="0"/>
              </a:rPr>
              <a:t>Poli</a:t>
            </a:r>
            <a:r>
              <a:rPr lang="en-US" altLang="en-US" sz="1500" dirty="0">
                <a:latin typeface="Optima" pitchFamily="2" charset="0"/>
              </a:rPr>
              <a:t> (1998), (2) Grove et al. (2003)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850066" y="783580"/>
            <a:ext cx="20574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50" dirty="0">
                <a:solidFill>
                  <a:srgbClr val="000000"/>
                </a:solidFill>
                <a:latin typeface="Optima" pitchFamily="2" charset="0"/>
              </a:rPr>
              <a:t>Crust (wet basalt)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281059" y="783580"/>
            <a:ext cx="20574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50" dirty="0">
                <a:solidFill>
                  <a:srgbClr val="000000"/>
                </a:solidFill>
                <a:latin typeface="Optima" pitchFamily="2" charset="0"/>
              </a:rPr>
              <a:t>Mantle</a:t>
            </a:r>
          </a:p>
        </p:txBody>
      </p:sp>
      <p:pic>
        <p:nvPicPr>
          <p:cNvPr id="872466" name="Picture 18" descr="PhaseClUD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2" y="1098847"/>
            <a:ext cx="7384749" cy="29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2467" name="Group 19"/>
          <p:cNvGrpSpPr>
            <a:grpSpLocks/>
          </p:cNvGrpSpPr>
          <p:nvPr/>
        </p:nvGrpSpPr>
        <p:grpSpPr bwMode="auto">
          <a:xfrm>
            <a:off x="1468718" y="1590388"/>
            <a:ext cx="5795450" cy="2319422"/>
            <a:chOff x="510" y="1525"/>
            <a:chExt cx="4547" cy="1724"/>
          </a:xfrm>
        </p:grpSpPr>
        <p:grpSp>
          <p:nvGrpSpPr>
            <p:cNvPr id="872468" name="Group 20"/>
            <p:cNvGrpSpPr>
              <a:grpSpLocks/>
            </p:cNvGrpSpPr>
            <p:nvPr/>
          </p:nvGrpSpPr>
          <p:grpSpPr bwMode="auto">
            <a:xfrm>
              <a:off x="510" y="1525"/>
              <a:ext cx="1905" cy="1724"/>
              <a:chOff x="510" y="1525"/>
              <a:chExt cx="1905" cy="1724"/>
            </a:xfrm>
          </p:grpSpPr>
          <p:sp>
            <p:nvSpPr>
              <p:cNvPr id="872469" name="Line 21"/>
              <p:cNvSpPr>
                <a:spLocks noChangeShapeType="1"/>
              </p:cNvSpPr>
              <p:nvPr/>
            </p:nvSpPr>
            <p:spPr bwMode="auto">
              <a:xfrm>
                <a:off x="555" y="1525"/>
                <a:ext cx="1860" cy="77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 sz="1350">
                  <a:latin typeface="Optima" pitchFamily="2" charset="0"/>
                </a:endParaRPr>
              </a:p>
            </p:txBody>
          </p:sp>
          <p:sp>
            <p:nvSpPr>
              <p:cNvPr id="872470" name="Line 22"/>
              <p:cNvSpPr>
                <a:spLocks noChangeShapeType="1"/>
              </p:cNvSpPr>
              <p:nvPr/>
            </p:nvSpPr>
            <p:spPr bwMode="auto">
              <a:xfrm>
                <a:off x="510" y="1661"/>
                <a:ext cx="1315" cy="1588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 sz="1350">
                  <a:latin typeface="Optima" pitchFamily="2" charset="0"/>
                </a:endParaRPr>
              </a:p>
            </p:txBody>
          </p:sp>
          <p:sp>
            <p:nvSpPr>
              <p:cNvPr id="872471" name="Text Box 23"/>
              <p:cNvSpPr txBox="1">
                <a:spLocks noChangeArrowheads="1"/>
              </p:cNvSpPr>
              <p:nvPr/>
            </p:nvSpPr>
            <p:spPr bwMode="auto">
              <a:xfrm rot="1295625">
                <a:off x="908" y="1896"/>
                <a:ext cx="1299" cy="343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2142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2400" b="1" dirty="0">
                    <a:solidFill>
                      <a:srgbClr val="FF0000"/>
                    </a:solidFill>
                    <a:latin typeface="Optima" pitchFamily="2" charset="0"/>
                  </a:rPr>
                  <a:t>Young slab</a:t>
                </a:r>
              </a:p>
            </p:txBody>
          </p:sp>
          <p:sp>
            <p:nvSpPr>
              <p:cNvPr id="872472" name="Text Box 24"/>
              <p:cNvSpPr txBox="1">
                <a:spLocks noChangeArrowheads="1"/>
              </p:cNvSpPr>
              <p:nvPr/>
            </p:nvSpPr>
            <p:spPr bwMode="auto">
              <a:xfrm rot="2956534">
                <a:off x="645" y="2474"/>
                <a:ext cx="976" cy="362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2136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2400" b="1" dirty="0">
                    <a:solidFill>
                      <a:srgbClr val="000099"/>
                    </a:solidFill>
                    <a:latin typeface="Optima" pitchFamily="2" charset="0"/>
                  </a:rPr>
                  <a:t>Old slab</a:t>
                </a:r>
              </a:p>
            </p:txBody>
          </p:sp>
        </p:grpSp>
        <p:grpSp>
          <p:nvGrpSpPr>
            <p:cNvPr id="872473" name="Group 25"/>
            <p:cNvGrpSpPr>
              <a:grpSpLocks/>
            </p:cNvGrpSpPr>
            <p:nvPr/>
          </p:nvGrpSpPr>
          <p:grpSpPr bwMode="auto">
            <a:xfrm>
              <a:off x="3152" y="1525"/>
              <a:ext cx="1905" cy="1724"/>
              <a:chOff x="612" y="1525"/>
              <a:chExt cx="1905" cy="1724"/>
            </a:xfrm>
          </p:grpSpPr>
          <p:sp>
            <p:nvSpPr>
              <p:cNvPr id="872474" name="Line 26"/>
              <p:cNvSpPr>
                <a:spLocks noChangeShapeType="1"/>
              </p:cNvSpPr>
              <p:nvPr/>
            </p:nvSpPr>
            <p:spPr bwMode="auto">
              <a:xfrm>
                <a:off x="657" y="1525"/>
                <a:ext cx="1860" cy="77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 sz="1350">
                  <a:latin typeface="Optima" pitchFamily="2" charset="0"/>
                </a:endParaRPr>
              </a:p>
            </p:txBody>
          </p:sp>
          <p:sp>
            <p:nvSpPr>
              <p:cNvPr id="872475" name="Line 27"/>
              <p:cNvSpPr>
                <a:spLocks noChangeShapeType="1"/>
              </p:cNvSpPr>
              <p:nvPr/>
            </p:nvSpPr>
            <p:spPr bwMode="auto">
              <a:xfrm>
                <a:off x="612" y="1661"/>
                <a:ext cx="1315" cy="1588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 sz="1350">
                  <a:latin typeface="Optima" pitchFamily="2" charset="0"/>
                </a:endParaRPr>
              </a:p>
            </p:txBody>
          </p:sp>
          <p:sp>
            <p:nvSpPr>
              <p:cNvPr id="872476" name="Text Box 28"/>
              <p:cNvSpPr txBox="1">
                <a:spLocks noChangeArrowheads="1"/>
              </p:cNvSpPr>
              <p:nvPr/>
            </p:nvSpPr>
            <p:spPr bwMode="auto">
              <a:xfrm rot="1295625">
                <a:off x="1022" y="1896"/>
                <a:ext cx="1299" cy="343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2142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2400" b="1" dirty="0">
                    <a:solidFill>
                      <a:srgbClr val="FF0000"/>
                    </a:solidFill>
                    <a:latin typeface="Optima" pitchFamily="2" charset="0"/>
                  </a:rPr>
                  <a:t>Young slab</a:t>
                </a:r>
              </a:p>
            </p:txBody>
          </p:sp>
          <p:sp>
            <p:nvSpPr>
              <p:cNvPr id="872477" name="Text Box 29"/>
              <p:cNvSpPr txBox="1">
                <a:spLocks noChangeArrowheads="1"/>
              </p:cNvSpPr>
              <p:nvPr/>
            </p:nvSpPr>
            <p:spPr bwMode="auto">
              <a:xfrm rot="2956534">
                <a:off x="760" y="2474"/>
                <a:ext cx="976" cy="362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2136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2400" b="1" dirty="0">
                    <a:solidFill>
                      <a:srgbClr val="000099"/>
                    </a:solidFill>
                    <a:latin typeface="Optima" pitchFamily="2" charset="0"/>
                  </a:rPr>
                  <a:t>Old slab</a:t>
                </a:r>
              </a:p>
            </p:txBody>
          </p:sp>
        </p:grpSp>
      </p:grpSp>
      <p:grpSp>
        <p:nvGrpSpPr>
          <p:cNvPr id="872481" name="Group 33"/>
          <p:cNvGrpSpPr>
            <a:grpSpLocks/>
          </p:cNvGrpSpPr>
          <p:nvPr/>
        </p:nvGrpSpPr>
        <p:grpSpPr bwMode="auto">
          <a:xfrm>
            <a:off x="1244745" y="1839162"/>
            <a:ext cx="1301332" cy="887946"/>
            <a:chOff x="431" y="1525"/>
            <a:chExt cx="1021" cy="660"/>
          </a:xfrm>
        </p:grpSpPr>
        <p:sp>
          <p:nvSpPr>
            <p:cNvPr id="872478" name="Text Box 30"/>
            <p:cNvSpPr txBox="1">
              <a:spLocks noChangeArrowheads="1"/>
            </p:cNvSpPr>
            <p:nvPr/>
          </p:nvSpPr>
          <p:spPr bwMode="auto">
            <a:xfrm>
              <a:off x="431" y="1979"/>
              <a:ext cx="1021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CA" altLang="en-US" sz="1200">
                  <a:solidFill>
                    <a:srgbClr val="FF0000"/>
                  </a:solidFill>
                  <a:latin typeface="Optima" pitchFamily="2" charset="0"/>
                </a:rPr>
                <a:t>wt% bound H</a:t>
              </a:r>
              <a:r>
                <a:rPr lang="en-CA" altLang="en-US" sz="1200" baseline="-25000">
                  <a:solidFill>
                    <a:srgbClr val="FF0000"/>
                  </a:solidFill>
                  <a:latin typeface="Optima" pitchFamily="2" charset="0"/>
                </a:rPr>
                <a:t>2</a:t>
              </a:r>
              <a:r>
                <a:rPr lang="en-CA" altLang="en-US" sz="1200">
                  <a:solidFill>
                    <a:srgbClr val="FF0000"/>
                  </a:solidFill>
                  <a:latin typeface="Optima" pitchFamily="2" charset="0"/>
                </a:rPr>
                <a:t>O</a:t>
              </a:r>
            </a:p>
          </p:txBody>
        </p:sp>
        <p:sp>
          <p:nvSpPr>
            <p:cNvPr id="872479" name="Line 31"/>
            <p:cNvSpPr>
              <a:spLocks noChangeShapeType="1"/>
            </p:cNvSpPr>
            <p:nvPr/>
          </p:nvSpPr>
          <p:spPr bwMode="auto">
            <a:xfrm flipH="1" flipV="1">
              <a:off x="748" y="1842"/>
              <a:ext cx="91" cy="18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sz="1350">
                <a:latin typeface="Optima" pitchFamily="2" charset="0"/>
              </a:endParaRPr>
            </a:p>
          </p:txBody>
        </p:sp>
        <p:sp>
          <p:nvSpPr>
            <p:cNvPr id="872480" name="Line 32"/>
            <p:cNvSpPr>
              <a:spLocks noChangeShapeType="1"/>
            </p:cNvSpPr>
            <p:nvPr/>
          </p:nvSpPr>
          <p:spPr bwMode="auto">
            <a:xfrm flipV="1">
              <a:off x="884" y="1525"/>
              <a:ext cx="136" cy="49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sz="1350">
                <a:latin typeface="Optima" pitchFamily="2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4841368"/>
            <a:ext cx="2093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  <a:cs typeface="Optima"/>
              </a:rPr>
              <a:t>slide modified from K. Wang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Optima" pitchFamily="2" charset="0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94347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wang\Dropbox\birch\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616" y="721850"/>
            <a:ext cx="4455339" cy="358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464706" y="2193279"/>
            <a:ext cx="344951" cy="1712889"/>
            <a:chOff x="7756525" y="2565400"/>
            <a:chExt cx="514415" cy="2537613"/>
          </a:xfrm>
        </p:grpSpPr>
        <p:sp>
          <p:nvSpPr>
            <p:cNvPr id="11" name="Line 20"/>
            <p:cNvSpPr>
              <a:spLocks noChangeShapeType="1"/>
            </p:cNvSpPr>
            <p:nvPr/>
          </p:nvSpPr>
          <p:spPr bwMode="auto">
            <a:xfrm>
              <a:off x="7756525" y="2565400"/>
              <a:ext cx="2873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sz="1350">
                <a:latin typeface="Optima" pitchFamily="2" charset="0"/>
              </a:endParaRPr>
            </a:p>
          </p:txBody>
        </p:sp>
        <p:sp>
          <p:nvSpPr>
            <p:cNvPr id="12" name="Line 21"/>
            <p:cNvSpPr>
              <a:spLocks noChangeShapeType="1"/>
            </p:cNvSpPr>
            <p:nvPr/>
          </p:nvSpPr>
          <p:spPr bwMode="auto">
            <a:xfrm>
              <a:off x="7756525" y="5103013"/>
              <a:ext cx="2873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sz="1350">
                <a:latin typeface="Optima" pitchFamily="2" charset="0"/>
              </a:endParaRPr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 flipH="1">
              <a:off x="7900194" y="2565400"/>
              <a:ext cx="794" cy="2537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sz="1350">
                <a:latin typeface="Optima" pitchFamily="2" charset="0"/>
              </a:endParaRPr>
            </a:p>
          </p:txBody>
        </p:sp>
        <p:sp>
          <p:nvSpPr>
            <p:cNvPr id="14" name="Text Box 23"/>
            <p:cNvSpPr txBox="1">
              <a:spLocks noChangeArrowheads="1"/>
            </p:cNvSpPr>
            <p:nvPr/>
          </p:nvSpPr>
          <p:spPr bwMode="auto">
            <a:xfrm rot="5400000">
              <a:off x="7377252" y="3634545"/>
              <a:ext cx="1339874" cy="447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CA" altLang="en-US" sz="1350" dirty="0">
                  <a:latin typeface="Optima" pitchFamily="2" charset="0"/>
                </a:rPr>
                <a:t>~ 100 km</a:t>
              </a:r>
            </a:p>
          </p:txBody>
        </p:sp>
      </p:grpSp>
      <p:grpSp>
        <p:nvGrpSpPr>
          <p:cNvPr id="15" name="Group 29"/>
          <p:cNvGrpSpPr>
            <a:grpSpLocks/>
          </p:cNvGrpSpPr>
          <p:nvPr/>
        </p:nvGrpSpPr>
        <p:grpSpPr bwMode="auto">
          <a:xfrm>
            <a:off x="8729092" y="2193455"/>
            <a:ext cx="351296" cy="1342670"/>
            <a:chOff x="5204" y="1616"/>
            <a:chExt cx="330" cy="1253"/>
          </a:xfrm>
        </p:grpSpPr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 rot="5400000">
              <a:off x="4903" y="2134"/>
              <a:ext cx="979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CA" altLang="en-US" sz="1350" dirty="0">
                  <a:latin typeface="Optima" pitchFamily="2" charset="0"/>
                </a:rPr>
                <a:t>70 ~ 80 km</a:t>
              </a:r>
            </a:p>
          </p:txBody>
        </p: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>
              <a:off x="5204" y="1616"/>
              <a:ext cx="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sz="1350">
                <a:latin typeface="Optima" pitchFamily="2" charset="0"/>
              </a:endParaRPr>
            </a:p>
          </p:txBody>
        </p:sp>
        <p:sp>
          <p:nvSpPr>
            <p:cNvPr id="18" name="Line 25"/>
            <p:cNvSpPr>
              <a:spLocks noChangeShapeType="1"/>
            </p:cNvSpPr>
            <p:nvPr/>
          </p:nvSpPr>
          <p:spPr bwMode="auto">
            <a:xfrm>
              <a:off x="5204" y="2869"/>
              <a:ext cx="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sz="1350">
                <a:latin typeface="Optima" pitchFamily="2" charset="0"/>
              </a:endParaRPr>
            </a:p>
          </p:txBody>
        </p:sp>
        <p:sp>
          <p:nvSpPr>
            <p:cNvPr id="19" name="Line 26"/>
            <p:cNvSpPr>
              <a:spLocks noChangeShapeType="1"/>
            </p:cNvSpPr>
            <p:nvPr/>
          </p:nvSpPr>
          <p:spPr bwMode="auto">
            <a:xfrm flipH="1">
              <a:off x="5289" y="1616"/>
              <a:ext cx="6" cy="12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sz="1350">
                <a:latin typeface="Optima" pitchFamily="2" charset="0"/>
              </a:endParaRPr>
            </a:p>
          </p:txBody>
        </p:sp>
      </p:grpSp>
      <p:sp>
        <p:nvSpPr>
          <p:cNvPr id="20" name="Oval 39"/>
          <p:cNvSpPr>
            <a:spLocks noChangeArrowheads="1"/>
          </p:cNvSpPr>
          <p:nvPr/>
        </p:nvSpPr>
        <p:spPr bwMode="auto">
          <a:xfrm>
            <a:off x="7018450" y="3277602"/>
            <a:ext cx="386424" cy="390049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z="1350">
              <a:latin typeface="Optima" pitchFamily="2" charset="0"/>
            </a:endParaRPr>
          </a:p>
        </p:txBody>
      </p:sp>
      <p:sp>
        <p:nvSpPr>
          <p:cNvPr id="36" name="Freeform 12"/>
          <p:cNvSpPr>
            <a:spLocks/>
          </p:cNvSpPr>
          <p:nvPr/>
        </p:nvSpPr>
        <p:spPr bwMode="auto">
          <a:xfrm>
            <a:off x="4444765" y="2472691"/>
            <a:ext cx="2813285" cy="985349"/>
          </a:xfrm>
          <a:custGeom>
            <a:avLst/>
            <a:gdLst>
              <a:gd name="T0" fmla="*/ 0 w 2178"/>
              <a:gd name="T1" fmla="*/ 0 h 807"/>
              <a:gd name="T2" fmla="*/ 429 w 2178"/>
              <a:gd name="T3" fmla="*/ 81 h 807"/>
              <a:gd name="T4" fmla="*/ 987 w 2178"/>
              <a:gd name="T5" fmla="*/ 240 h 807"/>
              <a:gd name="T6" fmla="*/ 1644 w 2178"/>
              <a:gd name="T7" fmla="*/ 513 h 807"/>
              <a:gd name="T8" fmla="*/ 2178 w 2178"/>
              <a:gd name="T9" fmla="*/ 807 h 807"/>
              <a:gd name="connsiteX0" fmla="*/ 0 w 9918"/>
              <a:gd name="connsiteY0" fmla="*/ 0 h 10119"/>
              <a:gd name="connsiteX1" fmla="*/ 1888 w 9918"/>
              <a:gd name="connsiteY1" fmla="*/ 1123 h 10119"/>
              <a:gd name="connsiteX2" fmla="*/ 4450 w 9918"/>
              <a:gd name="connsiteY2" fmla="*/ 3093 h 10119"/>
              <a:gd name="connsiteX3" fmla="*/ 7466 w 9918"/>
              <a:gd name="connsiteY3" fmla="*/ 6476 h 10119"/>
              <a:gd name="connsiteX4" fmla="*/ 9918 w 9918"/>
              <a:gd name="connsiteY4" fmla="*/ 10119 h 10119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487 w 10000"/>
              <a:gd name="connsiteY2" fmla="*/ 3057 h 10000"/>
              <a:gd name="connsiteX3" fmla="*/ 7528 w 10000"/>
              <a:gd name="connsiteY3" fmla="*/ 6400 h 10000"/>
              <a:gd name="connsiteX4" fmla="*/ 10000 w 10000"/>
              <a:gd name="connsiteY4" fmla="*/ 10000 h 10000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754 w 10000"/>
              <a:gd name="connsiteY2" fmla="*/ 3057 h 10000"/>
              <a:gd name="connsiteX3" fmla="*/ 7528 w 10000"/>
              <a:gd name="connsiteY3" fmla="*/ 6400 h 10000"/>
              <a:gd name="connsiteX4" fmla="*/ 10000 w 10000"/>
              <a:gd name="connsiteY4" fmla="*/ 10000 h 10000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754 w 10000"/>
              <a:gd name="connsiteY2" fmla="*/ 3057 h 10000"/>
              <a:gd name="connsiteX3" fmla="*/ 7528 w 10000"/>
              <a:gd name="connsiteY3" fmla="*/ 6107 h 10000"/>
              <a:gd name="connsiteX4" fmla="*/ 10000 w 10000"/>
              <a:gd name="connsiteY4" fmla="*/ 10000 h 10000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754 w 10000"/>
              <a:gd name="connsiteY2" fmla="*/ 3057 h 10000"/>
              <a:gd name="connsiteX3" fmla="*/ 7528 w 10000"/>
              <a:gd name="connsiteY3" fmla="*/ 6107 h 10000"/>
              <a:gd name="connsiteX4" fmla="*/ 10000 w 10000"/>
              <a:gd name="connsiteY4" fmla="*/ 10000 h 10000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754 w 10000"/>
              <a:gd name="connsiteY2" fmla="*/ 3057 h 10000"/>
              <a:gd name="connsiteX3" fmla="*/ 7528 w 10000"/>
              <a:gd name="connsiteY3" fmla="*/ 6107 h 10000"/>
              <a:gd name="connsiteX4" fmla="*/ 10000 w 10000"/>
              <a:gd name="connsiteY4" fmla="*/ 10000 h 10000"/>
              <a:gd name="connsiteX0" fmla="*/ 0 w 10000"/>
              <a:gd name="connsiteY0" fmla="*/ 0 h 10000"/>
              <a:gd name="connsiteX1" fmla="*/ 2068 w 10000"/>
              <a:gd name="connsiteY1" fmla="*/ 993 h 10000"/>
              <a:gd name="connsiteX2" fmla="*/ 4738 w 10000"/>
              <a:gd name="connsiteY2" fmla="*/ 2989 h 10000"/>
              <a:gd name="connsiteX3" fmla="*/ 7528 w 10000"/>
              <a:gd name="connsiteY3" fmla="*/ 6107 h 10000"/>
              <a:gd name="connsiteX4" fmla="*/ 10000 w 10000"/>
              <a:gd name="connsiteY4" fmla="*/ 10000 h 10000"/>
              <a:gd name="connsiteX0" fmla="*/ 0 w 10040"/>
              <a:gd name="connsiteY0" fmla="*/ 0 h 10137"/>
              <a:gd name="connsiteX1" fmla="*/ 2068 w 10040"/>
              <a:gd name="connsiteY1" fmla="*/ 993 h 10137"/>
              <a:gd name="connsiteX2" fmla="*/ 4738 w 10040"/>
              <a:gd name="connsiteY2" fmla="*/ 2989 h 10137"/>
              <a:gd name="connsiteX3" fmla="*/ 7528 w 10040"/>
              <a:gd name="connsiteY3" fmla="*/ 6107 h 10137"/>
              <a:gd name="connsiteX4" fmla="*/ 10040 w 10040"/>
              <a:gd name="connsiteY4" fmla="*/ 10137 h 10137"/>
              <a:gd name="connsiteX0" fmla="*/ 0 w 10040"/>
              <a:gd name="connsiteY0" fmla="*/ 0 h 10137"/>
              <a:gd name="connsiteX1" fmla="*/ 2068 w 10040"/>
              <a:gd name="connsiteY1" fmla="*/ 993 h 10137"/>
              <a:gd name="connsiteX2" fmla="*/ 4738 w 10040"/>
              <a:gd name="connsiteY2" fmla="*/ 2989 h 10137"/>
              <a:gd name="connsiteX3" fmla="*/ 7528 w 10040"/>
              <a:gd name="connsiteY3" fmla="*/ 6107 h 10137"/>
              <a:gd name="connsiteX4" fmla="*/ 10040 w 10040"/>
              <a:gd name="connsiteY4" fmla="*/ 10137 h 10137"/>
              <a:gd name="connsiteX0" fmla="*/ 0 w 10312"/>
              <a:gd name="connsiteY0" fmla="*/ 0 h 10365"/>
              <a:gd name="connsiteX1" fmla="*/ 2340 w 10312"/>
              <a:gd name="connsiteY1" fmla="*/ 1221 h 10365"/>
              <a:gd name="connsiteX2" fmla="*/ 5010 w 10312"/>
              <a:gd name="connsiteY2" fmla="*/ 3217 h 10365"/>
              <a:gd name="connsiteX3" fmla="*/ 7800 w 10312"/>
              <a:gd name="connsiteY3" fmla="*/ 6335 h 10365"/>
              <a:gd name="connsiteX4" fmla="*/ 10312 w 10312"/>
              <a:gd name="connsiteY4" fmla="*/ 10365 h 10365"/>
              <a:gd name="connsiteX0" fmla="*/ 0 w 10312"/>
              <a:gd name="connsiteY0" fmla="*/ 0 h 10365"/>
              <a:gd name="connsiteX1" fmla="*/ 2388 w 10312"/>
              <a:gd name="connsiteY1" fmla="*/ 1198 h 10365"/>
              <a:gd name="connsiteX2" fmla="*/ 5010 w 10312"/>
              <a:gd name="connsiteY2" fmla="*/ 3217 h 10365"/>
              <a:gd name="connsiteX3" fmla="*/ 7800 w 10312"/>
              <a:gd name="connsiteY3" fmla="*/ 6335 h 10365"/>
              <a:gd name="connsiteX4" fmla="*/ 10312 w 10312"/>
              <a:gd name="connsiteY4" fmla="*/ 10365 h 10365"/>
              <a:gd name="connsiteX0" fmla="*/ 0 w 10312"/>
              <a:gd name="connsiteY0" fmla="*/ 0 h 10365"/>
              <a:gd name="connsiteX1" fmla="*/ 2388 w 10312"/>
              <a:gd name="connsiteY1" fmla="*/ 1198 h 10365"/>
              <a:gd name="connsiteX2" fmla="*/ 5034 w 10312"/>
              <a:gd name="connsiteY2" fmla="*/ 3194 h 10365"/>
              <a:gd name="connsiteX3" fmla="*/ 7800 w 10312"/>
              <a:gd name="connsiteY3" fmla="*/ 6335 h 10365"/>
              <a:gd name="connsiteX4" fmla="*/ 10312 w 10312"/>
              <a:gd name="connsiteY4" fmla="*/ 10365 h 10365"/>
              <a:gd name="connsiteX0" fmla="*/ 0 w 10312"/>
              <a:gd name="connsiteY0" fmla="*/ 0 h 10365"/>
              <a:gd name="connsiteX1" fmla="*/ 2388 w 10312"/>
              <a:gd name="connsiteY1" fmla="*/ 1198 h 10365"/>
              <a:gd name="connsiteX2" fmla="*/ 5106 w 10312"/>
              <a:gd name="connsiteY2" fmla="*/ 3217 h 10365"/>
              <a:gd name="connsiteX3" fmla="*/ 7800 w 10312"/>
              <a:gd name="connsiteY3" fmla="*/ 6335 h 10365"/>
              <a:gd name="connsiteX4" fmla="*/ 10312 w 10312"/>
              <a:gd name="connsiteY4" fmla="*/ 10365 h 10365"/>
              <a:gd name="connsiteX0" fmla="*/ 0 w 10312"/>
              <a:gd name="connsiteY0" fmla="*/ 0 h 10365"/>
              <a:gd name="connsiteX1" fmla="*/ 2388 w 10312"/>
              <a:gd name="connsiteY1" fmla="*/ 1198 h 10365"/>
              <a:gd name="connsiteX2" fmla="*/ 5106 w 10312"/>
              <a:gd name="connsiteY2" fmla="*/ 3217 h 10365"/>
              <a:gd name="connsiteX3" fmla="*/ 7800 w 10312"/>
              <a:gd name="connsiteY3" fmla="*/ 6335 h 10365"/>
              <a:gd name="connsiteX4" fmla="*/ 10312 w 10312"/>
              <a:gd name="connsiteY4" fmla="*/ 10365 h 1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2" h="10365">
                <a:moveTo>
                  <a:pt x="0" y="0"/>
                </a:moveTo>
                <a:cubicBezTo>
                  <a:pt x="329" y="159"/>
                  <a:pt x="1537" y="662"/>
                  <a:pt x="2388" y="1198"/>
                </a:cubicBezTo>
                <a:cubicBezTo>
                  <a:pt x="3239" y="1734"/>
                  <a:pt x="4180" y="2384"/>
                  <a:pt x="5106" y="3217"/>
                </a:cubicBezTo>
                <a:cubicBezTo>
                  <a:pt x="6032" y="4050"/>
                  <a:pt x="6862" y="5067"/>
                  <a:pt x="7800" y="6335"/>
                </a:cubicBezTo>
                <a:cubicBezTo>
                  <a:pt x="8716" y="7603"/>
                  <a:pt x="9822" y="9550"/>
                  <a:pt x="10312" y="10365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 sz="1350">
              <a:latin typeface="Optima" pitchFamily="2" charset="0"/>
            </a:endParaRPr>
          </a:p>
        </p:txBody>
      </p:sp>
      <p:grpSp>
        <p:nvGrpSpPr>
          <p:cNvPr id="29" name="Group 40"/>
          <p:cNvGrpSpPr>
            <a:grpSpLocks noChangeAspect="1"/>
          </p:cNvGrpSpPr>
          <p:nvPr/>
        </p:nvGrpSpPr>
        <p:grpSpPr bwMode="auto">
          <a:xfrm>
            <a:off x="6026088" y="1584605"/>
            <a:ext cx="2527817" cy="554001"/>
            <a:chOff x="2431" y="1083"/>
            <a:chExt cx="2359" cy="517"/>
          </a:xfrm>
        </p:grpSpPr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2431" y="1083"/>
              <a:ext cx="751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CA" altLang="en-US" sz="1500" dirty="0">
                  <a:latin typeface="Optima" pitchFamily="2" charset="0"/>
                </a:rPr>
                <a:t>Cold </a:t>
              </a:r>
            </a:p>
            <a:p>
              <a:pPr algn="ctr"/>
              <a:r>
                <a:rPr lang="en-CA" altLang="en-US" sz="1500" dirty="0">
                  <a:latin typeface="Optima" pitchFamily="2" charset="0"/>
                </a:rPr>
                <a:t>Forearc</a:t>
              </a: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3927" y="1083"/>
              <a:ext cx="863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CA" altLang="en-US" sz="1500" dirty="0">
                  <a:latin typeface="Optima" pitchFamily="2" charset="0"/>
                </a:rPr>
                <a:t>Hot Arc </a:t>
              </a:r>
            </a:p>
            <a:p>
              <a:pPr algn="ctr"/>
              <a:r>
                <a:rPr lang="en-CA" altLang="en-US" sz="1500" dirty="0">
                  <a:latin typeface="Optima" pitchFamily="2" charset="0"/>
                </a:rPr>
                <a:t>Back Arc</a:t>
              </a:r>
            </a:p>
          </p:txBody>
        </p:sp>
        <p:sp>
          <p:nvSpPr>
            <p:cNvPr id="32" name="AutoShape 32"/>
            <p:cNvSpPr>
              <a:spLocks noChangeArrowheads="1"/>
            </p:cNvSpPr>
            <p:nvPr/>
          </p:nvSpPr>
          <p:spPr bwMode="auto">
            <a:xfrm>
              <a:off x="3650" y="1344"/>
              <a:ext cx="318" cy="181"/>
            </a:xfrm>
            <a:prstGeom prst="rightArrow">
              <a:avLst>
                <a:gd name="adj1" fmla="val 50278"/>
                <a:gd name="adj2" fmla="val 77898"/>
              </a:avLst>
            </a:prstGeom>
            <a:solidFill>
              <a:srgbClr val="3333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z="1350">
                <a:latin typeface="Optima" pitchFamily="2" charset="0"/>
              </a:endParaRPr>
            </a:p>
          </p:txBody>
        </p:sp>
        <p:sp>
          <p:nvSpPr>
            <p:cNvPr id="33" name="AutoShape 34"/>
            <p:cNvSpPr>
              <a:spLocks noChangeArrowheads="1"/>
            </p:cNvSpPr>
            <p:nvPr/>
          </p:nvSpPr>
          <p:spPr bwMode="auto">
            <a:xfrm flipH="1">
              <a:off x="3109" y="1344"/>
              <a:ext cx="318" cy="181"/>
            </a:xfrm>
            <a:prstGeom prst="rightArrow">
              <a:avLst>
                <a:gd name="adj1" fmla="val 50278"/>
                <a:gd name="adj2" fmla="val 77898"/>
              </a:avLst>
            </a:prstGeom>
            <a:solidFill>
              <a:srgbClr val="3333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 sz="1350">
                <a:latin typeface="Optima" pitchFamily="2" charset="0"/>
              </a:endParaRPr>
            </a:p>
          </p:txBody>
        </p:sp>
      </p:grpSp>
      <p:sp>
        <p:nvSpPr>
          <p:cNvPr id="34" name="Rectangle 11"/>
          <p:cNvSpPr>
            <a:spLocks noChangeAspect="1" noChangeArrowheads="1"/>
          </p:cNvSpPr>
          <p:nvPr/>
        </p:nvSpPr>
        <p:spPr bwMode="auto">
          <a:xfrm>
            <a:off x="7087501" y="730946"/>
            <a:ext cx="242171" cy="3575554"/>
          </a:xfrm>
          <a:prstGeom prst="rect">
            <a:avLst/>
          </a:prstGeom>
          <a:solidFill>
            <a:srgbClr val="3333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z="1350">
              <a:latin typeface="Optima" pitchFamily="2" charset="0"/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4280069" y="734915"/>
            <a:ext cx="2372855" cy="647067"/>
            <a:chOff x="1510018" y="645689"/>
            <a:chExt cx="3523376" cy="960808"/>
          </a:xfrm>
        </p:grpSpPr>
        <p:sp>
          <p:nvSpPr>
            <p:cNvPr id="48" name="Freeform 47"/>
            <p:cNvSpPr/>
            <p:nvPr/>
          </p:nvSpPr>
          <p:spPr>
            <a:xfrm>
              <a:off x="1510018" y="645689"/>
              <a:ext cx="3523376" cy="960808"/>
            </a:xfrm>
            <a:custGeom>
              <a:avLst/>
              <a:gdLst>
                <a:gd name="connsiteX0" fmla="*/ 3523376 w 3523376"/>
                <a:gd name="connsiteY0" fmla="*/ 813732 h 830245"/>
                <a:gd name="connsiteX1" fmla="*/ 2508309 w 3523376"/>
                <a:gd name="connsiteY1" fmla="*/ 780176 h 830245"/>
                <a:gd name="connsiteX2" fmla="*/ 1015068 w 3523376"/>
                <a:gd name="connsiteY2" fmla="*/ 394283 h 830245"/>
                <a:gd name="connsiteX3" fmla="*/ 0 w 3523376"/>
                <a:gd name="connsiteY3" fmla="*/ 0 h 830245"/>
                <a:gd name="connsiteX0" fmla="*/ 3523376 w 3523376"/>
                <a:gd name="connsiteY0" fmla="*/ 813732 h 820534"/>
                <a:gd name="connsiteX1" fmla="*/ 2508309 w 3523376"/>
                <a:gd name="connsiteY1" fmla="*/ 745251 h 820534"/>
                <a:gd name="connsiteX2" fmla="*/ 1015068 w 3523376"/>
                <a:gd name="connsiteY2" fmla="*/ 394283 h 820534"/>
                <a:gd name="connsiteX3" fmla="*/ 0 w 3523376"/>
                <a:gd name="connsiteY3" fmla="*/ 0 h 820534"/>
                <a:gd name="connsiteX0" fmla="*/ 3523376 w 3523376"/>
                <a:gd name="connsiteY0" fmla="*/ 813732 h 817571"/>
                <a:gd name="connsiteX1" fmla="*/ 2447984 w 3523376"/>
                <a:gd name="connsiteY1" fmla="*/ 713501 h 817571"/>
                <a:gd name="connsiteX2" fmla="*/ 1015068 w 3523376"/>
                <a:gd name="connsiteY2" fmla="*/ 394283 h 817571"/>
                <a:gd name="connsiteX3" fmla="*/ 0 w 3523376"/>
                <a:gd name="connsiteY3" fmla="*/ 0 h 817571"/>
                <a:gd name="connsiteX0" fmla="*/ 3523376 w 3523376"/>
                <a:gd name="connsiteY0" fmla="*/ 813732 h 817933"/>
                <a:gd name="connsiteX1" fmla="*/ 2447984 w 3523376"/>
                <a:gd name="connsiteY1" fmla="*/ 713501 h 817933"/>
                <a:gd name="connsiteX2" fmla="*/ 1015068 w 3523376"/>
                <a:gd name="connsiteY2" fmla="*/ 356183 h 817933"/>
                <a:gd name="connsiteX3" fmla="*/ 0 w 3523376"/>
                <a:gd name="connsiteY3" fmla="*/ 0 h 817933"/>
                <a:gd name="connsiteX0" fmla="*/ 3523376 w 3523376"/>
                <a:gd name="connsiteY0" fmla="*/ 956607 h 960808"/>
                <a:gd name="connsiteX1" fmla="*/ 2447984 w 3523376"/>
                <a:gd name="connsiteY1" fmla="*/ 856376 h 960808"/>
                <a:gd name="connsiteX2" fmla="*/ 1015068 w 3523376"/>
                <a:gd name="connsiteY2" fmla="*/ 499058 h 960808"/>
                <a:gd name="connsiteX3" fmla="*/ 0 w 3523376"/>
                <a:gd name="connsiteY3" fmla="*/ 0 h 960808"/>
                <a:gd name="connsiteX0" fmla="*/ 3523376 w 3523376"/>
                <a:gd name="connsiteY0" fmla="*/ 956607 h 960808"/>
                <a:gd name="connsiteX1" fmla="*/ 2447984 w 3523376"/>
                <a:gd name="connsiteY1" fmla="*/ 856376 h 960808"/>
                <a:gd name="connsiteX2" fmla="*/ 1015068 w 3523376"/>
                <a:gd name="connsiteY2" fmla="*/ 499058 h 960808"/>
                <a:gd name="connsiteX3" fmla="*/ 0 w 3523376"/>
                <a:gd name="connsiteY3" fmla="*/ 0 h 96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3376" h="960808">
                  <a:moveTo>
                    <a:pt x="3523376" y="956607"/>
                  </a:moveTo>
                  <a:cubicBezTo>
                    <a:pt x="3224868" y="974783"/>
                    <a:pt x="2866035" y="932634"/>
                    <a:pt x="2447984" y="856376"/>
                  </a:cubicBezTo>
                  <a:cubicBezTo>
                    <a:pt x="2029933" y="780118"/>
                    <a:pt x="1423065" y="641787"/>
                    <a:pt x="1015068" y="499058"/>
                  </a:cubicBezTo>
                  <a:cubicBezTo>
                    <a:pt x="607071" y="356329"/>
                    <a:pt x="279458" y="176577"/>
                    <a:pt x="0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>
                <a:latin typeface="Optima" pitchFamily="2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087439" y="721052"/>
              <a:ext cx="2887716" cy="44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350" dirty="0">
                  <a:solidFill>
                    <a:srgbClr val="C00000"/>
                  </a:solidFill>
                  <a:latin typeface="Optima" pitchFamily="2" charset="0"/>
                </a:rPr>
                <a:t>Young subducting plate</a:t>
              </a:r>
            </a:p>
          </p:txBody>
        </p:sp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4280735" y="1291593"/>
            <a:ext cx="2377131" cy="347489"/>
            <a:chOff x="1510908" y="1475013"/>
            <a:chExt cx="3529726" cy="515972"/>
          </a:xfrm>
        </p:grpSpPr>
        <p:sp>
          <p:nvSpPr>
            <p:cNvPr id="51" name="Freeform 50"/>
            <p:cNvSpPr/>
            <p:nvPr/>
          </p:nvSpPr>
          <p:spPr>
            <a:xfrm>
              <a:off x="1510908" y="1475013"/>
              <a:ext cx="3529726" cy="164226"/>
            </a:xfrm>
            <a:custGeom>
              <a:avLst/>
              <a:gdLst>
                <a:gd name="connsiteX0" fmla="*/ 3523376 w 3523376"/>
                <a:gd name="connsiteY0" fmla="*/ 813732 h 830245"/>
                <a:gd name="connsiteX1" fmla="*/ 2508309 w 3523376"/>
                <a:gd name="connsiteY1" fmla="*/ 780176 h 830245"/>
                <a:gd name="connsiteX2" fmla="*/ 1015068 w 3523376"/>
                <a:gd name="connsiteY2" fmla="*/ 394283 h 830245"/>
                <a:gd name="connsiteX3" fmla="*/ 0 w 3523376"/>
                <a:gd name="connsiteY3" fmla="*/ 0 h 830245"/>
                <a:gd name="connsiteX0" fmla="*/ 3523376 w 3523376"/>
                <a:gd name="connsiteY0" fmla="*/ 813732 h 820534"/>
                <a:gd name="connsiteX1" fmla="*/ 2508309 w 3523376"/>
                <a:gd name="connsiteY1" fmla="*/ 745251 h 820534"/>
                <a:gd name="connsiteX2" fmla="*/ 1015068 w 3523376"/>
                <a:gd name="connsiteY2" fmla="*/ 394283 h 820534"/>
                <a:gd name="connsiteX3" fmla="*/ 0 w 3523376"/>
                <a:gd name="connsiteY3" fmla="*/ 0 h 820534"/>
                <a:gd name="connsiteX0" fmla="*/ 3523376 w 3523376"/>
                <a:gd name="connsiteY0" fmla="*/ 813732 h 817571"/>
                <a:gd name="connsiteX1" fmla="*/ 2447984 w 3523376"/>
                <a:gd name="connsiteY1" fmla="*/ 713501 h 817571"/>
                <a:gd name="connsiteX2" fmla="*/ 1015068 w 3523376"/>
                <a:gd name="connsiteY2" fmla="*/ 394283 h 817571"/>
                <a:gd name="connsiteX3" fmla="*/ 0 w 3523376"/>
                <a:gd name="connsiteY3" fmla="*/ 0 h 817571"/>
                <a:gd name="connsiteX0" fmla="*/ 3523376 w 3523376"/>
                <a:gd name="connsiteY0" fmla="*/ 813732 h 817933"/>
                <a:gd name="connsiteX1" fmla="*/ 2447984 w 3523376"/>
                <a:gd name="connsiteY1" fmla="*/ 713501 h 817933"/>
                <a:gd name="connsiteX2" fmla="*/ 1015068 w 3523376"/>
                <a:gd name="connsiteY2" fmla="*/ 356183 h 817933"/>
                <a:gd name="connsiteX3" fmla="*/ 0 w 3523376"/>
                <a:gd name="connsiteY3" fmla="*/ 0 h 817933"/>
                <a:gd name="connsiteX0" fmla="*/ 3523376 w 3523376"/>
                <a:gd name="connsiteY0" fmla="*/ 956607 h 960808"/>
                <a:gd name="connsiteX1" fmla="*/ 2447984 w 3523376"/>
                <a:gd name="connsiteY1" fmla="*/ 856376 h 960808"/>
                <a:gd name="connsiteX2" fmla="*/ 1015068 w 3523376"/>
                <a:gd name="connsiteY2" fmla="*/ 499058 h 960808"/>
                <a:gd name="connsiteX3" fmla="*/ 0 w 3523376"/>
                <a:gd name="connsiteY3" fmla="*/ 0 h 960808"/>
                <a:gd name="connsiteX0" fmla="*/ 3523376 w 3523376"/>
                <a:gd name="connsiteY0" fmla="*/ 956607 h 960808"/>
                <a:gd name="connsiteX1" fmla="*/ 2447984 w 3523376"/>
                <a:gd name="connsiteY1" fmla="*/ 856376 h 960808"/>
                <a:gd name="connsiteX2" fmla="*/ 1015068 w 3523376"/>
                <a:gd name="connsiteY2" fmla="*/ 499058 h 960808"/>
                <a:gd name="connsiteX3" fmla="*/ 0 w 3523376"/>
                <a:gd name="connsiteY3" fmla="*/ 0 h 960808"/>
                <a:gd name="connsiteX0" fmla="*/ 3542426 w 3542426"/>
                <a:gd name="connsiteY0" fmla="*/ 457551 h 461752"/>
                <a:gd name="connsiteX1" fmla="*/ 2467034 w 3542426"/>
                <a:gd name="connsiteY1" fmla="*/ 357320 h 461752"/>
                <a:gd name="connsiteX2" fmla="*/ 1034118 w 3542426"/>
                <a:gd name="connsiteY2" fmla="*/ 2 h 461752"/>
                <a:gd name="connsiteX3" fmla="*/ 0 w 3542426"/>
                <a:gd name="connsiteY3" fmla="*/ 351844 h 461752"/>
                <a:gd name="connsiteX0" fmla="*/ 3542426 w 3542426"/>
                <a:gd name="connsiteY0" fmla="*/ 105707 h 107732"/>
                <a:gd name="connsiteX1" fmla="*/ 2467034 w 3542426"/>
                <a:gd name="connsiteY1" fmla="*/ 5476 h 107732"/>
                <a:gd name="connsiteX2" fmla="*/ 1018243 w 3542426"/>
                <a:gd name="connsiteY2" fmla="*/ 54558 h 107732"/>
                <a:gd name="connsiteX3" fmla="*/ 0 w 3542426"/>
                <a:gd name="connsiteY3" fmla="*/ 0 h 107732"/>
                <a:gd name="connsiteX0" fmla="*/ 3542426 w 3542426"/>
                <a:gd name="connsiteY0" fmla="*/ 105707 h 137656"/>
                <a:gd name="connsiteX1" fmla="*/ 2473384 w 3542426"/>
                <a:gd name="connsiteY1" fmla="*/ 135651 h 137656"/>
                <a:gd name="connsiteX2" fmla="*/ 1018243 w 3542426"/>
                <a:gd name="connsiteY2" fmla="*/ 54558 h 137656"/>
                <a:gd name="connsiteX3" fmla="*/ 0 w 3542426"/>
                <a:gd name="connsiteY3" fmla="*/ 0 h 137656"/>
                <a:gd name="connsiteX0" fmla="*/ 3542426 w 3542426"/>
                <a:gd name="connsiteY0" fmla="*/ 105707 h 135651"/>
                <a:gd name="connsiteX1" fmla="*/ 2473384 w 3542426"/>
                <a:gd name="connsiteY1" fmla="*/ 135651 h 135651"/>
                <a:gd name="connsiteX2" fmla="*/ 1015068 w 3542426"/>
                <a:gd name="connsiteY2" fmla="*/ 121233 h 135651"/>
                <a:gd name="connsiteX3" fmla="*/ 0 w 3542426"/>
                <a:gd name="connsiteY3" fmla="*/ 0 h 135651"/>
                <a:gd name="connsiteX0" fmla="*/ 3539251 w 3539251"/>
                <a:gd name="connsiteY0" fmla="*/ 0 h 85651"/>
                <a:gd name="connsiteX1" fmla="*/ 2470209 w 3539251"/>
                <a:gd name="connsiteY1" fmla="*/ 29944 h 85651"/>
                <a:gd name="connsiteX2" fmla="*/ 1011893 w 3539251"/>
                <a:gd name="connsiteY2" fmla="*/ 15526 h 85651"/>
                <a:gd name="connsiteX3" fmla="*/ 0 w 3539251"/>
                <a:gd name="connsiteY3" fmla="*/ 5418 h 85651"/>
                <a:gd name="connsiteX0" fmla="*/ 3539251 w 3539251"/>
                <a:gd name="connsiteY0" fmla="*/ 0 h 29944"/>
                <a:gd name="connsiteX1" fmla="*/ 2470209 w 3539251"/>
                <a:gd name="connsiteY1" fmla="*/ 29944 h 29944"/>
                <a:gd name="connsiteX2" fmla="*/ 1011893 w 3539251"/>
                <a:gd name="connsiteY2" fmla="*/ 15526 h 29944"/>
                <a:gd name="connsiteX3" fmla="*/ 0 w 3539251"/>
                <a:gd name="connsiteY3" fmla="*/ 5418 h 29944"/>
                <a:gd name="connsiteX0" fmla="*/ 3555126 w 3555126"/>
                <a:gd name="connsiteY0" fmla="*/ 131107 h 161051"/>
                <a:gd name="connsiteX1" fmla="*/ 2486084 w 3555126"/>
                <a:gd name="connsiteY1" fmla="*/ 161051 h 161051"/>
                <a:gd name="connsiteX2" fmla="*/ 1027768 w 3555126"/>
                <a:gd name="connsiteY2" fmla="*/ 146633 h 161051"/>
                <a:gd name="connsiteX3" fmla="*/ 0 w 3555126"/>
                <a:gd name="connsiteY3" fmla="*/ 0 h 161051"/>
                <a:gd name="connsiteX0" fmla="*/ 3555126 w 3555126"/>
                <a:gd name="connsiteY0" fmla="*/ 131107 h 161051"/>
                <a:gd name="connsiteX1" fmla="*/ 2486084 w 3555126"/>
                <a:gd name="connsiteY1" fmla="*/ 161051 h 161051"/>
                <a:gd name="connsiteX2" fmla="*/ 1027768 w 3555126"/>
                <a:gd name="connsiteY2" fmla="*/ 146633 h 161051"/>
                <a:gd name="connsiteX3" fmla="*/ 0 w 3555126"/>
                <a:gd name="connsiteY3" fmla="*/ 0 h 161051"/>
                <a:gd name="connsiteX0" fmla="*/ 3529726 w 3529726"/>
                <a:gd name="connsiteY0" fmla="*/ 134282 h 164226"/>
                <a:gd name="connsiteX1" fmla="*/ 2460684 w 3529726"/>
                <a:gd name="connsiteY1" fmla="*/ 164226 h 164226"/>
                <a:gd name="connsiteX2" fmla="*/ 1002368 w 3529726"/>
                <a:gd name="connsiteY2" fmla="*/ 149808 h 164226"/>
                <a:gd name="connsiteX3" fmla="*/ 0 w 3529726"/>
                <a:gd name="connsiteY3" fmla="*/ 0 h 16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9726" h="164226">
                  <a:moveTo>
                    <a:pt x="3529726" y="134282"/>
                  </a:moveTo>
                  <a:cubicBezTo>
                    <a:pt x="3231218" y="152458"/>
                    <a:pt x="2881910" y="161638"/>
                    <a:pt x="2460684" y="164226"/>
                  </a:cubicBezTo>
                  <a:lnTo>
                    <a:pt x="1002368" y="149808"/>
                  </a:lnTo>
                  <a:cubicBezTo>
                    <a:pt x="592254" y="122437"/>
                    <a:pt x="317189" y="86978"/>
                    <a:pt x="0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>
                <a:latin typeface="Optima" pitchFamily="2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511659" y="1545406"/>
              <a:ext cx="2602087" cy="445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350" dirty="0">
                  <a:solidFill>
                    <a:srgbClr val="C00000"/>
                  </a:solidFill>
                  <a:latin typeface="Optima" pitchFamily="2" charset="0"/>
                </a:rPr>
                <a:t>Old subducting plate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873567" y="2220386"/>
            <a:ext cx="1242649" cy="704891"/>
            <a:chOff x="3968982" y="2939195"/>
            <a:chExt cx="1656864" cy="939855"/>
          </a:xfrm>
        </p:grpSpPr>
        <p:sp>
          <p:nvSpPr>
            <p:cNvPr id="54" name="TextBox 53"/>
            <p:cNvSpPr txBox="1"/>
            <p:nvPr/>
          </p:nvSpPr>
          <p:spPr>
            <a:xfrm>
              <a:off x="3968982" y="2939195"/>
              <a:ext cx="165686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350" dirty="0" err="1">
                  <a:latin typeface="Optima" pitchFamily="2" charset="0"/>
                </a:rPr>
                <a:t>Serpentinized</a:t>
              </a:r>
              <a:endParaRPr lang="en-CA" sz="1350" dirty="0">
                <a:latin typeface="Optima" pitchFamily="2" charset="0"/>
              </a:endParaRPr>
            </a:p>
            <a:p>
              <a:pPr algn="ctr"/>
              <a:r>
                <a:rPr lang="en-CA" sz="1350" dirty="0">
                  <a:latin typeface="Optima" pitchFamily="2" charset="0"/>
                </a:rPr>
                <a:t>Mantle wedge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 flipH="1">
              <a:off x="4662010" y="3519010"/>
              <a:ext cx="135404" cy="360040"/>
            </a:xfrm>
            <a:prstGeom prst="straightConnector1">
              <a:avLst/>
            </a:prstGeom>
            <a:ln w="19050">
              <a:headEnd type="none" w="sm" len="sm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7E6EDD3-43F5-3047-9E3B-37F9BD5C016F}"/>
              </a:ext>
            </a:extLst>
          </p:cNvPr>
          <p:cNvSpPr txBox="1"/>
          <p:nvPr/>
        </p:nvSpPr>
        <p:spPr>
          <a:xfrm>
            <a:off x="300286" y="1685885"/>
            <a:ext cx="3486394" cy="209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b="1" dirty="0">
                <a:latin typeface="Optima" pitchFamily="2" charset="0"/>
              </a:rPr>
              <a:t>Importance to </a:t>
            </a:r>
            <a:r>
              <a:rPr lang="en-US" b="1" dirty="0" smtClean="0">
                <a:latin typeface="Optima" pitchFamily="2" charset="0"/>
              </a:rPr>
              <a:t>subduction margin:</a:t>
            </a:r>
            <a:endParaRPr lang="en-US" b="1" dirty="0">
              <a:latin typeface="Optima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Optima" pitchFamily="2" charset="0"/>
              </a:rPr>
              <a:t>Fault zone rheology and minerals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Optima" pitchFamily="2" charset="0"/>
              </a:rPr>
              <a:t>Metamorphism and fluids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 smtClean="0">
                <a:latin typeface="Optima" pitchFamily="2" charset="0"/>
              </a:rPr>
              <a:t>Megathrust seismicity and volcanism</a:t>
            </a:r>
            <a:endParaRPr lang="en-US" dirty="0">
              <a:latin typeface="Optima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841368"/>
            <a:ext cx="2093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slide modified from K. Wang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83060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6" grpId="0" animBg="1"/>
      <p:bldP spid="3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E3E87-293A-8E4D-9DBA-B2EA53850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7ECA1-D4CC-3341-A9E2-8E630D2B9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-3386"/>
          <a:stretch/>
        </p:blipFill>
        <p:spPr>
          <a:xfrm>
            <a:off x="140944" y="0"/>
            <a:ext cx="8862111" cy="5317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1C27C9-C7ED-8248-960E-6402A857A116}"/>
              </a:ext>
            </a:extLst>
          </p:cNvPr>
          <p:cNvSpPr txBox="1"/>
          <p:nvPr/>
        </p:nvSpPr>
        <p:spPr>
          <a:xfrm>
            <a:off x="7369629" y="2698810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Optima"/>
                <a:cs typeface="Optima"/>
              </a:rPr>
              <a:t>Stadler et al. (2010)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1C27C9-C7ED-8248-960E-6402A857A116}"/>
              </a:ext>
            </a:extLst>
          </p:cNvPr>
          <p:cNvSpPr txBox="1"/>
          <p:nvPr/>
        </p:nvSpPr>
        <p:spPr>
          <a:xfrm>
            <a:off x="-33262" y="4516725"/>
            <a:ext cx="1162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latin typeface="Optima"/>
                <a:cs typeface="Optima"/>
              </a:rPr>
              <a:t>Jadamek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Optima"/>
                <a:cs typeface="Optima"/>
              </a:rPr>
              <a:t> &amp;</a:t>
            </a:r>
          </a:p>
          <a:p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latin typeface="Optima"/>
                <a:cs typeface="Optima"/>
              </a:rPr>
              <a:t>Billen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Optima"/>
                <a:cs typeface="Optima"/>
              </a:rPr>
              <a:t> (2011)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63954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3" y="1"/>
            <a:ext cx="9092497" cy="3602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66" y="3610343"/>
            <a:ext cx="7426211" cy="1425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8423" y="4497169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Optima"/>
                <a:cs typeface="Optima"/>
              </a:rPr>
              <a:t>from 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Optima"/>
                <a:cs typeface="Optima"/>
              </a:rPr>
              <a:t>K. Johnson</a:t>
            </a:r>
          </a:p>
        </p:txBody>
      </p:sp>
    </p:spTree>
    <p:extLst>
      <p:ext uri="{BB962C8B-B14F-4D97-AF65-F5344CB8AC3E}">
        <p14:creationId xmlns:p14="http://schemas.microsoft.com/office/powerpoint/2010/main" val="127733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roup 1"/>
          <p:cNvGrpSpPr/>
          <p:nvPr/>
        </p:nvGrpSpPr>
        <p:grpSpPr>
          <a:xfrm>
            <a:off x="1143000" y="1885950"/>
            <a:ext cx="6972210" cy="1971810"/>
            <a:chOff x="0" y="2514600"/>
            <a:chExt cx="9296280" cy="2629080"/>
          </a:xfrm>
        </p:grpSpPr>
        <p:pic>
          <p:nvPicPr>
            <p:cNvPr id="396" name="Picture 395"/>
            <p:cNvPicPr/>
            <p:nvPr/>
          </p:nvPicPr>
          <p:blipFill>
            <a:blip r:embed="rId2"/>
            <a:stretch/>
          </p:blipFill>
          <p:spPr>
            <a:xfrm>
              <a:off x="0" y="2514600"/>
              <a:ext cx="3510000" cy="2568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7" name="Picture 396"/>
            <p:cNvPicPr/>
            <p:nvPr/>
          </p:nvPicPr>
          <p:blipFill>
            <a:blip r:embed="rId3"/>
            <a:stretch/>
          </p:blipFill>
          <p:spPr>
            <a:xfrm>
              <a:off x="3502080" y="2514600"/>
              <a:ext cx="3036960" cy="2535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8" name="Picture 397"/>
            <p:cNvPicPr/>
            <p:nvPr/>
          </p:nvPicPr>
          <p:blipFill>
            <a:blip r:embed="rId4"/>
            <a:stretch/>
          </p:blipFill>
          <p:spPr>
            <a:xfrm>
              <a:off x="6302520" y="2514600"/>
              <a:ext cx="2993760" cy="26290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99" name="Group 2"/>
          <p:cNvGrpSpPr/>
          <p:nvPr/>
        </p:nvGrpSpPr>
        <p:grpSpPr>
          <a:xfrm>
            <a:off x="1489950" y="1600290"/>
            <a:ext cx="6273990" cy="3130650"/>
            <a:chOff x="462600" y="2133720"/>
            <a:chExt cx="8365320" cy="4174200"/>
          </a:xfrm>
        </p:grpSpPr>
        <p:grpSp>
          <p:nvGrpSpPr>
            <p:cNvPr id="400" name="Group 3"/>
            <p:cNvGrpSpPr/>
            <p:nvPr/>
          </p:nvGrpSpPr>
          <p:grpSpPr>
            <a:xfrm>
              <a:off x="1066680" y="5257800"/>
              <a:ext cx="1725840" cy="1008360"/>
              <a:chOff x="1066680" y="5257800"/>
              <a:chExt cx="1725840" cy="1008360"/>
            </a:xfrm>
          </p:grpSpPr>
          <p:pic>
            <p:nvPicPr>
              <p:cNvPr id="401" name="Picture 400"/>
              <p:cNvPicPr/>
              <p:nvPr/>
            </p:nvPicPr>
            <p:blipFill>
              <a:blip r:embed="rId5"/>
              <a:stretch/>
            </p:blipFill>
            <p:spPr>
              <a:xfrm>
                <a:off x="1066680" y="5257800"/>
                <a:ext cx="1725840" cy="56196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02" name="CustomShape 4"/>
              <p:cNvSpPr/>
              <p:nvPr/>
            </p:nvSpPr>
            <p:spPr>
              <a:xfrm>
                <a:off x="1585080" y="5867280"/>
                <a:ext cx="740160" cy="3988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67500" tIns="35100" rIns="67500" bIns="35100"/>
              <a:lstStyle/>
              <a:p>
                <a:pPr>
                  <a:lnSpc>
                    <a:spcPct val="100000"/>
                  </a:lnSpc>
                </a:pPr>
                <a:r>
                  <a:rPr lang="en-US" sz="1500" spc="-1">
                    <a:solidFill>
                      <a:srgbClr val="000000"/>
                    </a:solidFill>
                    <a:latin typeface="Optima" pitchFamily="2" charset="0"/>
                  </a:rPr>
                  <a:t>T (C)</a:t>
                </a:r>
              </a:p>
            </p:txBody>
          </p:sp>
        </p:grpSp>
        <p:pic>
          <p:nvPicPr>
            <p:cNvPr id="403" name="Picture 402"/>
            <p:cNvPicPr/>
            <p:nvPr/>
          </p:nvPicPr>
          <p:blipFill>
            <a:blip r:embed="rId6"/>
            <a:stretch/>
          </p:blipFill>
          <p:spPr>
            <a:xfrm>
              <a:off x="7010280" y="5334120"/>
              <a:ext cx="1447920" cy="590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04" name="CustomShape 5"/>
            <p:cNvSpPr/>
            <p:nvPr/>
          </p:nvSpPr>
          <p:spPr>
            <a:xfrm>
              <a:off x="6944400" y="5867280"/>
              <a:ext cx="1828080" cy="440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5100" rIns="67500" bIns="35100"/>
            <a:lstStyle/>
            <a:p>
              <a:pPr>
                <a:lnSpc>
                  <a:spcPct val="100000"/>
                </a:lnSpc>
              </a:pPr>
              <a:r>
                <a:rPr lang="en-US" sz="1500" spc="-1">
                  <a:solidFill>
                    <a:srgbClr val="000000"/>
                  </a:solidFill>
                  <a:latin typeface="Optima" pitchFamily="2" charset="0"/>
                </a:rPr>
                <a:t>max H</a:t>
              </a:r>
              <a:r>
                <a:rPr lang="en-US" sz="1500" spc="-1" baseline="-25000">
                  <a:solidFill>
                    <a:srgbClr val="000000"/>
                  </a:solidFill>
                  <a:latin typeface="Optima" pitchFamily="2" charset="0"/>
                </a:rPr>
                <a:t>2</a:t>
              </a:r>
              <a:r>
                <a:rPr lang="en-US" sz="1500" spc="-1">
                  <a:solidFill>
                    <a:srgbClr val="000000"/>
                  </a:solidFill>
                  <a:latin typeface="Optima" pitchFamily="2" charset="0"/>
                </a:rPr>
                <a:t>O (wt%)</a:t>
              </a:r>
            </a:p>
          </p:txBody>
        </p:sp>
        <p:sp>
          <p:nvSpPr>
            <p:cNvPr id="405" name="CustomShape 6"/>
            <p:cNvSpPr/>
            <p:nvPr/>
          </p:nvSpPr>
          <p:spPr>
            <a:xfrm>
              <a:off x="3509280" y="2133720"/>
              <a:ext cx="1291680" cy="398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5100" rIns="67500" bIns="35100"/>
            <a:lstStyle/>
            <a:p>
              <a:pPr>
                <a:lnSpc>
                  <a:spcPct val="100000"/>
                </a:lnSpc>
              </a:pPr>
              <a:r>
                <a:rPr lang="en-US" sz="1500" spc="-1">
                  <a:solidFill>
                    <a:srgbClr val="000000"/>
                  </a:solidFill>
                  <a:latin typeface="Optima" pitchFamily="2" charset="0"/>
                </a:rPr>
                <a:t>rock facies</a:t>
              </a:r>
            </a:p>
          </p:txBody>
        </p:sp>
        <p:sp>
          <p:nvSpPr>
            <p:cNvPr id="406" name="CustomShape 7"/>
            <p:cNvSpPr/>
            <p:nvPr/>
          </p:nvSpPr>
          <p:spPr>
            <a:xfrm>
              <a:off x="462600" y="2133720"/>
              <a:ext cx="1396800" cy="398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5100" rIns="67500" bIns="35100"/>
            <a:lstStyle/>
            <a:p>
              <a:pPr>
                <a:lnSpc>
                  <a:spcPct val="100000"/>
                </a:lnSpc>
              </a:pPr>
              <a:r>
                <a:rPr lang="en-US" sz="1500" spc="-1" dirty="0">
                  <a:solidFill>
                    <a:srgbClr val="000000"/>
                  </a:solidFill>
                  <a:latin typeface="Optima" pitchFamily="2" charset="0"/>
                </a:rPr>
                <a:t>temperature</a:t>
              </a:r>
            </a:p>
          </p:txBody>
        </p:sp>
        <p:sp>
          <p:nvSpPr>
            <p:cNvPr id="407" name="CustomShape 8"/>
            <p:cNvSpPr/>
            <p:nvPr/>
          </p:nvSpPr>
          <p:spPr>
            <a:xfrm>
              <a:off x="6256080" y="2133720"/>
              <a:ext cx="2571840" cy="398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5100" rIns="67500" bIns="35100"/>
            <a:lstStyle/>
            <a:p>
              <a:pPr>
                <a:lnSpc>
                  <a:spcPct val="100000"/>
                </a:lnSpc>
              </a:pPr>
              <a:r>
                <a:rPr lang="en-US" sz="1500" spc="-1">
                  <a:solidFill>
                    <a:srgbClr val="000000"/>
                  </a:solidFill>
                  <a:latin typeface="Optima" pitchFamily="2" charset="0"/>
                </a:rPr>
                <a:t>water carrying capacity</a:t>
              </a:r>
            </a:p>
          </p:txBody>
        </p:sp>
      </p:grpSp>
      <p:sp>
        <p:nvSpPr>
          <p:cNvPr id="408" name="CustomShape 9"/>
          <p:cNvSpPr/>
          <p:nvPr/>
        </p:nvSpPr>
        <p:spPr>
          <a:xfrm>
            <a:off x="1143000" y="1100925"/>
            <a:ext cx="823500" cy="299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5100" rIns="67500" bIns="35100"/>
          <a:lstStyle/>
          <a:p>
            <a:pPr>
              <a:lnSpc>
                <a:spcPct val="100000"/>
              </a:lnSpc>
            </a:pPr>
            <a:r>
              <a:rPr lang="en-US" sz="2800" spc="-1" dirty="0" smtClean="0">
                <a:solidFill>
                  <a:srgbClr val="000000"/>
                </a:solidFill>
                <a:latin typeface="Optima" pitchFamily="2" charset="0"/>
              </a:rPr>
              <a:t>Cascadia (young seafloor) – “hot”</a:t>
            </a:r>
            <a:endParaRPr lang="en-US" sz="2800" spc="-1" dirty="0">
              <a:solidFill>
                <a:srgbClr val="000000"/>
              </a:solidFill>
              <a:latin typeface="Optima" pitchFamily="2" charset="0"/>
            </a:endParaRPr>
          </a:p>
        </p:txBody>
      </p:sp>
      <p:sp>
        <p:nvSpPr>
          <p:cNvPr id="18" name="TextShape 9"/>
          <p:cNvSpPr txBox="1"/>
          <p:nvPr/>
        </p:nvSpPr>
        <p:spPr>
          <a:xfrm rot="16200000">
            <a:off x="8239412" y="4260868"/>
            <a:ext cx="1428300" cy="18198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r>
              <a:rPr lang="en-US" sz="75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Slide courtesy of P. van </a:t>
            </a:r>
            <a:r>
              <a:rPr lang="en-US" sz="750" spc="-1" dirty="0" err="1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Keken</a:t>
            </a:r>
            <a:endParaRPr lang="en-US" sz="750" spc="-1" dirty="0">
              <a:solidFill>
                <a:schemeClr val="bg1">
                  <a:lumMod val="85000"/>
                </a:schemeClr>
              </a:solidFill>
              <a:latin typeface="Optima" pitchFamily="2" charset="0"/>
            </a:endParaRPr>
          </a:p>
        </p:txBody>
      </p:sp>
      <p:sp>
        <p:nvSpPr>
          <p:cNvPr id="19" name="TextShape 9"/>
          <p:cNvSpPr txBox="1"/>
          <p:nvPr/>
        </p:nvSpPr>
        <p:spPr>
          <a:xfrm>
            <a:off x="128340" y="4787325"/>
            <a:ext cx="1814670" cy="27351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r>
              <a:rPr lang="en-US" sz="1350" spc="-1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Syracuse et al. (2010)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 petrology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83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FFFF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>
            <a:solidFill>
              <a:schemeClr val="bg1">
                <a:lumMod val="75000"/>
              </a:schemeClr>
            </a:solidFill>
            <a:latin typeface="Optima"/>
            <a:cs typeface="Optim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23036</TotalTime>
  <Words>2340</Words>
  <Application>Microsoft Office PowerPoint</Application>
  <PresentationFormat>On-screen Show (16:9)</PresentationFormat>
  <Paragraphs>504</Paragraphs>
  <Slides>81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8" baseType="lpstr">
      <vt:lpstr>ＭＳ Ｐゴシック</vt:lpstr>
      <vt:lpstr>宋体</vt:lpstr>
      <vt:lpstr>Arial</vt:lpstr>
      <vt:lpstr>Calibri</vt:lpstr>
      <vt:lpstr>Cambria Math</vt:lpstr>
      <vt:lpstr>DejaVu Sans</vt:lpstr>
      <vt:lpstr>Helvetica</vt:lpstr>
      <vt:lpstr>Optima</vt:lpstr>
      <vt:lpstr>Standard Symbols L</vt:lpstr>
      <vt:lpstr>STIX Math</vt:lpstr>
      <vt:lpstr>Symbol</vt:lpstr>
      <vt:lpstr>Times New Roman</vt:lpstr>
      <vt:lpstr>WenQuanYi Zen Hei</vt:lpstr>
      <vt:lpstr>WenQuanYi Zen Hei Sharp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Thermo-kinematic models</vt:lpstr>
      <vt:lpstr>Subducting the  boundary layer</vt:lpstr>
      <vt:lpstr>PowerPoint Presentation</vt:lpstr>
      <vt:lpstr>Predict petrology</vt:lpstr>
      <vt:lpstr>PowerPoint Presentation</vt:lpstr>
      <vt:lpstr>PowerPoint Presentation</vt:lpstr>
      <vt:lpstr>Thermal parameter</vt:lpstr>
      <vt:lpstr>cf. Peclet number</vt:lpstr>
      <vt:lpstr>Coupled models of wedge circulation</vt:lpstr>
      <vt:lpstr>Regional self-consistent models</vt:lpstr>
      <vt:lpstr>No subducting plate control on slab curvature</vt:lpstr>
      <vt:lpstr>Slab geometry responds to dynamics:  Overriding plate thickness</vt:lpstr>
      <vt:lpstr>Overriding plate control on slab curvature</vt:lpstr>
      <vt:lpstr>PowerPoint Presentation</vt:lpstr>
      <vt:lpstr>PowerPoint Presentation</vt:lpstr>
      <vt:lpstr>PowerPoint Presentation</vt:lpstr>
      <vt:lpstr>Role of crust for  plate speeds</vt:lpstr>
      <vt:lpstr>PowerPoint Presentation</vt:lpstr>
      <vt:lpstr>Deeper slab dynamics: upper mantle phase transitions</vt:lpstr>
      <vt:lpstr>Range of slab morphologies: trench rollback and  phase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Exploring the role of slab continental-keel interactions with seismic anisotropy</vt:lpstr>
      <vt:lpstr>Exploring the role of  continental keels</vt:lpstr>
      <vt:lpstr>PowerPoint Presentation</vt:lpstr>
      <vt:lpstr>PowerPoint Presentation</vt:lpstr>
      <vt:lpstr>Rheology</vt:lpstr>
      <vt:lpstr>PowerPoint Presentation</vt:lpstr>
      <vt:lpstr>PowerPoint Presentation</vt:lpstr>
      <vt:lpstr>PowerPoint Presentation</vt:lpstr>
      <vt:lpstr>PowerPoint Presentation</vt:lpstr>
      <vt:lpstr>Transient geodetic post-seismic response after M9 Tohoku-oki 2011</vt:lpstr>
      <vt:lpstr>PowerPoint Presentation</vt:lpstr>
      <vt:lpstr>PowerPoint Presentation</vt:lpstr>
      <vt:lpstr>Visco-elastic Rayleigh Taylor  Rates ~same, stresses different</vt:lpstr>
      <vt:lpstr>Role of rheology  for subduction</vt:lpstr>
      <vt:lpstr>Elastic core of plates</vt:lpstr>
      <vt:lpstr>PowerPoint Presentation</vt:lpstr>
      <vt:lpstr>PowerPoint Presentation</vt:lpstr>
      <vt:lpstr>Role of surface processes  (or free slip vs. free surface)</vt:lpstr>
      <vt:lpstr>Role of type of surface process</vt:lpstr>
      <vt:lpstr>PowerPoint Presentation</vt:lpstr>
      <vt:lpstr>Case history: Apennines</vt:lpstr>
      <vt:lpstr>Consider profile along strike</vt:lpstr>
      <vt:lpstr>Topography swath along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history: 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Fingerprinting topography</vt:lpstr>
      <vt:lpstr>Case III: The western US</vt:lpstr>
      <vt:lpstr>Case IIIb: Cascadia</vt:lpstr>
      <vt:lpstr>Vertical megathrust deformation across temporal scales</vt:lpstr>
      <vt:lpstr>Visco-elastic megathrust  cycle model</vt:lpstr>
      <vt:lpstr>PowerPoint Presentation</vt:lpstr>
      <vt:lpstr>Additional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USC Earth Sciecnes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to our understanding of global mantle convection</dc:title>
  <dc:subject/>
  <dc:creator>Thorsten Becker</dc:creator>
  <cp:keywords/>
  <dc:description/>
  <cp:lastModifiedBy>Thorsten Becker</cp:lastModifiedBy>
  <cp:revision>1276</cp:revision>
  <cp:lastPrinted>2016-12-09T16:10:25Z</cp:lastPrinted>
  <dcterms:created xsi:type="dcterms:W3CDTF">2016-12-05T21:23:54Z</dcterms:created>
  <dcterms:modified xsi:type="dcterms:W3CDTF">2019-10-15T14:15:40Z</dcterms:modified>
  <cp:category/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USC Earth Sciecnes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12</vt:i4>
  </property>
  <property fmtid="{D5CDD505-2E9C-101B-9397-08002B2CF9AE}" pid="9" name="PresentationFormat">
    <vt:lpwstr>On-screen Show (16:9)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82</vt:i4>
  </property>
</Properties>
</file>