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0" r:id="rId1"/>
  </p:sldMasterIdLst>
  <p:notesMasterIdLst>
    <p:notesMasterId r:id="rId97"/>
  </p:notesMasterIdLst>
  <p:sldIdLst>
    <p:sldId id="583" r:id="rId2"/>
    <p:sldId id="1060" r:id="rId3"/>
    <p:sldId id="959" r:id="rId4"/>
    <p:sldId id="960" r:id="rId5"/>
    <p:sldId id="990" r:id="rId6"/>
    <p:sldId id="1089" r:id="rId7"/>
    <p:sldId id="991" r:id="rId8"/>
    <p:sldId id="970" r:id="rId9"/>
    <p:sldId id="971" r:id="rId10"/>
    <p:sldId id="972" r:id="rId11"/>
    <p:sldId id="604" r:id="rId12"/>
    <p:sldId id="605" r:id="rId13"/>
    <p:sldId id="1093" r:id="rId14"/>
    <p:sldId id="1011" r:id="rId15"/>
    <p:sldId id="1013" r:id="rId16"/>
    <p:sldId id="1086" r:id="rId17"/>
    <p:sldId id="1061" r:id="rId18"/>
    <p:sldId id="1062" r:id="rId19"/>
    <p:sldId id="1063" r:id="rId20"/>
    <p:sldId id="1123" r:id="rId21"/>
    <p:sldId id="1064" r:id="rId22"/>
    <p:sldId id="975" r:id="rId23"/>
    <p:sldId id="974" r:id="rId24"/>
    <p:sldId id="1122" r:id="rId25"/>
    <p:sldId id="969" r:id="rId26"/>
    <p:sldId id="1091" r:id="rId27"/>
    <p:sldId id="968" r:id="rId28"/>
    <p:sldId id="992" r:id="rId29"/>
    <p:sldId id="993" r:id="rId30"/>
    <p:sldId id="994" r:id="rId31"/>
    <p:sldId id="995" r:id="rId32"/>
    <p:sldId id="1092" r:id="rId33"/>
    <p:sldId id="996" r:id="rId34"/>
    <p:sldId id="1118" r:id="rId35"/>
    <p:sldId id="997" r:id="rId36"/>
    <p:sldId id="1109" r:id="rId37"/>
    <p:sldId id="1110" r:id="rId38"/>
    <p:sldId id="1111" r:id="rId39"/>
    <p:sldId id="1112" r:id="rId40"/>
    <p:sldId id="1116" r:id="rId41"/>
    <p:sldId id="1114" r:id="rId42"/>
    <p:sldId id="1117" r:id="rId43"/>
    <p:sldId id="1006" r:id="rId44"/>
    <p:sldId id="1008" r:id="rId45"/>
    <p:sldId id="1009" r:id="rId46"/>
    <p:sldId id="1010" r:id="rId47"/>
    <p:sldId id="1067" r:id="rId48"/>
    <p:sldId id="1069" r:id="rId49"/>
    <p:sldId id="1071" r:id="rId50"/>
    <p:sldId id="1072" r:id="rId51"/>
    <p:sldId id="1101" r:id="rId52"/>
    <p:sldId id="1102" r:id="rId53"/>
    <p:sldId id="1126" r:id="rId54"/>
    <p:sldId id="1107" r:id="rId55"/>
    <p:sldId id="646" r:id="rId56"/>
    <p:sldId id="647" r:id="rId57"/>
    <p:sldId id="977" r:id="rId58"/>
    <p:sldId id="1106" r:id="rId59"/>
    <p:sldId id="1039" r:id="rId60"/>
    <p:sldId id="978" r:id="rId61"/>
    <p:sldId id="980" r:id="rId62"/>
    <p:sldId id="981" r:id="rId63"/>
    <p:sldId id="982" r:id="rId64"/>
    <p:sldId id="955" r:id="rId65"/>
    <p:sldId id="938" r:id="rId66"/>
    <p:sldId id="939" r:id="rId67"/>
    <p:sldId id="1105" r:id="rId68"/>
    <p:sldId id="1104" r:id="rId69"/>
    <p:sldId id="1034" r:id="rId70"/>
    <p:sldId id="1127" r:id="rId71"/>
    <p:sldId id="1124" r:id="rId72"/>
    <p:sldId id="1125" r:id="rId73"/>
    <p:sldId id="1103" r:id="rId74"/>
    <p:sldId id="948" r:id="rId75"/>
    <p:sldId id="983" r:id="rId76"/>
    <p:sldId id="984" r:id="rId77"/>
    <p:sldId id="1014" r:id="rId78"/>
    <p:sldId id="1048" r:id="rId79"/>
    <p:sldId id="1055" r:id="rId80"/>
    <p:sldId id="1056" r:id="rId81"/>
    <p:sldId id="1058" r:id="rId82"/>
    <p:sldId id="1073" r:id="rId83"/>
    <p:sldId id="1084" r:id="rId84"/>
    <p:sldId id="1021" r:id="rId85"/>
    <p:sldId id="1022" r:id="rId86"/>
    <p:sldId id="1094" r:id="rId87"/>
    <p:sldId id="1095" r:id="rId88"/>
    <p:sldId id="1096" r:id="rId89"/>
    <p:sldId id="1097" r:id="rId90"/>
    <p:sldId id="1098" r:id="rId91"/>
    <p:sldId id="1099" r:id="rId92"/>
    <p:sldId id="1100" r:id="rId93"/>
    <p:sldId id="1049" r:id="rId94"/>
    <p:sldId id="1050" r:id="rId95"/>
    <p:sldId id="1046" r:id="rId96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618E6"/>
    <a:srgbClr val="3309E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3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1619" autoAdjust="0"/>
    <p:restoredTop sz="84659" autoAdjust="0"/>
  </p:normalViewPr>
  <p:slideViewPr>
    <p:cSldViewPr snapToGrid="0" snapToObjects="1">
      <p:cViewPr>
        <p:scale>
          <a:sx n="150" d="100"/>
          <a:sy n="150" d="100"/>
        </p:scale>
        <p:origin x="1046" y="504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995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viewProps" Target="viewProps.xml"/><Relationship Id="rId10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presProps" Target="presProps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PlaceHolder 1"/>
          <p:cNvSpPr>
            <a:spLocks noGrp="1"/>
          </p:cNvSpPr>
          <p:nvPr>
            <p:ph type="body"/>
          </p:nvPr>
        </p:nvSpPr>
        <p:spPr>
          <a:xfrm>
            <a:off x="777240" y="4777560"/>
            <a:ext cx="6217560" cy="452592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en-US" sz="2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Click to edit the notes format</a:t>
            </a:r>
          </a:p>
        </p:txBody>
      </p:sp>
      <p:sp>
        <p:nvSpPr>
          <p:cNvPr id="470" name="PlaceHolder 2"/>
          <p:cNvSpPr>
            <a:spLocks noGrp="1"/>
          </p:cNvSpPr>
          <p:nvPr>
            <p:ph type="hdr"/>
          </p:nvPr>
        </p:nvSpPr>
        <p:spPr>
          <a:xfrm>
            <a:off x="0" y="0"/>
            <a:ext cx="3372840" cy="502560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latin typeface="Optima"/>
              </a:defRPr>
            </a:lvl1pPr>
          </a:lstStyle>
          <a:p>
            <a:r>
              <a:rPr lang="en-US" sz="1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&lt;header&gt;</a:t>
            </a:r>
          </a:p>
        </p:txBody>
      </p:sp>
      <p:sp>
        <p:nvSpPr>
          <p:cNvPr id="471" name="PlaceHolder 3"/>
          <p:cNvSpPr>
            <a:spLocks noGrp="1"/>
          </p:cNvSpPr>
          <p:nvPr>
            <p:ph type="dt"/>
          </p:nvPr>
        </p:nvSpPr>
        <p:spPr>
          <a:xfrm>
            <a:off x="4399200" y="0"/>
            <a:ext cx="3372840" cy="502560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latin typeface="Optima"/>
              </a:defRPr>
            </a:lvl1pPr>
          </a:lstStyle>
          <a:p>
            <a:pPr algn="r"/>
            <a:r>
              <a:rPr lang="en-US" sz="1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&lt;date/time&gt;</a:t>
            </a:r>
          </a:p>
        </p:txBody>
      </p:sp>
      <p:sp>
        <p:nvSpPr>
          <p:cNvPr id="472" name="PlaceHolder 4"/>
          <p:cNvSpPr>
            <a:spLocks noGrp="1"/>
          </p:cNvSpPr>
          <p:nvPr>
            <p:ph type="ftr"/>
          </p:nvPr>
        </p:nvSpPr>
        <p:spPr>
          <a:xfrm>
            <a:off x="0" y="9555480"/>
            <a:ext cx="3372840" cy="502560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>
                <a:latin typeface="Optima"/>
              </a:defRPr>
            </a:lvl1pPr>
          </a:lstStyle>
          <a:p>
            <a:r>
              <a:rPr lang="en-US" sz="1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&lt;footer&gt;</a:t>
            </a:r>
          </a:p>
        </p:txBody>
      </p:sp>
      <p:sp>
        <p:nvSpPr>
          <p:cNvPr id="473" name="PlaceHolder 5"/>
          <p:cNvSpPr>
            <a:spLocks noGrp="1"/>
          </p:cNvSpPr>
          <p:nvPr>
            <p:ph type="sldNum"/>
          </p:nvPr>
        </p:nvSpPr>
        <p:spPr>
          <a:xfrm>
            <a:off x="4399200" y="9555480"/>
            <a:ext cx="3372840" cy="502560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>
                <a:latin typeface="Optima"/>
              </a:defRPr>
            </a:lvl1pPr>
          </a:lstStyle>
          <a:p>
            <a:pPr algn="r"/>
            <a:fld id="{5764AAAC-E89B-4464-99A3-D52989CE58EE}" type="slidenum">
              <a:rPr lang="en-US" sz="1400" spc="-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pPr algn="r"/>
              <a:t>‹#›</a:t>
            </a:fld>
            <a:endParaRPr lang="en-US" sz="14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</p:txBody>
      </p:sp>
    </p:spTree>
    <p:extLst>
      <p:ext uri="{BB962C8B-B14F-4D97-AF65-F5344CB8AC3E}">
        <p14:creationId xmlns:p14="http://schemas.microsoft.com/office/powerpoint/2010/main" val="36566577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Optima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dirty="0"/>
          </a:p>
        </p:txBody>
      </p:sp>
      <p:sp>
        <p:nvSpPr>
          <p:cNvPr id="157" name="Google Shape;15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9763692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5764AAAC-E89B-4464-99A3-D52989CE58EE}" type="slidenum">
              <a:rPr lang="en-US" sz="1400" spc="-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pPr algn="r"/>
              <a:t>54</a:t>
            </a:fld>
            <a:endParaRPr lang="en-US" sz="14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</p:txBody>
      </p:sp>
    </p:spTree>
    <p:extLst>
      <p:ext uri="{BB962C8B-B14F-4D97-AF65-F5344CB8AC3E}">
        <p14:creationId xmlns:p14="http://schemas.microsoft.com/office/powerpoint/2010/main" val="153366254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5" name="PlaceHolder 1"/>
          <p:cNvSpPr>
            <a:spLocks noGrp="1"/>
          </p:cNvSpPr>
          <p:nvPr>
            <p:ph type="body"/>
          </p:nvPr>
        </p:nvSpPr>
        <p:spPr>
          <a:xfrm>
            <a:off x="777240" y="4777560"/>
            <a:ext cx="6216840" cy="452520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0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</p:txBody>
      </p:sp>
      <p:sp>
        <p:nvSpPr>
          <p:cNvPr id="1176" name="CustomShape 2"/>
          <p:cNvSpPr/>
          <p:nvPr/>
        </p:nvSpPr>
        <p:spPr>
          <a:xfrm>
            <a:off x="4399200" y="9555480"/>
            <a:ext cx="3372120" cy="501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/>
          <a:lstStyle/>
          <a:p>
            <a:pPr algn="r">
              <a:lnSpc>
                <a:spcPct val="100000"/>
              </a:lnSpc>
            </a:pPr>
            <a:fld id="{C03521BB-7A82-4D6E-9099-DF5A4BF86C30}" type="slidenum">
              <a:rPr lang="en-US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tima"/>
                <a:ea typeface="+mn-ea"/>
              </a:rPr>
              <a:pPr algn="r">
                <a:lnSpc>
                  <a:spcPct val="100000"/>
                </a:lnSpc>
              </a:pPr>
              <a:t>68</a:t>
            </a:fld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Optima"/>
            </a:endParaRPr>
          </a:p>
        </p:txBody>
      </p:sp>
    </p:spTree>
    <p:extLst>
      <p:ext uri="{BB962C8B-B14F-4D97-AF65-F5344CB8AC3E}">
        <p14:creationId xmlns:p14="http://schemas.microsoft.com/office/powerpoint/2010/main" val="273070378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61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908050" y="860425"/>
            <a:ext cx="5238750" cy="29479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220162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075765" y="4094307"/>
            <a:ext cx="4908176" cy="3271693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19433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" name="TextShape 1"/>
          <p:cNvSpPr txBox="1"/>
          <p:nvPr/>
        </p:nvSpPr>
        <p:spPr>
          <a:xfrm>
            <a:off x="0" y="0"/>
            <a:ext cx="360" cy="3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b"/>
          <a:lstStyle/>
          <a:p>
            <a:fld id="{ADE54DBB-2CCC-49C6-8D57-69B1A7C3BD38}" type="slidenum">
              <a:rPr lang="en-US" sz="2400" b="0" strike="noStrike" spc="-1">
                <a:solidFill>
                  <a:srgbClr val="000000"/>
                </a:solidFill>
                <a:latin typeface="Arial"/>
                <a:ea typeface="ＭＳ Ｐゴシック"/>
              </a:rPr>
              <a:t>5</a:t>
            </a:fld>
            <a:endParaRPr lang="en-US" sz="2400" b="0" strike="noStrike" spc="-1">
              <a:latin typeface="Times New Roman"/>
            </a:endParaRPr>
          </a:p>
        </p:txBody>
      </p:sp>
      <p:sp>
        <p:nvSpPr>
          <p:cNvPr id="1096" name="PlaceHolder 2"/>
          <p:cNvSpPr>
            <a:spLocks noGrp="1" noRot="1" noChangeAspect="1"/>
          </p:cNvSpPr>
          <p:nvPr>
            <p:ph type="sldImg"/>
          </p:nvPr>
        </p:nvSpPr>
        <p:spPr>
          <a:xfrm>
            <a:off x="1116013" y="946150"/>
            <a:ext cx="5762625" cy="3241675"/>
          </a:xfrm>
          <a:prstGeom prst="rect">
            <a:avLst/>
          </a:prstGeom>
        </p:spPr>
      </p:sp>
      <p:sp>
        <p:nvSpPr>
          <p:cNvPr id="1097" name="PlaceHolder 3"/>
          <p:cNvSpPr>
            <a:spLocks noGrp="1"/>
          </p:cNvSpPr>
          <p:nvPr>
            <p:ph type="body"/>
          </p:nvPr>
        </p:nvSpPr>
        <p:spPr>
          <a:xfrm>
            <a:off x="777960" y="4776840"/>
            <a:ext cx="6217920" cy="4525560"/>
          </a:xfrm>
          <a:prstGeom prst="rect">
            <a:avLst/>
          </a:prstGeom>
        </p:spPr>
        <p:txBody>
          <a:bodyPr lIns="90000" tIns="45000" rIns="90000" bIns="45000"/>
          <a:lstStyle/>
          <a:p>
            <a:endParaRPr lang="en-US" sz="20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2849031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" name="TextShape 1"/>
          <p:cNvSpPr txBox="1"/>
          <p:nvPr/>
        </p:nvSpPr>
        <p:spPr>
          <a:xfrm>
            <a:off x="0" y="0"/>
            <a:ext cx="360" cy="3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b"/>
          <a:lstStyle/>
          <a:p>
            <a:fld id="{ADE54DBB-2CCC-49C6-8D57-69B1A7C3BD38}" type="slidenum">
              <a:rPr lang="en-US" sz="2400" b="0" strike="noStrike" spc="-1">
                <a:solidFill>
                  <a:srgbClr val="000000"/>
                </a:solidFill>
                <a:latin typeface="Arial"/>
                <a:ea typeface="ＭＳ Ｐゴシック"/>
              </a:rPr>
              <a:t>6</a:t>
            </a:fld>
            <a:endParaRPr lang="en-US" sz="2400" b="0" strike="noStrike" spc="-1">
              <a:latin typeface="Times New Roman"/>
            </a:endParaRPr>
          </a:p>
        </p:txBody>
      </p:sp>
      <p:sp>
        <p:nvSpPr>
          <p:cNvPr id="1096" name="PlaceHolder 2"/>
          <p:cNvSpPr>
            <a:spLocks noGrp="1" noRot="1" noChangeAspect="1"/>
          </p:cNvSpPr>
          <p:nvPr>
            <p:ph type="sldImg"/>
          </p:nvPr>
        </p:nvSpPr>
        <p:spPr>
          <a:xfrm>
            <a:off x="1116013" y="946150"/>
            <a:ext cx="5762625" cy="3241675"/>
          </a:xfrm>
          <a:prstGeom prst="rect">
            <a:avLst/>
          </a:prstGeom>
        </p:spPr>
      </p:sp>
      <p:sp>
        <p:nvSpPr>
          <p:cNvPr id="1097" name="PlaceHolder 3"/>
          <p:cNvSpPr>
            <a:spLocks noGrp="1"/>
          </p:cNvSpPr>
          <p:nvPr>
            <p:ph type="body"/>
          </p:nvPr>
        </p:nvSpPr>
        <p:spPr>
          <a:xfrm>
            <a:off x="777960" y="4776840"/>
            <a:ext cx="6217920" cy="4525560"/>
          </a:xfrm>
          <a:prstGeom prst="rect">
            <a:avLst/>
          </a:prstGeom>
        </p:spPr>
        <p:txBody>
          <a:bodyPr lIns="90000" tIns="45000" rIns="90000" bIns="45000"/>
          <a:lstStyle/>
          <a:p>
            <a:endParaRPr lang="en-US" sz="20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7456670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1" name="TextShape 1"/>
          <p:cNvSpPr txBox="1"/>
          <p:nvPr/>
        </p:nvSpPr>
        <p:spPr>
          <a:xfrm>
            <a:off x="0" y="0"/>
            <a:ext cx="360" cy="3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b"/>
          <a:lstStyle/>
          <a:p>
            <a:fld id="{3FFD935B-D926-4DA5-B383-A916D1A214B2}" type="slidenum">
              <a:rPr lang="en-US" sz="2400" b="0" strike="noStrike" spc="-1">
                <a:solidFill>
                  <a:srgbClr val="000000"/>
                </a:solidFill>
                <a:latin typeface="Arial"/>
                <a:ea typeface="ＭＳ Ｐゴシック"/>
              </a:rPr>
              <a:t>37</a:t>
            </a:fld>
            <a:endParaRPr lang="en-US" sz="2400" b="0" strike="noStrike" spc="-1">
              <a:latin typeface="Times New Roman"/>
            </a:endParaRPr>
          </a:p>
        </p:txBody>
      </p:sp>
      <p:sp>
        <p:nvSpPr>
          <p:cNvPr id="1062" name="PlaceHolder 2"/>
          <p:cNvSpPr>
            <a:spLocks noGrp="1" noRot="1" noChangeAspect="1"/>
          </p:cNvSpPr>
          <p:nvPr>
            <p:ph type="sldImg"/>
          </p:nvPr>
        </p:nvSpPr>
        <p:spPr>
          <a:xfrm>
            <a:off x="1116013" y="946150"/>
            <a:ext cx="5762625" cy="3241675"/>
          </a:xfrm>
          <a:prstGeom prst="rect">
            <a:avLst/>
          </a:prstGeom>
        </p:spPr>
      </p:sp>
      <p:sp>
        <p:nvSpPr>
          <p:cNvPr id="1063" name="PlaceHolder 3"/>
          <p:cNvSpPr>
            <a:spLocks noGrp="1"/>
          </p:cNvSpPr>
          <p:nvPr>
            <p:ph type="body"/>
          </p:nvPr>
        </p:nvSpPr>
        <p:spPr>
          <a:xfrm>
            <a:off x="777960" y="4776840"/>
            <a:ext cx="6217920" cy="4435200"/>
          </a:xfrm>
          <a:prstGeom prst="rect">
            <a:avLst/>
          </a:prstGeom>
        </p:spPr>
        <p:txBody>
          <a:bodyPr lIns="90000" tIns="45000" rIns="90000" bIns="45000"/>
          <a:lstStyle/>
          <a:p>
            <a:endParaRPr lang="en-US" sz="20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6481423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" name="CustomShape 1"/>
          <p:cNvSpPr/>
          <p:nvPr/>
        </p:nvSpPr>
        <p:spPr>
          <a:xfrm>
            <a:off x="4282920" y="10185480"/>
            <a:ext cx="3257640" cy="49032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3240" tIns="46800" rIns="93240" bIns="46800" anchor="b"/>
          <a:lstStyle/>
          <a:p>
            <a:fld id="{717567FE-2229-4DB9-9F9C-7F50C8D94FD9}" type="slidenum">
              <a:rPr lang="en-US" sz="1800" b="0" strike="noStrike" spc="-1">
                <a:latin typeface="Arial"/>
              </a:rPr>
              <a:t>38</a:t>
            </a:fld>
            <a:endParaRPr lang="en-US" sz="1800" b="0" strike="noStrike" spc="-1">
              <a:latin typeface="Arial"/>
            </a:endParaRPr>
          </a:p>
        </p:txBody>
      </p:sp>
      <p:sp>
        <p:nvSpPr>
          <p:cNvPr id="1065" name="CustomShape 2"/>
          <p:cNvSpPr/>
          <p:nvPr/>
        </p:nvSpPr>
        <p:spPr>
          <a:xfrm>
            <a:off x="4282920" y="10185480"/>
            <a:ext cx="3262320" cy="4953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3240" tIns="46800" rIns="93240" bIns="46800" anchor="b"/>
          <a:lstStyle/>
          <a:p>
            <a:fld id="{29419ECA-CE98-442C-8F0F-EB453B15A3A7}" type="slidenum">
              <a:rPr lang="en-US" sz="1800" b="0" strike="noStrike" spc="-1">
                <a:latin typeface="Arial"/>
              </a:rPr>
              <a:t>38</a:t>
            </a:fld>
            <a:endParaRPr lang="en-US" sz="1800" b="0" strike="noStrike" spc="-1">
              <a:latin typeface="Arial"/>
            </a:endParaRPr>
          </a:p>
        </p:txBody>
      </p:sp>
      <p:sp>
        <p:nvSpPr>
          <p:cNvPr id="1066" name="CustomShape 3"/>
          <p:cNvSpPr/>
          <p:nvPr/>
        </p:nvSpPr>
        <p:spPr>
          <a:xfrm>
            <a:off x="4282920" y="10185480"/>
            <a:ext cx="3264120" cy="4968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3240" tIns="46800" rIns="93240" bIns="46800" anchor="b"/>
          <a:lstStyle/>
          <a:p>
            <a:fld id="{C54F58CE-AEC4-464C-BDD9-91F5E5917E26}" type="slidenum">
              <a:rPr lang="en-US" sz="1800" b="0" strike="noStrike" spc="-1">
                <a:latin typeface="Arial"/>
              </a:rPr>
              <a:t>38</a:t>
            </a:fld>
            <a:endParaRPr lang="en-US" sz="1800" b="0" strike="noStrike" spc="-1">
              <a:latin typeface="Arial"/>
            </a:endParaRPr>
          </a:p>
        </p:txBody>
      </p:sp>
      <p:sp>
        <p:nvSpPr>
          <p:cNvPr id="1067" name="CustomShape 4"/>
          <p:cNvSpPr/>
          <p:nvPr/>
        </p:nvSpPr>
        <p:spPr>
          <a:xfrm>
            <a:off x="4278240" y="10156680"/>
            <a:ext cx="3243240" cy="5018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/>
          <a:lstStyle/>
          <a:p>
            <a:fld id="{30B0D444-2626-4F88-8A74-55D14931FDF7}" type="slidenum">
              <a:rPr lang="en-US" sz="1800" b="0" strike="noStrike" spc="-1">
                <a:latin typeface="Arial"/>
              </a:rPr>
              <a:t>38</a:t>
            </a:fld>
            <a:endParaRPr lang="en-US" sz="1800" b="0" strike="noStrike" spc="-1">
              <a:latin typeface="Arial"/>
            </a:endParaRPr>
          </a:p>
        </p:txBody>
      </p:sp>
      <p:sp>
        <p:nvSpPr>
          <p:cNvPr id="1068" name="CustomShape 5"/>
          <p:cNvSpPr/>
          <p:nvPr/>
        </p:nvSpPr>
        <p:spPr>
          <a:xfrm>
            <a:off x="4278240" y="10156680"/>
            <a:ext cx="3260880" cy="51912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/>
          <a:lstStyle/>
          <a:p>
            <a:fld id="{DC0B4AD5-1583-4502-84D6-2EE0EE2897A3}" type="slidenum">
              <a:rPr lang="en-US" sz="1800" b="0" strike="noStrike" spc="-1">
                <a:latin typeface="Arial"/>
              </a:rPr>
              <a:t>38</a:t>
            </a:fld>
            <a:endParaRPr lang="en-US" sz="1800" b="0" strike="noStrike" spc="-1">
              <a:latin typeface="Arial"/>
            </a:endParaRPr>
          </a:p>
        </p:txBody>
      </p:sp>
      <p:sp>
        <p:nvSpPr>
          <p:cNvPr id="1069" name="CustomShape 6"/>
          <p:cNvSpPr/>
          <p:nvPr/>
        </p:nvSpPr>
        <p:spPr>
          <a:xfrm>
            <a:off x="1333440" y="811080"/>
            <a:ext cx="4891320" cy="40100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936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070" name="CustomShape 7"/>
          <p:cNvSpPr/>
          <p:nvPr/>
        </p:nvSpPr>
        <p:spPr>
          <a:xfrm>
            <a:off x="755640" y="5076720"/>
            <a:ext cx="6012000" cy="478152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  <p:extLst>
      <p:ext uri="{BB962C8B-B14F-4D97-AF65-F5344CB8AC3E}">
        <p14:creationId xmlns:p14="http://schemas.microsoft.com/office/powerpoint/2010/main" val="27669950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1" name="CustomShape 1"/>
          <p:cNvSpPr/>
          <p:nvPr/>
        </p:nvSpPr>
        <p:spPr>
          <a:xfrm>
            <a:off x="4282920" y="10185480"/>
            <a:ext cx="3257640" cy="49032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3240" tIns="46800" rIns="93240" bIns="46800" anchor="b"/>
          <a:lstStyle/>
          <a:p>
            <a:fld id="{69C3E582-ABB7-4703-BDAE-EE4D971F1278}" type="slidenum">
              <a:rPr lang="en-US" sz="1800" b="0" strike="noStrike" spc="-1">
                <a:latin typeface="Arial"/>
              </a:rPr>
              <a:t>39</a:t>
            </a:fld>
            <a:endParaRPr lang="en-US" sz="1800" b="0" strike="noStrike" spc="-1">
              <a:latin typeface="Arial"/>
            </a:endParaRPr>
          </a:p>
        </p:txBody>
      </p:sp>
      <p:sp>
        <p:nvSpPr>
          <p:cNvPr id="1072" name="CustomShape 2"/>
          <p:cNvSpPr/>
          <p:nvPr/>
        </p:nvSpPr>
        <p:spPr>
          <a:xfrm>
            <a:off x="4282920" y="10185480"/>
            <a:ext cx="3262320" cy="4953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3240" tIns="46800" rIns="93240" bIns="46800" anchor="b"/>
          <a:lstStyle/>
          <a:p>
            <a:fld id="{545CEFAA-D592-4088-9A57-E4F094BE1922}" type="slidenum">
              <a:rPr lang="en-US" sz="1800" b="0" strike="noStrike" spc="-1">
                <a:latin typeface="Arial"/>
              </a:rPr>
              <a:t>39</a:t>
            </a:fld>
            <a:endParaRPr lang="en-US" sz="1800" b="0" strike="noStrike" spc="-1">
              <a:latin typeface="Arial"/>
            </a:endParaRPr>
          </a:p>
        </p:txBody>
      </p:sp>
      <p:sp>
        <p:nvSpPr>
          <p:cNvPr id="1073" name="CustomShape 3"/>
          <p:cNvSpPr/>
          <p:nvPr/>
        </p:nvSpPr>
        <p:spPr>
          <a:xfrm>
            <a:off x="4282920" y="10185480"/>
            <a:ext cx="3264120" cy="4968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3240" tIns="46800" rIns="93240" bIns="46800" anchor="b"/>
          <a:lstStyle/>
          <a:p>
            <a:fld id="{0DAA906A-2BC7-4C0D-BC7F-33F7CAEDB4D2}" type="slidenum">
              <a:rPr lang="en-US" sz="1800" b="0" strike="noStrike" spc="-1">
                <a:latin typeface="Arial"/>
              </a:rPr>
              <a:t>39</a:t>
            </a:fld>
            <a:endParaRPr lang="en-US" sz="1800" b="0" strike="noStrike" spc="-1">
              <a:latin typeface="Arial"/>
            </a:endParaRPr>
          </a:p>
        </p:txBody>
      </p:sp>
      <p:sp>
        <p:nvSpPr>
          <p:cNvPr id="1074" name="CustomShape 4"/>
          <p:cNvSpPr/>
          <p:nvPr/>
        </p:nvSpPr>
        <p:spPr>
          <a:xfrm>
            <a:off x="4278240" y="10156680"/>
            <a:ext cx="3243240" cy="5018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/>
          <a:lstStyle/>
          <a:p>
            <a:fld id="{550A4AD9-6893-461E-8B03-C3BC96972F61}" type="slidenum">
              <a:rPr lang="en-US" sz="1800" b="0" strike="noStrike" spc="-1">
                <a:latin typeface="Arial"/>
              </a:rPr>
              <a:t>39</a:t>
            </a:fld>
            <a:endParaRPr lang="en-US" sz="1800" b="0" strike="noStrike" spc="-1">
              <a:latin typeface="Arial"/>
            </a:endParaRPr>
          </a:p>
        </p:txBody>
      </p:sp>
      <p:sp>
        <p:nvSpPr>
          <p:cNvPr id="1075" name="CustomShape 5"/>
          <p:cNvSpPr/>
          <p:nvPr/>
        </p:nvSpPr>
        <p:spPr>
          <a:xfrm>
            <a:off x="4278240" y="10156680"/>
            <a:ext cx="3260880" cy="51912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/>
          <a:lstStyle/>
          <a:p>
            <a:fld id="{58E0223A-B1EA-4FA4-A3AA-5B00EF1F54A2}" type="slidenum">
              <a:rPr lang="en-US" sz="1800" b="0" strike="noStrike" spc="-1">
                <a:latin typeface="Arial"/>
              </a:rPr>
              <a:t>39</a:t>
            </a:fld>
            <a:endParaRPr lang="en-US" sz="1800" b="0" strike="noStrike" spc="-1">
              <a:latin typeface="Arial"/>
            </a:endParaRPr>
          </a:p>
        </p:txBody>
      </p:sp>
      <p:sp>
        <p:nvSpPr>
          <p:cNvPr id="1076" name="CustomShape 6"/>
          <p:cNvSpPr/>
          <p:nvPr/>
        </p:nvSpPr>
        <p:spPr>
          <a:xfrm>
            <a:off x="1333440" y="811080"/>
            <a:ext cx="4891320" cy="40100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936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077" name="CustomShape 7"/>
          <p:cNvSpPr/>
          <p:nvPr/>
        </p:nvSpPr>
        <p:spPr>
          <a:xfrm>
            <a:off x="755640" y="5076720"/>
            <a:ext cx="6012000" cy="478152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  <p:extLst>
      <p:ext uri="{BB962C8B-B14F-4D97-AF65-F5344CB8AC3E}">
        <p14:creationId xmlns:p14="http://schemas.microsoft.com/office/powerpoint/2010/main" val="25967791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1" name="CustomShape 1"/>
          <p:cNvSpPr/>
          <p:nvPr/>
        </p:nvSpPr>
        <p:spPr>
          <a:xfrm>
            <a:off x="4282920" y="10185480"/>
            <a:ext cx="3257640" cy="49032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3240" tIns="46800" rIns="93240" bIns="46800" anchor="b"/>
          <a:lstStyle/>
          <a:p>
            <a:fld id="{69C3E582-ABB7-4703-BDAE-EE4D971F1278}" type="slidenum">
              <a:rPr lang="en-US" sz="1800" b="0" strike="noStrike" spc="-1">
                <a:latin typeface="Arial"/>
              </a:rPr>
              <a:t>40</a:t>
            </a:fld>
            <a:endParaRPr lang="en-US" sz="1800" b="0" strike="noStrike" spc="-1">
              <a:latin typeface="Arial"/>
            </a:endParaRPr>
          </a:p>
        </p:txBody>
      </p:sp>
      <p:sp>
        <p:nvSpPr>
          <p:cNvPr id="1072" name="CustomShape 2"/>
          <p:cNvSpPr/>
          <p:nvPr/>
        </p:nvSpPr>
        <p:spPr>
          <a:xfrm>
            <a:off x="4282920" y="10185480"/>
            <a:ext cx="3262320" cy="4953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3240" tIns="46800" rIns="93240" bIns="46800" anchor="b"/>
          <a:lstStyle/>
          <a:p>
            <a:fld id="{545CEFAA-D592-4088-9A57-E4F094BE1922}" type="slidenum">
              <a:rPr lang="en-US" sz="1800" b="0" strike="noStrike" spc="-1">
                <a:latin typeface="Arial"/>
              </a:rPr>
              <a:t>40</a:t>
            </a:fld>
            <a:endParaRPr lang="en-US" sz="1800" b="0" strike="noStrike" spc="-1">
              <a:latin typeface="Arial"/>
            </a:endParaRPr>
          </a:p>
        </p:txBody>
      </p:sp>
      <p:sp>
        <p:nvSpPr>
          <p:cNvPr id="1073" name="CustomShape 3"/>
          <p:cNvSpPr/>
          <p:nvPr/>
        </p:nvSpPr>
        <p:spPr>
          <a:xfrm>
            <a:off x="4282920" y="10185480"/>
            <a:ext cx="3264120" cy="4968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3240" tIns="46800" rIns="93240" bIns="46800" anchor="b"/>
          <a:lstStyle/>
          <a:p>
            <a:fld id="{0DAA906A-2BC7-4C0D-BC7F-33F7CAEDB4D2}" type="slidenum">
              <a:rPr lang="en-US" sz="1800" b="0" strike="noStrike" spc="-1">
                <a:latin typeface="Arial"/>
              </a:rPr>
              <a:t>40</a:t>
            </a:fld>
            <a:endParaRPr lang="en-US" sz="1800" b="0" strike="noStrike" spc="-1">
              <a:latin typeface="Arial"/>
            </a:endParaRPr>
          </a:p>
        </p:txBody>
      </p:sp>
      <p:sp>
        <p:nvSpPr>
          <p:cNvPr id="1074" name="CustomShape 4"/>
          <p:cNvSpPr/>
          <p:nvPr/>
        </p:nvSpPr>
        <p:spPr>
          <a:xfrm>
            <a:off x="4278240" y="10156680"/>
            <a:ext cx="3243240" cy="5018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/>
          <a:lstStyle/>
          <a:p>
            <a:fld id="{550A4AD9-6893-461E-8B03-C3BC96972F61}" type="slidenum">
              <a:rPr lang="en-US" sz="1800" b="0" strike="noStrike" spc="-1">
                <a:latin typeface="Arial"/>
              </a:rPr>
              <a:t>40</a:t>
            </a:fld>
            <a:endParaRPr lang="en-US" sz="1800" b="0" strike="noStrike" spc="-1">
              <a:latin typeface="Arial"/>
            </a:endParaRPr>
          </a:p>
        </p:txBody>
      </p:sp>
      <p:sp>
        <p:nvSpPr>
          <p:cNvPr id="1075" name="CustomShape 5"/>
          <p:cNvSpPr/>
          <p:nvPr/>
        </p:nvSpPr>
        <p:spPr>
          <a:xfrm>
            <a:off x="4278240" y="10156680"/>
            <a:ext cx="3260880" cy="51912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/>
          <a:lstStyle/>
          <a:p>
            <a:fld id="{58E0223A-B1EA-4FA4-A3AA-5B00EF1F54A2}" type="slidenum">
              <a:rPr lang="en-US" sz="1800" b="0" strike="noStrike" spc="-1">
                <a:latin typeface="Arial"/>
              </a:rPr>
              <a:t>40</a:t>
            </a:fld>
            <a:endParaRPr lang="en-US" sz="1800" b="0" strike="noStrike" spc="-1">
              <a:latin typeface="Arial"/>
            </a:endParaRPr>
          </a:p>
        </p:txBody>
      </p:sp>
      <p:sp>
        <p:nvSpPr>
          <p:cNvPr id="1076" name="CustomShape 6"/>
          <p:cNvSpPr/>
          <p:nvPr/>
        </p:nvSpPr>
        <p:spPr>
          <a:xfrm>
            <a:off x="1333440" y="811080"/>
            <a:ext cx="4891320" cy="40100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936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077" name="CustomShape 7"/>
          <p:cNvSpPr/>
          <p:nvPr/>
        </p:nvSpPr>
        <p:spPr>
          <a:xfrm>
            <a:off x="755640" y="5076720"/>
            <a:ext cx="6012000" cy="478152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  <p:extLst>
      <p:ext uri="{BB962C8B-B14F-4D97-AF65-F5344CB8AC3E}">
        <p14:creationId xmlns:p14="http://schemas.microsoft.com/office/powerpoint/2010/main" val="18585860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7B6ABC-961E-6440-BE04-C48D76CF7182}" type="slidenum">
              <a:rPr lang="en-US" smtClean="0"/>
              <a:pPr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889551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7B6ABC-961E-6440-BE04-C48D76CF7182}" type="slidenum">
              <a:rPr lang="en-US" smtClean="0"/>
              <a:pPr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77609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2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2D9066-C962-024A-A94B-7CC7C172CA6C}" type="datetimeFigureOut">
              <a:rPr lang="en-US" smtClean="0"/>
              <a:pPr/>
              <a:t>10/14/2019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C5B58-8669-FE45-B8D8-F3439D73E2E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08906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473117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491847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 hasCustomPrompt="1"/>
          </p:nvPr>
        </p:nvSpPr>
        <p:spPr>
          <a:xfrm>
            <a:off x="672042" y="377941"/>
            <a:ext cx="7806206" cy="858022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>
              <a:defRPr sz="1800">
                <a:latin typeface="Optima" pitchFamily="2" charset="0"/>
              </a:defRPr>
            </a:lvl1pPr>
          </a:lstStyle>
          <a:p>
            <a:pPr algn="ctr"/>
            <a:r>
              <a:rPr lang="en-US" sz="1633" b="1" strike="noStrike" spc="-1" dirty="0">
                <a:solidFill>
                  <a:srgbClr val="333333"/>
                </a:solidFill>
                <a:latin typeface="Optima" pitchFamily="2" charset="0"/>
              </a:rPr>
              <a:t>Optima</a:t>
            </a:r>
            <a:endParaRPr lang="en-US" sz="1633" b="1" strike="noStrike" spc="-1" dirty="0">
              <a:solidFill>
                <a:srgbClr val="333333"/>
              </a:solidFill>
              <a:latin typeface="Arial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 type="body" hasCustomPrompt="1"/>
          </p:nvPr>
        </p:nvSpPr>
        <p:spPr>
          <a:xfrm>
            <a:off x="672042" y="1429954"/>
            <a:ext cx="7806206" cy="2997810"/>
          </a:xfrm>
          <a:prstGeom prst="rect">
            <a:avLst/>
          </a:prstGeom>
        </p:spPr>
        <p:txBody>
          <a:bodyPr lIns="0" tIns="21240" rIns="0" bIns="0"/>
          <a:lstStyle>
            <a:lvl1pPr>
              <a:defRPr>
                <a:latin typeface="Optima" pitchFamily="2" charset="0"/>
              </a:defRPr>
            </a:lvl1pPr>
          </a:lstStyle>
          <a:p>
            <a:r>
              <a:rPr lang="en-US" sz="1633" b="0" strike="noStrike" spc="-1" dirty="0">
                <a:solidFill>
                  <a:srgbClr val="000000"/>
                </a:solidFill>
                <a:latin typeface="Arial"/>
              </a:rPr>
              <a:t>Test</a:t>
            </a:r>
          </a:p>
        </p:txBody>
      </p:sp>
    </p:spTree>
    <p:extLst>
      <p:ext uri="{BB962C8B-B14F-4D97-AF65-F5344CB8AC3E}">
        <p14:creationId xmlns:p14="http://schemas.microsoft.com/office/powerpoint/2010/main" val="23409805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PlaceHolder 1"/>
          <p:cNvSpPr>
            <a:spLocks noGrp="1"/>
          </p:cNvSpPr>
          <p:nvPr>
            <p:ph type="title" hasCustomPrompt="1"/>
          </p:nvPr>
        </p:nvSpPr>
        <p:spPr>
          <a:xfrm>
            <a:off x="671400" y="426600"/>
            <a:ext cx="7808400" cy="858600"/>
          </a:xfrm>
          <a:prstGeom prst="rect">
            <a:avLst/>
          </a:prstGeom>
        </p:spPr>
        <p:txBody>
          <a:bodyPr lIns="0" tIns="0" rIns="0" bIns="0" anchor="ctr"/>
          <a:lstStyle>
            <a:lvl1pPr>
              <a:defRPr>
                <a:latin typeface="Bahnschrift Light SemiCondensed" panose="020B0502040204020203" pitchFamily="34" charset="0"/>
              </a:defRPr>
            </a:lvl1pPr>
          </a:lstStyle>
          <a:p>
            <a:pPr algn="ctr"/>
            <a:r>
              <a:rPr lang="en-US" sz="4050" b="0" strike="noStrike" spc="-1" dirty="0" err="1" smtClean="0">
                <a:latin typeface="Arial"/>
              </a:rPr>
              <a:t>io</a:t>
            </a:r>
            <a:endParaRPr lang="en-US" sz="4050" b="0" strike="noStrike" spc="-1" dirty="0">
              <a:latin typeface="Arial"/>
            </a:endParaRPr>
          </a:p>
        </p:txBody>
      </p:sp>
      <p:sp>
        <p:nvSpPr>
          <p:cNvPr id="83" name="PlaceHolder 2"/>
          <p:cNvSpPr>
            <a:spLocks noGrp="1"/>
          </p:cNvSpPr>
          <p:nvPr>
            <p:ph type="body" hasCustomPrompt="1"/>
          </p:nvPr>
        </p:nvSpPr>
        <p:spPr>
          <a:xfrm>
            <a:off x="671400" y="1429650"/>
            <a:ext cx="3810240" cy="3240270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latin typeface="Optima" pitchFamily="2" charset="0"/>
              </a:defRPr>
            </a:lvl1pPr>
          </a:lstStyle>
          <a:p>
            <a:r>
              <a:rPr lang="en-US" sz="2400" b="0" strike="noStrike" spc="-1" dirty="0" err="1">
                <a:latin typeface="Arial"/>
              </a:rPr>
              <a:t>dfgsfd</a:t>
            </a:r>
            <a:endParaRPr lang="en-US" sz="2400" b="0" strike="noStrike" spc="-1" dirty="0">
              <a:latin typeface="Arial"/>
            </a:endParaRPr>
          </a:p>
        </p:txBody>
      </p:sp>
      <p:sp>
        <p:nvSpPr>
          <p:cNvPr id="84" name="PlaceHolder 3"/>
          <p:cNvSpPr>
            <a:spLocks noGrp="1"/>
          </p:cNvSpPr>
          <p:nvPr>
            <p:ph type="body"/>
          </p:nvPr>
        </p:nvSpPr>
        <p:spPr>
          <a:xfrm>
            <a:off x="4672440" y="1429650"/>
            <a:ext cx="3810240" cy="324027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400" b="0" strike="noStrike" spc="-1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7158313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laceHolder 1"/>
          <p:cNvSpPr>
            <a:spLocks noGrp="1"/>
          </p:cNvSpPr>
          <p:nvPr>
            <p:ph type="title" hasCustomPrompt="1"/>
          </p:nvPr>
        </p:nvSpPr>
        <p:spPr>
          <a:xfrm>
            <a:off x="670948" y="426260"/>
            <a:ext cx="7807685" cy="858641"/>
          </a:xfrm>
          <a:prstGeom prst="rect">
            <a:avLst/>
          </a:prstGeom>
        </p:spPr>
        <p:txBody>
          <a:bodyPr lIns="0" tIns="0" rIns="0" bIns="0" anchor="ctr"/>
          <a:lstStyle>
            <a:lvl1pPr>
              <a:defRPr>
                <a:latin typeface="Optima" pitchFamily="2" charset="0"/>
              </a:defRPr>
            </a:lvl1pPr>
          </a:lstStyle>
          <a:p>
            <a:pPr algn="ctr"/>
            <a:r>
              <a:rPr lang="en-US" sz="3673" b="0" strike="noStrike" spc="-1" dirty="0" err="1" smtClean="0">
                <a:latin typeface="Arial"/>
              </a:rPr>
              <a:t>Asdasdo</a:t>
            </a:r>
            <a:r>
              <a:rPr lang="en-US" sz="3673" b="0" strike="noStrike" spc="-1" dirty="0" smtClean="0">
                <a:latin typeface="Arial"/>
              </a:rPr>
              <a:t> </a:t>
            </a:r>
            <a:endParaRPr lang="en-US" sz="3673" b="0" strike="noStrike" spc="-1" dirty="0">
              <a:latin typeface="Arial"/>
            </a:endParaRPr>
          </a:p>
        </p:txBody>
      </p:sp>
      <p:sp>
        <p:nvSpPr>
          <p:cNvPr id="45" name="PlaceHolder 2"/>
          <p:cNvSpPr>
            <a:spLocks noGrp="1"/>
          </p:cNvSpPr>
          <p:nvPr>
            <p:ph type="subTitle"/>
          </p:nvPr>
        </p:nvSpPr>
        <p:spPr>
          <a:xfrm>
            <a:off x="670948" y="1429109"/>
            <a:ext cx="7807685" cy="3240163"/>
          </a:xfrm>
          <a:prstGeom prst="rect">
            <a:avLst/>
          </a:prstGeom>
        </p:spPr>
        <p:txBody>
          <a:bodyPr lIns="0" tIns="0" rIns="0" bIns="0" anchor="ctr"/>
          <a:lstStyle>
            <a:lvl1pPr>
              <a:defRPr>
                <a:latin typeface="Optima" pitchFamily="2" charset="0"/>
              </a:defRPr>
            </a:lvl1pPr>
          </a:lstStyle>
          <a:p>
            <a:pPr algn="ctr"/>
            <a:endParaRPr lang="en-US" sz="2176" b="0" strike="noStrike" spc="-1" dirty="0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2931882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2D9066-C962-024A-A94B-7CC7C172CA6C}" type="datetimeFigureOut">
              <a:rPr lang="en-US" smtClean="0"/>
              <a:pPr/>
              <a:t>10/14/2019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C5B58-8669-FE45-B8D8-F3439D73E2E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32825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2D9066-C962-024A-A94B-7CC7C172CA6C}" type="datetimeFigureOut">
              <a:rPr lang="en-US" smtClean="0"/>
              <a:pPr/>
              <a:t>10/14/2019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C5B58-8669-FE45-B8D8-F3439D73E2E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72221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2D9066-C962-024A-A94B-7CC7C172CA6C}" type="datetimeFigureOut">
              <a:rPr lang="en-US" smtClean="0"/>
              <a:pPr/>
              <a:t>10/14/2019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C5B58-8669-FE45-B8D8-F3439D73E2E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25267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2" y="1151335"/>
            <a:ext cx="4041775" cy="479822"/>
          </a:xfr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2" y="1631156"/>
            <a:ext cx="4041775" cy="2963466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2D9066-C962-024A-A94B-7CC7C172CA6C}" type="datetimeFigureOut">
              <a:rPr lang="en-US" smtClean="0"/>
              <a:pPr/>
              <a:t>10/14/2019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C5B58-8669-FE45-B8D8-F3439D73E2E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31449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2D9066-C962-024A-A94B-7CC7C172CA6C}" type="datetimeFigureOut">
              <a:rPr lang="en-US" smtClean="0"/>
              <a:pPr/>
              <a:t>10/14/2019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C5B58-8669-FE45-B8D8-F3439D73E2E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59160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364553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7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1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7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948981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6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017847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Optima"/>
              </a:defRPr>
            </a:lvl1pPr>
          </a:lstStyle>
          <a:p>
            <a:fld id="{A62D9066-C962-024A-A94B-7CC7C172CA6C}" type="datetimeFigureOut">
              <a:rPr lang="en-US" smtClean="0"/>
              <a:pPr/>
              <a:t>10/14/2019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Optima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Optima"/>
              </a:defRPr>
            </a:lvl1pPr>
          </a:lstStyle>
          <a:p>
            <a:fld id="{F02C5B58-8669-FE45-B8D8-F3439D73E2E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03135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  <p:sldLayoutId id="2147483713" r:id="rId13"/>
    <p:sldLayoutId id="2147483714" r:id="rId14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Optima"/>
          <a:ea typeface="+mj-ea"/>
          <a:cs typeface="Optima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Wingdings" charset="2"/>
        <a:buChar char="Ø"/>
        <a:defRPr sz="3200" kern="1200">
          <a:solidFill>
            <a:schemeClr val="tx1"/>
          </a:solidFill>
          <a:latin typeface="Optima"/>
          <a:ea typeface="+mn-ea"/>
          <a:cs typeface="Optima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Optima"/>
          <a:ea typeface="+mn-ea"/>
          <a:cs typeface="Optima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Optima"/>
          <a:ea typeface="+mn-ea"/>
          <a:cs typeface="Optima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Optima"/>
          <a:ea typeface="+mn-ea"/>
          <a:cs typeface="Optima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Optima"/>
          <a:ea typeface="+mn-ea"/>
          <a:cs typeface="Optima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emf"/><Relationship Id="rId2" Type="http://schemas.openxmlformats.org/officeDocument/2006/relationships/image" Target="../media/image62.emf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4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3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5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emf"/><Relationship Id="rId2" Type="http://schemas.openxmlformats.org/officeDocument/2006/relationships/image" Target="../media/image89.em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2.emf"/><Relationship Id="rId4" Type="http://schemas.openxmlformats.org/officeDocument/2006/relationships/image" Target="../media/image91.emf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emf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emf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7.png"/><Relationship Id="rId4" Type="http://schemas.openxmlformats.org/officeDocument/2006/relationships/image" Target="../media/image96.emf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emf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08.png"/><Relationship Id="rId4" Type="http://schemas.openxmlformats.org/officeDocument/2006/relationships/image" Target="../media/image107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06.pn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0.png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7.png"/><Relationship Id="rId4" Type="http://schemas.openxmlformats.org/officeDocument/2006/relationships/image" Target="../media/image116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1.png"/><Relationship Id="rId5" Type="http://schemas.openxmlformats.org/officeDocument/2006/relationships/image" Target="../media/image120.png"/><Relationship Id="rId4" Type="http://schemas.openxmlformats.org/officeDocument/2006/relationships/image" Target="../media/image119.pn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gif"/><Relationship Id="rId1" Type="http://schemas.openxmlformats.org/officeDocument/2006/relationships/slideLayout" Target="../slideLayouts/slideLayout6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25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6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emf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3.png"/><Relationship Id="rId5" Type="http://schemas.openxmlformats.org/officeDocument/2006/relationships/image" Target="../media/image132.png"/><Relationship Id="rId4" Type="http://schemas.openxmlformats.org/officeDocument/2006/relationships/image" Target="../media/image131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1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38.png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14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13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6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6.png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6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6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6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6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6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6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6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6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png"/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58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58.png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08959" y="822202"/>
            <a:ext cx="692607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latin typeface="Optima" pitchFamily="2" charset="0"/>
              </a:rPr>
              <a:t>Global Mantle </a:t>
            </a:r>
          </a:p>
          <a:p>
            <a:pPr algn="ctr"/>
            <a:r>
              <a:rPr lang="en-US" sz="4000" b="1" dirty="0" smtClean="0">
                <a:latin typeface="Optima" pitchFamily="2" charset="0"/>
              </a:rPr>
              <a:t>Circulation Modeling </a:t>
            </a:r>
            <a:endParaRPr lang="en-US" sz="4000" b="1" dirty="0">
              <a:latin typeface="Optima" pitchFamily="2" charset="0"/>
              <a:cs typeface="Optima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801366" y="2507094"/>
            <a:ext cx="554126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tima" pitchFamily="2" charset="0"/>
                <a:cs typeface="Arial"/>
                <a:sym typeface="Arial"/>
              </a:rPr>
              <a:t>Thorsten 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tima" pitchFamily="2" charset="0"/>
                <a:cs typeface="Arial"/>
                <a:sym typeface="Arial"/>
              </a:rPr>
              <a:t>W. Becker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kern="0" dirty="0" smtClean="0">
                <a:solidFill>
                  <a:srgbClr val="000000"/>
                </a:solidFill>
                <a:latin typeface="Optima" pitchFamily="2" charset="0"/>
                <a:cs typeface="Arial"/>
                <a:sym typeface="Arial"/>
              </a:rPr>
              <a:t>Jackson School of Geosciences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tima" pitchFamily="2" charset="0"/>
                <a:cs typeface="Arial"/>
                <a:sym typeface="Arial"/>
              </a:rPr>
              <a:t>The</a:t>
            </a:r>
            <a:r>
              <a:rPr kumimoji="0" lang="en-US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tima" pitchFamily="2" charset="0"/>
                <a:cs typeface="Arial"/>
                <a:sym typeface="Arial"/>
              </a:rPr>
              <a:t> University of Texas at Austin</a:t>
            </a:r>
            <a:endParaRPr kumimoji="0" lang="en-US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tima" pitchFamily="2" charset="0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tima" pitchFamily="2" charset="0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i="1" kern="0" dirty="0" smtClean="0">
                <a:solidFill>
                  <a:srgbClr val="000000"/>
                </a:solidFill>
                <a:latin typeface="Optima" pitchFamily="2" charset="0"/>
                <a:cs typeface="Arial"/>
                <a:sym typeface="Arial"/>
              </a:rPr>
              <a:t>Internal Earth </a:t>
            </a:r>
            <a:r>
              <a:rPr lang="en-US" kern="0" dirty="0" smtClean="0">
                <a:solidFill>
                  <a:srgbClr val="000000"/>
                </a:solidFill>
                <a:latin typeface="Optima" pitchFamily="2" charset="0"/>
                <a:cs typeface="Arial"/>
                <a:sym typeface="Arial"/>
              </a:rPr>
              <a:t>Doctoral Training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kern="0" dirty="0" err="1" smtClean="0">
                <a:solidFill>
                  <a:srgbClr val="000000"/>
                </a:solidFill>
                <a:latin typeface="Optima" pitchFamily="2" charset="0"/>
                <a:cs typeface="Arial"/>
                <a:sym typeface="Arial"/>
              </a:rPr>
              <a:t>Barcelonette</a:t>
            </a:r>
            <a:r>
              <a:rPr lang="en-US" kern="0" dirty="0" smtClean="0">
                <a:solidFill>
                  <a:srgbClr val="000000"/>
                </a:solidFill>
                <a:latin typeface="Optima" pitchFamily="2" charset="0"/>
                <a:cs typeface="Arial"/>
                <a:sym typeface="Arial"/>
              </a:rPr>
              <a:t>, France</a:t>
            </a:r>
            <a:endParaRPr lang="en-US" sz="1600" kern="0" dirty="0">
              <a:solidFill>
                <a:srgbClr val="000000"/>
              </a:solidFill>
              <a:latin typeface="Optima" pitchFamily="2" charset="0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1600" kern="0" dirty="0">
                <a:solidFill>
                  <a:srgbClr val="000000"/>
                </a:solidFill>
                <a:latin typeface="Optima" pitchFamily="2" charset="0"/>
                <a:cs typeface="Arial"/>
                <a:sym typeface="Arial"/>
              </a:rPr>
              <a:t>October </a:t>
            </a:r>
            <a:r>
              <a:rPr lang="en-US" sz="1600" kern="0" dirty="0" smtClean="0">
                <a:solidFill>
                  <a:srgbClr val="000000"/>
                </a:solidFill>
                <a:latin typeface="Optima" pitchFamily="2" charset="0"/>
                <a:cs typeface="Arial"/>
                <a:sym typeface="Arial"/>
              </a:rPr>
              <a:t>14, </a:t>
            </a:r>
            <a:r>
              <a:rPr lang="en-US" sz="1600" kern="0" dirty="0">
                <a:solidFill>
                  <a:srgbClr val="000000"/>
                </a:solidFill>
                <a:latin typeface="Optima" pitchFamily="2" charset="0"/>
                <a:cs typeface="Arial"/>
                <a:sym typeface="Arial"/>
              </a:rPr>
              <a:t>2019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tima" pitchFamily="2" charset="0"/>
              <a:cs typeface="Arial"/>
              <a:sym typeface="Arial"/>
            </a:endParaRPr>
          </a:p>
        </p:txBody>
      </p:sp>
      <p:pic>
        <p:nvPicPr>
          <p:cNvPr id="6" name="Picture 2" descr="Image result for utig logo"/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56" y="4569184"/>
            <a:ext cx="492467" cy="492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Image result for jackson school of geoscience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4732" y="4537903"/>
            <a:ext cx="2420602" cy="492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4221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TextShape 1"/>
          <p:cNvSpPr txBox="1"/>
          <p:nvPr/>
        </p:nvSpPr>
        <p:spPr>
          <a:xfrm>
            <a:off x="3054024" y="73940"/>
            <a:ext cx="5852077" cy="858886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r"/>
            <a:r>
              <a:rPr lang="en-US" sz="2448" spc="-1" dirty="0" err="1">
                <a:latin typeface="Optima" pitchFamily="2" charset="0"/>
              </a:rPr>
              <a:t>Stokeslets</a:t>
            </a:r>
            <a:r>
              <a:rPr lang="en-US" sz="2448" spc="-1" dirty="0">
                <a:latin typeface="Optima" pitchFamily="2" charset="0"/>
              </a:rPr>
              <a:t> link subduction</a:t>
            </a:r>
            <a:r>
              <a:rPr sz="1224" dirty="0">
                <a:latin typeface="Optima" pitchFamily="2" charset="0"/>
              </a:rPr>
              <a:t/>
            </a:r>
            <a:br>
              <a:rPr sz="1224" dirty="0">
                <a:latin typeface="Optima" pitchFamily="2" charset="0"/>
              </a:rPr>
            </a:br>
            <a:r>
              <a:rPr lang="en-US" sz="2448" spc="-1" dirty="0">
                <a:latin typeface="Optima" pitchFamily="2" charset="0"/>
              </a:rPr>
              <a:t>history to mantle structure</a:t>
            </a:r>
          </a:p>
        </p:txBody>
      </p:sp>
      <p:sp>
        <p:nvSpPr>
          <p:cNvPr id="382" name="TextShape 2"/>
          <p:cNvSpPr txBox="1"/>
          <p:nvPr/>
        </p:nvSpPr>
        <p:spPr>
          <a:xfrm>
            <a:off x="5032709" y="4857307"/>
            <a:ext cx="4111291" cy="235532"/>
          </a:xfrm>
          <a:prstGeom prst="rect">
            <a:avLst/>
          </a:prstGeom>
          <a:noFill/>
          <a:ln>
            <a:noFill/>
          </a:ln>
        </p:spPr>
        <p:txBody>
          <a:bodyPr lIns="61209" tIns="30605" rIns="61209" bIns="30605"/>
          <a:lstStyle/>
          <a:p>
            <a:r>
              <a:rPr lang="en-US" sz="1224" spc="-1" dirty="0">
                <a:solidFill>
                  <a:schemeClr val="bg1">
                    <a:lumMod val="75000"/>
                  </a:schemeClr>
                </a:solidFill>
                <a:latin typeface="Optima" pitchFamily="2" charset="0"/>
              </a:rPr>
              <a:t>Ricard et al. (1993); Lithgow-</a:t>
            </a:r>
            <a:r>
              <a:rPr lang="en-US" sz="1224" spc="-1" dirty="0" err="1">
                <a:solidFill>
                  <a:schemeClr val="bg1">
                    <a:lumMod val="75000"/>
                  </a:schemeClr>
                </a:solidFill>
                <a:latin typeface="Optima" pitchFamily="2" charset="0"/>
              </a:rPr>
              <a:t>Bertelloni</a:t>
            </a:r>
            <a:r>
              <a:rPr lang="en-US" sz="1224" spc="-1" dirty="0">
                <a:solidFill>
                  <a:schemeClr val="bg1">
                    <a:lumMod val="75000"/>
                  </a:schemeClr>
                </a:solidFill>
                <a:latin typeface="Optima" pitchFamily="2" charset="0"/>
              </a:rPr>
              <a:t> et al. (1993, 1998) </a:t>
            </a:r>
          </a:p>
        </p:txBody>
      </p:sp>
      <p:pic>
        <p:nvPicPr>
          <p:cNvPr id="383" name="Picture 382"/>
          <p:cNvPicPr/>
          <p:nvPr/>
        </p:nvPicPr>
        <p:blipFill>
          <a:blip r:embed="rId2"/>
          <a:stretch/>
        </p:blipFill>
        <p:spPr>
          <a:xfrm>
            <a:off x="5455134" y="988244"/>
            <a:ext cx="3450967" cy="36899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85" name="TextShape 3"/>
          <p:cNvSpPr txBox="1"/>
          <p:nvPr/>
        </p:nvSpPr>
        <p:spPr>
          <a:xfrm>
            <a:off x="548641" y="109197"/>
            <a:ext cx="1796462" cy="409611"/>
          </a:xfrm>
          <a:prstGeom prst="rect">
            <a:avLst/>
          </a:prstGeom>
          <a:noFill/>
          <a:ln>
            <a:noFill/>
          </a:ln>
        </p:spPr>
        <p:txBody>
          <a:bodyPr lIns="61209" tIns="30605" rIns="61209" bIns="30605"/>
          <a:lstStyle/>
          <a:p>
            <a:r>
              <a:rPr lang="en-US" sz="1224" spc="-1" dirty="0">
                <a:solidFill>
                  <a:schemeClr val="bg1">
                    <a:lumMod val="75000"/>
                  </a:schemeClr>
                </a:solidFill>
                <a:latin typeface="Optima" pitchFamily="2" charset="0"/>
              </a:rPr>
              <a:t>Mueller et al. </a:t>
            </a:r>
            <a:r>
              <a:rPr lang="en-US" sz="1224" spc="-1" dirty="0" smtClean="0">
                <a:solidFill>
                  <a:schemeClr val="bg1">
                    <a:lumMod val="75000"/>
                  </a:schemeClr>
                </a:solidFill>
                <a:latin typeface="Optima" pitchFamily="2" charset="0"/>
              </a:rPr>
              <a:t>(</a:t>
            </a:r>
            <a:r>
              <a:rPr lang="en-US" sz="1224" spc="-1" dirty="0">
                <a:solidFill>
                  <a:schemeClr val="bg1">
                    <a:lumMod val="75000"/>
                  </a:schemeClr>
                </a:solidFill>
                <a:latin typeface="Optima" pitchFamily="2" charset="0"/>
              </a:rPr>
              <a:t>2016)</a:t>
            </a:r>
          </a:p>
        </p:txBody>
      </p:sp>
      <p:pic>
        <p:nvPicPr>
          <p:cNvPr id="8" name="Picture 7" descr="agev.mueller16age.mov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51" y="581890"/>
            <a:ext cx="4149445" cy="25430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27323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" name="Picture 685"/>
          <p:cNvPicPr/>
          <p:nvPr/>
        </p:nvPicPr>
        <p:blipFill>
          <a:blip r:embed="rId2"/>
          <a:stretch/>
        </p:blipFill>
        <p:spPr>
          <a:xfrm>
            <a:off x="1362982" y="889470"/>
            <a:ext cx="6418036" cy="3364560"/>
          </a:xfrm>
          <a:prstGeom prst="rect">
            <a:avLst/>
          </a:prstGeom>
          <a:ln>
            <a:noFill/>
          </a:ln>
        </p:spPr>
      </p:pic>
      <p:sp>
        <p:nvSpPr>
          <p:cNvPr id="687" name="CustomShape 1"/>
          <p:cNvSpPr/>
          <p:nvPr/>
        </p:nvSpPr>
        <p:spPr>
          <a:xfrm>
            <a:off x="1239024" y="4145503"/>
            <a:ext cx="1747025" cy="345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r>
              <a:rPr lang="en-US" sz="1100" b="0" strike="noStrike" spc="-1" dirty="0">
                <a:solidFill>
                  <a:srgbClr val="CCCCCC"/>
                </a:solidFill>
                <a:uFill>
                  <a:solidFill>
                    <a:srgbClr val="FFFFFF"/>
                  </a:solidFill>
                </a:uFill>
                <a:latin typeface="Optima"/>
              </a:rPr>
              <a:t>Becker and </a:t>
            </a:r>
            <a:r>
              <a:rPr lang="en-US" sz="1100" b="0" strike="noStrike" spc="-1" dirty="0" err="1">
                <a:solidFill>
                  <a:srgbClr val="CCCCCC"/>
                </a:solidFill>
                <a:uFill>
                  <a:solidFill>
                    <a:srgbClr val="FFFFFF"/>
                  </a:solidFill>
                </a:uFill>
                <a:latin typeface="Optima"/>
              </a:rPr>
              <a:t>Boschi</a:t>
            </a:r>
            <a:r>
              <a:rPr lang="en-US" sz="1100" b="0" strike="noStrike" spc="-1" dirty="0">
                <a:solidFill>
                  <a:srgbClr val="CCCCCC"/>
                </a:solidFill>
                <a:uFill>
                  <a:solidFill>
                    <a:srgbClr val="FFFFFF"/>
                  </a:solidFill>
                </a:uFill>
                <a:latin typeface="Optima"/>
              </a:rPr>
              <a:t> (2002)</a:t>
            </a:r>
            <a:endParaRPr lang="en-US" sz="11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Optima"/>
            </a:endParaRPr>
          </a:p>
        </p:txBody>
      </p:sp>
      <p:sp>
        <p:nvSpPr>
          <p:cNvPr id="688" name="CustomShape 2"/>
          <p:cNvSpPr/>
          <p:nvPr/>
        </p:nvSpPr>
        <p:spPr>
          <a:xfrm>
            <a:off x="739440" y="-225330"/>
            <a:ext cx="8604360" cy="1262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r>
              <a:rPr lang="en-US" sz="28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tima"/>
                <a:cs typeface="Optima"/>
              </a:rPr>
              <a:t>Slabs </a:t>
            </a:r>
            <a:r>
              <a:rPr lang="en-US" sz="2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tima"/>
                <a:cs typeface="Optima"/>
              </a:rPr>
              <a:t>in </a:t>
            </a:r>
            <a:r>
              <a:rPr lang="en-US" sz="28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tima"/>
                <a:cs typeface="Optima"/>
              </a:rPr>
              <a:t>global seismic tomography models</a:t>
            </a:r>
            <a:endParaRPr lang="en-US" sz="1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Optima"/>
              <a:cs typeface="Optima"/>
            </a:endParaRPr>
          </a:p>
        </p:txBody>
      </p:sp>
      <p:sp>
        <p:nvSpPr>
          <p:cNvPr id="689" name="CustomShape 3"/>
          <p:cNvSpPr/>
          <p:nvPr/>
        </p:nvSpPr>
        <p:spPr>
          <a:xfrm>
            <a:off x="7358783" y="864690"/>
            <a:ext cx="775412" cy="402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r>
              <a:rPr lang="en-US" sz="2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tima"/>
              </a:rPr>
              <a:t>[%]</a:t>
            </a:r>
            <a:endParaRPr lang="en-US" sz="16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Optima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54000" y="4491463"/>
            <a:ext cx="84935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Ø"/>
            </a:pPr>
            <a:r>
              <a:rPr lang="en-US" i="1" dirty="0">
                <a:latin typeface="Optima"/>
                <a:cs typeface="Optima"/>
              </a:rPr>
              <a:t>S</a:t>
            </a:r>
            <a:r>
              <a:rPr lang="en-US" dirty="0">
                <a:latin typeface="Optima"/>
                <a:cs typeface="Optima"/>
              </a:rPr>
              <a:t> wave models provide poor image of slabs in upper mantle</a:t>
            </a:r>
          </a:p>
          <a:p>
            <a:pPr marL="285750" indent="-285750">
              <a:buFont typeface="Wingdings" charset="2"/>
              <a:buChar char="Ø"/>
            </a:pPr>
            <a:r>
              <a:rPr lang="en-US" i="1" dirty="0">
                <a:latin typeface="Optima"/>
                <a:cs typeface="Optima"/>
              </a:rPr>
              <a:t>P</a:t>
            </a:r>
            <a:r>
              <a:rPr lang="en-US" dirty="0">
                <a:latin typeface="Optima"/>
                <a:cs typeface="Optima"/>
              </a:rPr>
              <a:t> wave models poor outside subduction zones in upper mantle</a:t>
            </a:r>
          </a:p>
        </p:txBody>
      </p:sp>
    </p:spTree>
    <p:extLst>
      <p:ext uri="{BB962C8B-B14F-4D97-AF65-F5344CB8AC3E}">
        <p14:creationId xmlns:p14="http://schemas.microsoft.com/office/powerpoint/2010/main" val="3554303567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0" name="CustomShape 1"/>
          <p:cNvSpPr/>
          <p:nvPr/>
        </p:nvSpPr>
        <p:spPr>
          <a:xfrm>
            <a:off x="75240" y="4660560"/>
            <a:ext cx="9068400" cy="981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marL="432000" indent="-32364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Ø"/>
            </a:pPr>
            <a:r>
              <a:rPr lang="en-US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tima"/>
              </a:rPr>
              <a:t>Use mineral physics to convert velocity into temperature (density) anomalies</a:t>
            </a:r>
          </a:p>
        </p:txBody>
      </p:sp>
      <p:pic>
        <p:nvPicPr>
          <p:cNvPr id="681" name="Picture 680"/>
          <p:cNvPicPr/>
          <p:nvPr/>
        </p:nvPicPr>
        <p:blipFill>
          <a:blip r:embed="rId2"/>
          <a:stretch/>
        </p:blipFill>
        <p:spPr>
          <a:xfrm>
            <a:off x="1369766" y="895131"/>
            <a:ext cx="6470291" cy="3352529"/>
          </a:xfrm>
          <a:prstGeom prst="rect">
            <a:avLst/>
          </a:prstGeom>
          <a:ln>
            <a:noFill/>
          </a:ln>
        </p:spPr>
      </p:pic>
      <p:sp>
        <p:nvSpPr>
          <p:cNvPr id="682" name="CustomShape 2"/>
          <p:cNvSpPr/>
          <p:nvPr/>
        </p:nvSpPr>
        <p:spPr>
          <a:xfrm>
            <a:off x="939800" y="-246555"/>
            <a:ext cx="7264400" cy="1347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r>
              <a:rPr lang="en-US" sz="2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tima"/>
                <a:cs typeface="Optima"/>
              </a:rPr>
              <a:t>Convert to density (</a:t>
            </a:r>
            <a:r>
              <a:rPr lang="en-US" sz="28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tima"/>
                <a:cs typeface="Optima"/>
              </a:rPr>
              <a:t>temperature) anomalies </a:t>
            </a:r>
            <a:endParaRPr lang="en-US" sz="1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Optima"/>
              <a:cs typeface="Optima"/>
            </a:endParaRPr>
          </a:p>
        </p:txBody>
      </p:sp>
    </p:spTree>
    <p:extLst>
      <p:ext uri="{BB962C8B-B14F-4D97-AF65-F5344CB8AC3E}">
        <p14:creationId xmlns:p14="http://schemas.microsoft.com/office/powerpoint/2010/main" val="2644666130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43495" y="4062055"/>
            <a:ext cx="25218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3366FF"/>
                </a:solidFill>
                <a:latin typeface="Optima" pitchFamily="2" charset="0"/>
                <a:ea typeface="Wingdings"/>
                <a:cs typeface="Wingdings"/>
                <a:sym typeface="Wingdings"/>
              </a:rPr>
              <a:t> </a:t>
            </a:r>
            <a:r>
              <a:rPr lang="en-US" dirty="0" smtClean="0">
                <a:solidFill>
                  <a:srgbClr val="3366FF"/>
                </a:solidFill>
                <a:latin typeface="Optima" pitchFamily="2" charset="0"/>
              </a:rPr>
              <a:t>plate leading mantle</a:t>
            </a:r>
            <a:endParaRPr lang="en-US" dirty="0">
              <a:solidFill>
                <a:srgbClr val="3366FF"/>
              </a:solidFill>
              <a:latin typeface="Optima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-75637" y="4056612"/>
            <a:ext cx="25630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Optima" pitchFamily="2" charset="0"/>
              </a:rPr>
              <a:t>mantle leading plate </a:t>
            </a:r>
            <a:r>
              <a:rPr lang="en-US" dirty="0" smtClean="0">
                <a:solidFill>
                  <a:srgbClr val="FF0000"/>
                </a:solidFill>
                <a:latin typeface="Optima" pitchFamily="2" charset="0"/>
                <a:ea typeface="Wingdings"/>
                <a:cs typeface="Wingdings"/>
                <a:sym typeface="Wingdings"/>
              </a:rPr>
              <a:t></a:t>
            </a:r>
            <a:endParaRPr lang="en-US" dirty="0">
              <a:solidFill>
                <a:srgbClr val="FF0000"/>
              </a:solidFill>
              <a:latin typeface="Optima" pitchFamily="2" charset="0"/>
            </a:endParaRPr>
          </a:p>
        </p:txBody>
      </p:sp>
      <p:sp>
        <p:nvSpPr>
          <p:cNvPr id="7" name="Title 17"/>
          <p:cNvSpPr txBox="1">
            <a:spLocks/>
          </p:cNvSpPr>
          <p:nvPr/>
        </p:nvSpPr>
        <p:spPr>
          <a:xfrm>
            <a:off x="0" y="-12529"/>
            <a:ext cx="8072691" cy="8607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 smtClean="0">
                <a:latin typeface="Optima" pitchFamily="2" charset="0"/>
              </a:rPr>
              <a:t>Plate motions != shear in upper mantle</a:t>
            </a:r>
            <a:endParaRPr lang="en-US" dirty="0">
              <a:latin typeface="Optima" pitchFamily="2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995558" y="760357"/>
            <a:ext cx="647700" cy="4088041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41400"/>
            <a:ext cx="9144000" cy="305714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12180" y="815590"/>
            <a:ext cx="4280205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3366FF"/>
                </a:solidFill>
                <a:latin typeface="Optima" pitchFamily="2" charset="0"/>
              </a:rPr>
              <a:t>Surface</a:t>
            </a:r>
            <a:r>
              <a:rPr lang="en-US" dirty="0" smtClean="0">
                <a:latin typeface="Optima" pitchFamily="2" charset="0"/>
              </a:rPr>
              <a:t> vs. </a:t>
            </a:r>
            <a:r>
              <a:rPr lang="en-US" dirty="0" smtClean="0">
                <a:solidFill>
                  <a:srgbClr val="FFC000"/>
                </a:solidFill>
                <a:latin typeface="Optima" pitchFamily="2" charset="0"/>
              </a:rPr>
              <a:t>asthenospheric </a:t>
            </a:r>
            <a:r>
              <a:rPr lang="en-US" dirty="0" smtClean="0">
                <a:latin typeface="Optima" pitchFamily="2" charset="0"/>
              </a:rPr>
              <a:t>velocities</a:t>
            </a:r>
          </a:p>
          <a:p>
            <a:pPr algn="ctr"/>
            <a:r>
              <a:rPr lang="en-US" dirty="0" smtClean="0">
                <a:latin typeface="Optima" pitchFamily="2" charset="0"/>
              </a:rPr>
              <a:t>from global flow model</a:t>
            </a:r>
            <a:endParaRPr lang="en-US" dirty="0">
              <a:latin typeface="Optima" pitchFamily="2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666101" y="4104139"/>
            <a:ext cx="10310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Optima" pitchFamily="2" charset="0"/>
              </a:rPr>
              <a:t>opposite</a:t>
            </a:r>
            <a:endParaRPr lang="en-US" dirty="0">
              <a:solidFill>
                <a:schemeClr val="tx2">
                  <a:lumMod val="60000"/>
                  <a:lumOff val="40000"/>
                </a:schemeClr>
              </a:solidFill>
              <a:latin typeface="Optima" pitchFamily="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220325" y="4077578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Optima" pitchFamily="2" charset="0"/>
              </a:rPr>
              <a:t>same</a:t>
            </a:r>
            <a:endParaRPr lang="en-US" dirty="0">
              <a:solidFill>
                <a:srgbClr val="FF0000"/>
              </a:solidFill>
              <a:latin typeface="Optima" pitchFamily="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469395" y="4367424"/>
            <a:ext cx="1069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Optima" pitchFamily="2" charset="0"/>
              </a:rPr>
              <a:t>direction</a:t>
            </a:r>
            <a:endParaRPr lang="en-US" dirty="0">
              <a:latin typeface="Optima" pitchFamily="2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5074" y="4753965"/>
            <a:ext cx="61365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latin typeface="Optima" pitchFamily="2" charset="0"/>
              </a:rPr>
              <a:t>plate motions and density from tomography effects included</a:t>
            </a:r>
            <a:endParaRPr lang="en-US">
              <a:latin typeface="Optima" pitchFamily="2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863795" y="848248"/>
            <a:ext cx="4280205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Optima" pitchFamily="2" charset="0"/>
              </a:rPr>
              <a:t>Surface vs. </a:t>
            </a:r>
            <a:r>
              <a:rPr lang="en-US" dirty="0" err="1" smtClean="0">
                <a:latin typeface="Optima" pitchFamily="2" charset="0"/>
              </a:rPr>
              <a:t>asthenospheric</a:t>
            </a:r>
            <a:r>
              <a:rPr lang="en-US" dirty="0" smtClean="0">
                <a:latin typeface="Optima" pitchFamily="2" charset="0"/>
              </a:rPr>
              <a:t> </a:t>
            </a:r>
          </a:p>
          <a:p>
            <a:pPr algn="ctr"/>
            <a:r>
              <a:rPr lang="en-US" dirty="0" smtClean="0">
                <a:latin typeface="Optima" pitchFamily="2" charset="0"/>
              </a:rPr>
              <a:t>velocity directions</a:t>
            </a:r>
            <a:endParaRPr lang="en-US" dirty="0">
              <a:latin typeface="Optima" pitchFamily="2" charset="0"/>
            </a:endParaRPr>
          </a:p>
        </p:txBody>
      </p:sp>
      <p:sp>
        <p:nvSpPr>
          <p:cNvPr id="16" name="CustomShape 5"/>
          <p:cNvSpPr/>
          <p:nvPr/>
        </p:nvSpPr>
        <p:spPr>
          <a:xfrm>
            <a:off x="7294142" y="4908212"/>
            <a:ext cx="1695567" cy="23528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74128" tIns="36901" rIns="74128" bIns="36901"/>
          <a:lstStyle/>
          <a:p>
            <a:pPr>
              <a:lnSpc>
                <a:spcPct val="100000"/>
              </a:lnSpc>
            </a:pPr>
            <a:r>
              <a:rPr lang="en-US" sz="1000" dirty="0" smtClean="0">
                <a:solidFill>
                  <a:schemeClr val="bg1">
                    <a:lumMod val="75000"/>
                  </a:schemeClr>
                </a:solidFill>
                <a:latin typeface="Optima" pitchFamily="2" charset="0"/>
              </a:rPr>
              <a:t>cf. Hager and O’Connell (1981)</a:t>
            </a:r>
            <a:endParaRPr sz="1000" dirty="0">
              <a:solidFill>
                <a:schemeClr val="bg1">
                  <a:lumMod val="75000"/>
                </a:schemeClr>
              </a:solidFill>
              <a:latin typeface="Optim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2126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0" name="TextShape 1"/>
          <p:cNvSpPr txBox="1"/>
          <p:nvPr/>
        </p:nvSpPr>
        <p:spPr>
          <a:xfrm>
            <a:off x="1144915" y="61943"/>
            <a:ext cx="6853212" cy="797432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US" sz="2448" spc="-1" dirty="0" smtClean="0">
                <a:latin typeface="Optima" pitchFamily="2" charset="0"/>
              </a:rPr>
              <a:t>Predicting </a:t>
            </a:r>
            <a:r>
              <a:rPr lang="en-US" sz="2448" spc="-1" dirty="0">
                <a:latin typeface="Optima" pitchFamily="2" charset="0"/>
              </a:rPr>
              <a:t>plate </a:t>
            </a:r>
            <a:r>
              <a:rPr lang="en-US" sz="2448" spc="-1" dirty="0" smtClean="0">
                <a:latin typeface="Optima" pitchFamily="2" charset="0"/>
              </a:rPr>
              <a:t>motions – free slip surface</a:t>
            </a:r>
            <a:endParaRPr lang="en-US" sz="2448" spc="-1" dirty="0">
              <a:latin typeface="Optima" pitchFamily="2" charset="0"/>
            </a:endParaRPr>
          </a:p>
        </p:txBody>
      </p:sp>
      <p:pic>
        <p:nvPicPr>
          <p:cNvPr id="721" name="Picture 720"/>
          <p:cNvPicPr/>
          <p:nvPr/>
        </p:nvPicPr>
        <p:blipFill>
          <a:blip r:embed="rId2"/>
          <a:stretch/>
        </p:blipFill>
        <p:spPr>
          <a:xfrm>
            <a:off x="1181150" y="1625958"/>
            <a:ext cx="2302930" cy="1160034"/>
          </a:xfrm>
          <a:prstGeom prst="rect">
            <a:avLst/>
          </a:prstGeom>
          <a:ln>
            <a:noFill/>
          </a:ln>
        </p:spPr>
      </p:pic>
      <p:pic>
        <p:nvPicPr>
          <p:cNvPr id="722" name="Picture 721"/>
          <p:cNvPicPr/>
          <p:nvPr/>
        </p:nvPicPr>
        <p:blipFill>
          <a:blip r:embed="rId3"/>
          <a:stretch/>
        </p:blipFill>
        <p:spPr>
          <a:xfrm>
            <a:off x="3468166" y="1650196"/>
            <a:ext cx="2296319" cy="1160524"/>
          </a:xfrm>
          <a:prstGeom prst="rect">
            <a:avLst/>
          </a:prstGeom>
          <a:ln>
            <a:noFill/>
          </a:ln>
        </p:spPr>
      </p:pic>
      <p:sp>
        <p:nvSpPr>
          <p:cNvPr id="723" name="TextShape 2"/>
          <p:cNvSpPr txBox="1"/>
          <p:nvPr/>
        </p:nvSpPr>
        <p:spPr>
          <a:xfrm>
            <a:off x="31644" y="4971703"/>
            <a:ext cx="6907566" cy="170406"/>
          </a:xfrm>
          <a:prstGeom prst="rect">
            <a:avLst/>
          </a:prstGeom>
          <a:noFill/>
          <a:ln>
            <a:noFill/>
          </a:ln>
        </p:spPr>
        <p:txBody>
          <a:bodyPr lIns="61209" tIns="30605" rIns="61209" bIns="30605"/>
          <a:lstStyle/>
          <a:p>
            <a:r>
              <a:rPr lang="en-US" sz="714" spc="-1" dirty="0">
                <a:solidFill>
                  <a:schemeClr val="bg1">
                    <a:lumMod val="75000"/>
                  </a:schemeClr>
                </a:solidFill>
                <a:latin typeface="Optima" pitchFamily="2" charset="0"/>
              </a:rPr>
              <a:t>O'Connell et al. (1991); Ricard et al. (1991); </a:t>
            </a:r>
            <a:r>
              <a:rPr lang="en-US" sz="714" spc="-1" dirty="0" err="1">
                <a:solidFill>
                  <a:schemeClr val="bg1">
                    <a:lumMod val="75000"/>
                  </a:schemeClr>
                </a:solidFill>
                <a:latin typeface="Optima" pitchFamily="2" charset="0"/>
              </a:rPr>
              <a:t>Ribe</a:t>
            </a:r>
            <a:r>
              <a:rPr lang="en-US" sz="714" spc="-1" dirty="0">
                <a:solidFill>
                  <a:schemeClr val="bg1">
                    <a:lumMod val="75000"/>
                  </a:schemeClr>
                </a:solidFill>
                <a:latin typeface="Optima" pitchFamily="2" charset="0"/>
              </a:rPr>
              <a:t> (1993); Forte &amp; Peltier (1993); </a:t>
            </a:r>
            <a:r>
              <a:rPr lang="en-US" sz="714" spc="-1" dirty="0" err="1">
                <a:solidFill>
                  <a:schemeClr val="bg1">
                    <a:lumMod val="75000"/>
                  </a:schemeClr>
                </a:solidFill>
                <a:latin typeface="Optima" pitchFamily="2" charset="0"/>
              </a:rPr>
              <a:t>Thoraval</a:t>
            </a:r>
            <a:r>
              <a:rPr lang="en-US" sz="714" spc="-1" dirty="0">
                <a:solidFill>
                  <a:schemeClr val="bg1">
                    <a:lumMod val="75000"/>
                  </a:schemeClr>
                </a:solidFill>
                <a:latin typeface="Optima" pitchFamily="2" charset="0"/>
              </a:rPr>
              <a:t> &amp; Richards (1997); </a:t>
            </a:r>
            <a:r>
              <a:rPr lang="en-US" sz="714" spc="-1" dirty="0" err="1">
                <a:solidFill>
                  <a:schemeClr val="bg1">
                    <a:lumMod val="75000"/>
                  </a:schemeClr>
                </a:solidFill>
                <a:latin typeface="Optima" pitchFamily="2" charset="0"/>
              </a:rPr>
              <a:t>Moucha</a:t>
            </a:r>
            <a:r>
              <a:rPr lang="en-US" sz="714" spc="-1" dirty="0">
                <a:solidFill>
                  <a:schemeClr val="bg1">
                    <a:lumMod val="75000"/>
                  </a:schemeClr>
                </a:solidFill>
                <a:latin typeface="Optima" pitchFamily="2" charset="0"/>
              </a:rPr>
              <a:t> et al. (2008); Ghosh et al. (2009)</a:t>
            </a:r>
          </a:p>
        </p:txBody>
      </p:sp>
      <p:sp>
        <p:nvSpPr>
          <p:cNvPr id="724" name="TextShape 3"/>
          <p:cNvSpPr txBox="1"/>
          <p:nvPr/>
        </p:nvSpPr>
        <p:spPr>
          <a:xfrm>
            <a:off x="2065009" y="1012153"/>
            <a:ext cx="4853389" cy="312411"/>
          </a:xfrm>
          <a:prstGeom prst="rect">
            <a:avLst/>
          </a:prstGeom>
          <a:noFill/>
          <a:ln>
            <a:noFill/>
          </a:ln>
        </p:spPr>
        <p:txBody>
          <a:bodyPr lIns="61209" tIns="30605" rIns="61209" bIns="30605"/>
          <a:lstStyle/>
          <a:p>
            <a:r>
              <a:rPr lang="en-US" sz="1768" b="1" spc="-1">
                <a:solidFill>
                  <a:srgbClr val="000000"/>
                </a:solidFill>
                <a:latin typeface="Optima" pitchFamily="2" charset="0"/>
              </a:rPr>
              <a:t>Flow model </a:t>
            </a:r>
            <a:r>
              <a:rPr lang="en-US" sz="1768" spc="-1">
                <a:solidFill>
                  <a:srgbClr val="000000"/>
                </a:solidFill>
                <a:latin typeface="Optima" pitchFamily="2" charset="0"/>
              </a:rPr>
              <a:t>with only radial viscosity variations</a:t>
            </a:r>
            <a:endParaRPr lang="en-US" sz="1768" spc="-1">
              <a:latin typeface="Optima" pitchFamily="2" charset="0"/>
            </a:endParaRPr>
          </a:p>
        </p:txBody>
      </p:sp>
      <p:sp>
        <p:nvSpPr>
          <p:cNvPr id="725" name="TextShape 4"/>
          <p:cNvSpPr txBox="1"/>
          <p:nvPr/>
        </p:nvSpPr>
        <p:spPr>
          <a:xfrm>
            <a:off x="3645182" y="1319913"/>
            <a:ext cx="1943021" cy="292579"/>
          </a:xfrm>
          <a:prstGeom prst="rect">
            <a:avLst/>
          </a:prstGeom>
          <a:noFill/>
          <a:ln>
            <a:noFill/>
          </a:ln>
        </p:spPr>
        <p:txBody>
          <a:bodyPr lIns="61209" tIns="30605" rIns="61209" bIns="30605"/>
          <a:lstStyle/>
          <a:p>
            <a:r>
              <a:rPr lang="en-US" sz="1632" spc="-1">
                <a:solidFill>
                  <a:srgbClr val="000000"/>
                </a:solidFill>
                <a:latin typeface="Optima" pitchFamily="2" charset="0"/>
              </a:rPr>
              <a:t>Poloidal component</a:t>
            </a:r>
            <a:endParaRPr lang="en-US" sz="1632" spc="-1">
              <a:latin typeface="Optima" pitchFamily="2" charset="0"/>
            </a:endParaRPr>
          </a:p>
        </p:txBody>
      </p:sp>
      <p:sp>
        <p:nvSpPr>
          <p:cNvPr id="726" name="TextShape 5"/>
          <p:cNvSpPr txBox="1"/>
          <p:nvPr/>
        </p:nvSpPr>
        <p:spPr>
          <a:xfrm>
            <a:off x="6006384" y="1423723"/>
            <a:ext cx="1865652" cy="16149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marL="293803" indent="-220352">
              <a:spcAft>
                <a:spcPts val="96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496" spc="-1">
                <a:latin typeface="Optima" pitchFamily="2" charset="0"/>
              </a:rPr>
              <a:t>No toroidal flow without lateral viscosity variations (no PT coupling)</a:t>
            </a:r>
          </a:p>
          <a:p>
            <a:pPr marL="293803" indent="-220352">
              <a:spcAft>
                <a:spcPts val="96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496" spc="-1">
                <a:latin typeface="Optima" pitchFamily="2" charset="0"/>
              </a:rPr>
              <a:t>Strain-rates not very plate-like</a:t>
            </a:r>
          </a:p>
        </p:txBody>
      </p:sp>
      <p:pic>
        <p:nvPicPr>
          <p:cNvPr id="727" name="Picture 726"/>
          <p:cNvPicPr/>
          <p:nvPr/>
        </p:nvPicPr>
        <p:blipFill>
          <a:blip r:embed="rId4"/>
          <a:stretch/>
        </p:blipFill>
        <p:spPr>
          <a:xfrm>
            <a:off x="1173316" y="3506056"/>
            <a:ext cx="2299502" cy="1160034"/>
          </a:xfrm>
          <a:prstGeom prst="rect">
            <a:avLst/>
          </a:prstGeom>
          <a:ln>
            <a:noFill/>
          </a:ln>
        </p:spPr>
      </p:pic>
      <p:pic>
        <p:nvPicPr>
          <p:cNvPr id="728" name="Picture 727"/>
          <p:cNvPicPr/>
          <p:nvPr/>
        </p:nvPicPr>
        <p:blipFill>
          <a:blip r:embed="rId5"/>
          <a:stretch/>
        </p:blipFill>
        <p:spPr>
          <a:xfrm>
            <a:off x="5694952" y="3498711"/>
            <a:ext cx="2303175" cy="1174724"/>
          </a:xfrm>
          <a:prstGeom prst="rect">
            <a:avLst/>
          </a:prstGeom>
          <a:ln>
            <a:noFill/>
          </a:ln>
        </p:spPr>
      </p:pic>
      <p:pic>
        <p:nvPicPr>
          <p:cNvPr id="729" name="Picture 728"/>
          <p:cNvPicPr/>
          <p:nvPr/>
        </p:nvPicPr>
        <p:blipFill>
          <a:blip r:embed="rId6"/>
          <a:stretch/>
        </p:blipFill>
        <p:spPr>
          <a:xfrm>
            <a:off x="3466452" y="3506055"/>
            <a:ext cx="2299502" cy="1160279"/>
          </a:xfrm>
          <a:prstGeom prst="rect">
            <a:avLst/>
          </a:prstGeom>
          <a:ln>
            <a:noFill/>
          </a:ln>
        </p:spPr>
      </p:pic>
      <p:sp>
        <p:nvSpPr>
          <p:cNvPr id="730" name="TextShape 6"/>
          <p:cNvSpPr txBox="1"/>
          <p:nvPr/>
        </p:nvSpPr>
        <p:spPr>
          <a:xfrm>
            <a:off x="1811849" y="2956153"/>
            <a:ext cx="5454462" cy="312411"/>
          </a:xfrm>
          <a:prstGeom prst="rect">
            <a:avLst/>
          </a:prstGeom>
          <a:noFill/>
          <a:ln>
            <a:noFill/>
          </a:ln>
        </p:spPr>
        <p:txBody>
          <a:bodyPr lIns="61209" tIns="30605" rIns="61209" bIns="30605"/>
          <a:lstStyle/>
          <a:p>
            <a:r>
              <a:rPr lang="en-US" sz="1768" b="1" spc="-1">
                <a:solidFill>
                  <a:srgbClr val="000000"/>
                </a:solidFill>
                <a:latin typeface="Optima" pitchFamily="2" charset="0"/>
              </a:rPr>
              <a:t>Observed</a:t>
            </a:r>
            <a:r>
              <a:rPr lang="en-US" sz="1768" spc="-1">
                <a:solidFill>
                  <a:srgbClr val="000000"/>
                </a:solidFill>
                <a:latin typeface="Optima" pitchFamily="2" charset="0"/>
              </a:rPr>
              <a:t> plate velocities in hot spot reference frame</a:t>
            </a:r>
            <a:endParaRPr lang="en-US" sz="1768" spc="-1">
              <a:latin typeface="Optima" pitchFamily="2" charset="0"/>
            </a:endParaRPr>
          </a:p>
        </p:txBody>
      </p:sp>
      <p:sp>
        <p:nvSpPr>
          <p:cNvPr id="731" name="TextShape 7"/>
          <p:cNvSpPr txBox="1"/>
          <p:nvPr/>
        </p:nvSpPr>
        <p:spPr>
          <a:xfrm>
            <a:off x="3645182" y="3205152"/>
            <a:ext cx="1943021" cy="292579"/>
          </a:xfrm>
          <a:prstGeom prst="rect">
            <a:avLst/>
          </a:prstGeom>
          <a:noFill/>
          <a:ln>
            <a:noFill/>
          </a:ln>
        </p:spPr>
        <p:txBody>
          <a:bodyPr lIns="61209" tIns="30605" rIns="61209" bIns="30605"/>
          <a:lstStyle/>
          <a:p>
            <a:r>
              <a:rPr lang="en-US" sz="1632" spc="-1">
                <a:solidFill>
                  <a:srgbClr val="000000"/>
                </a:solidFill>
                <a:latin typeface="Optima" pitchFamily="2" charset="0"/>
              </a:rPr>
              <a:t>Poloidal component</a:t>
            </a:r>
            <a:endParaRPr lang="en-US" sz="1632" spc="-1">
              <a:latin typeface="Optima" pitchFamily="2" charset="0"/>
            </a:endParaRPr>
          </a:p>
        </p:txBody>
      </p:sp>
      <p:sp>
        <p:nvSpPr>
          <p:cNvPr id="732" name="TextShape 8"/>
          <p:cNvSpPr txBox="1"/>
          <p:nvPr/>
        </p:nvSpPr>
        <p:spPr>
          <a:xfrm>
            <a:off x="5881272" y="3205397"/>
            <a:ext cx="2223604" cy="292579"/>
          </a:xfrm>
          <a:prstGeom prst="rect">
            <a:avLst/>
          </a:prstGeom>
          <a:noFill/>
          <a:ln>
            <a:noFill/>
          </a:ln>
        </p:spPr>
        <p:txBody>
          <a:bodyPr lIns="61209" tIns="30605" rIns="61209" bIns="30605"/>
          <a:lstStyle/>
          <a:p>
            <a:r>
              <a:rPr lang="en-US" sz="1632" spc="-1" dirty="0">
                <a:solidFill>
                  <a:srgbClr val="000000"/>
                </a:solidFill>
                <a:latin typeface="Optima" pitchFamily="2" charset="0"/>
              </a:rPr>
              <a:t>Toroidal component</a:t>
            </a:r>
            <a:endParaRPr lang="en-US" sz="1632" spc="-1" dirty="0">
              <a:latin typeface="Optima" pitchFamily="2" charset="0"/>
            </a:endParaRPr>
          </a:p>
        </p:txBody>
      </p:sp>
      <p:sp>
        <p:nvSpPr>
          <p:cNvPr id="733" name="TextShape 9"/>
          <p:cNvSpPr txBox="1"/>
          <p:nvPr/>
        </p:nvSpPr>
        <p:spPr>
          <a:xfrm>
            <a:off x="3920378" y="4639648"/>
            <a:ext cx="1392629" cy="235532"/>
          </a:xfrm>
          <a:prstGeom prst="rect">
            <a:avLst/>
          </a:prstGeom>
          <a:noFill/>
          <a:ln>
            <a:noFill/>
          </a:ln>
        </p:spPr>
        <p:txBody>
          <a:bodyPr lIns="61209" tIns="30605" rIns="61209" bIns="30605"/>
          <a:lstStyle/>
          <a:p>
            <a:r>
              <a:rPr lang="en-US" sz="1224" spc="-1">
                <a:solidFill>
                  <a:srgbClr val="000000"/>
                </a:solidFill>
                <a:latin typeface="Optima" pitchFamily="2" charset="0"/>
              </a:rPr>
              <a:t>Sources and sinks</a:t>
            </a:r>
            <a:endParaRPr lang="en-US" sz="1224" spc="-1">
              <a:latin typeface="Optima" pitchFamily="2" charset="0"/>
            </a:endParaRPr>
          </a:p>
        </p:txBody>
      </p:sp>
      <p:sp>
        <p:nvSpPr>
          <p:cNvPr id="734" name="TextShape 10"/>
          <p:cNvSpPr txBox="1"/>
          <p:nvPr/>
        </p:nvSpPr>
        <p:spPr>
          <a:xfrm>
            <a:off x="6010791" y="4639648"/>
            <a:ext cx="1675659" cy="235532"/>
          </a:xfrm>
          <a:prstGeom prst="rect">
            <a:avLst/>
          </a:prstGeom>
          <a:noFill/>
          <a:ln>
            <a:noFill/>
          </a:ln>
        </p:spPr>
        <p:txBody>
          <a:bodyPr lIns="61209" tIns="30605" rIns="61209" bIns="30605"/>
          <a:lstStyle/>
          <a:p>
            <a:r>
              <a:rPr lang="en-US" sz="1224" spc="-1">
                <a:solidFill>
                  <a:srgbClr val="000000"/>
                </a:solidFill>
                <a:latin typeface="Optima" pitchFamily="2" charset="0"/>
              </a:rPr>
              <a:t>Strike slip motion, spin</a:t>
            </a:r>
            <a:endParaRPr lang="en-US" sz="1224" spc="-1">
              <a:latin typeface="Optim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9504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6102" y="762809"/>
            <a:ext cx="3893472" cy="4047583"/>
          </a:xfrm>
          <a:prstGeom prst="rect">
            <a:avLst/>
          </a:prstGeom>
        </p:spPr>
      </p:pic>
      <p:sp>
        <p:nvSpPr>
          <p:cNvPr id="742" name="TextShape 1"/>
          <p:cNvSpPr txBox="1"/>
          <p:nvPr/>
        </p:nvSpPr>
        <p:spPr>
          <a:xfrm>
            <a:off x="1351801" y="-233332"/>
            <a:ext cx="6739254" cy="1040799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r>
              <a:rPr lang="en-US" sz="2720" spc="-1" dirty="0" smtClean="0">
                <a:latin typeface="Optima" pitchFamily="2" charset="0"/>
              </a:rPr>
              <a:t>Predicting plate motions with weak zones</a:t>
            </a:r>
            <a:endParaRPr lang="en-US" sz="2720" spc="-1" dirty="0">
              <a:latin typeface="Optima" pitchFamily="2" charset="0"/>
            </a:endParaRPr>
          </a:p>
        </p:txBody>
      </p:sp>
      <p:sp>
        <p:nvSpPr>
          <p:cNvPr id="743" name="TextShape 2"/>
          <p:cNvSpPr txBox="1"/>
          <p:nvPr/>
        </p:nvSpPr>
        <p:spPr>
          <a:xfrm>
            <a:off x="332510" y="1136073"/>
            <a:ext cx="3455658" cy="3766528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marL="293803" indent="-220352">
              <a:spcAft>
                <a:spcPts val="96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768" spc="-1" dirty="0">
                <a:latin typeface="Optima" pitchFamily="2" charset="0"/>
              </a:rPr>
              <a:t>Velocity model</a:t>
            </a:r>
          </a:p>
          <a:p>
            <a:pPr marL="587606" lvl="1" indent="-195869">
              <a:spcAft>
                <a:spcPts val="771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768" spc="-1" dirty="0">
                <a:latin typeface="Optima" pitchFamily="2" charset="0"/>
              </a:rPr>
              <a:t>Prescribe weak plate boundaries </a:t>
            </a:r>
          </a:p>
          <a:p>
            <a:pPr marL="587606" lvl="1" indent="-195869">
              <a:spcAft>
                <a:spcPts val="771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768" spc="-1" dirty="0">
                <a:latin typeface="Optima" pitchFamily="2" charset="0"/>
              </a:rPr>
              <a:t>Compute plate drag coupling and  driving torques</a:t>
            </a:r>
          </a:p>
          <a:p>
            <a:pPr marL="587606" lvl="1" indent="-195869">
              <a:spcAft>
                <a:spcPts val="771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768" spc="-1" dirty="0">
                <a:latin typeface="Optima" pitchFamily="2" charset="0"/>
              </a:rPr>
              <a:t>Solve for Euler vectors for rigid plates</a:t>
            </a:r>
          </a:p>
          <a:p>
            <a:pPr marL="293803" indent="-220352">
              <a:spcAft>
                <a:spcPts val="96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768" spc="-1" dirty="0">
                <a:latin typeface="Optima" pitchFamily="2" charset="0"/>
              </a:rPr>
              <a:t>Correlations good, but oceanic plates move as fast as continental ones</a:t>
            </a:r>
          </a:p>
        </p:txBody>
      </p:sp>
      <p:sp>
        <p:nvSpPr>
          <p:cNvPr id="745" name="TextShape 3"/>
          <p:cNvSpPr txBox="1"/>
          <p:nvPr/>
        </p:nvSpPr>
        <p:spPr>
          <a:xfrm>
            <a:off x="0" y="4829200"/>
            <a:ext cx="7433229" cy="312166"/>
          </a:xfrm>
          <a:prstGeom prst="rect">
            <a:avLst/>
          </a:prstGeom>
          <a:noFill/>
          <a:ln>
            <a:noFill/>
          </a:ln>
        </p:spPr>
        <p:txBody>
          <a:bodyPr lIns="61209" tIns="30605" rIns="61209" bIns="30605"/>
          <a:lstStyle/>
          <a:p>
            <a:r>
              <a:rPr lang="en-US" sz="816" spc="-1" dirty="0">
                <a:solidFill>
                  <a:schemeClr val="bg1">
                    <a:lumMod val="75000"/>
                  </a:schemeClr>
                </a:solidFill>
                <a:latin typeface="Optima" pitchFamily="2" charset="0"/>
              </a:rPr>
              <a:t>Ricard &amp; Vigny (1989); Lithgow-</a:t>
            </a:r>
            <a:r>
              <a:rPr lang="en-US" sz="816" spc="-1" dirty="0" err="1">
                <a:solidFill>
                  <a:schemeClr val="bg1">
                    <a:lumMod val="75000"/>
                  </a:schemeClr>
                </a:solidFill>
                <a:latin typeface="Optima" pitchFamily="2" charset="0"/>
              </a:rPr>
              <a:t>Bertelloni</a:t>
            </a:r>
            <a:r>
              <a:rPr lang="en-US" sz="816" spc="-1" dirty="0">
                <a:solidFill>
                  <a:schemeClr val="bg1">
                    <a:lumMod val="75000"/>
                  </a:schemeClr>
                </a:solidFill>
                <a:latin typeface="Optima" pitchFamily="2" charset="0"/>
              </a:rPr>
              <a:t> &amp; Richards (1998); Becker &amp; O'Connell (2001); </a:t>
            </a:r>
          </a:p>
          <a:p>
            <a:r>
              <a:rPr lang="en-US" sz="816" spc="-1" dirty="0">
                <a:solidFill>
                  <a:schemeClr val="bg1">
                    <a:lumMod val="75000"/>
                  </a:schemeClr>
                </a:solidFill>
                <a:latin typeface="Optima" pitchFamily="2" charset="0"/>
              </a:rPr>
              <a:t>Conrad &amp; Lithgow-</a:t>
            </a:r>
            <a:r>
              <a:rPr lang="en-US" sz="816" spc="-1" dirty="0" err="1">
                <a:solidFill>
                  <a:schemeClr val="bg1">
                    <a:lumMod val="75000"/>
                  </a:schemeClr>
                </a:solidFill>
                <a:latin typeface="Optima" pitchFamily="2" charset="0"/>
              </a:rPr>
              <a:t>Bertelloni</a:t>
            </a:r>
            <a:r>
              <a:rPr lang="en-US" sz="816" spc="-1" dirty="0">
                <a:solidFill>
                  <a:schemeClr val="bg1">
                    <a:lumMod val="75000"/>
                  </a:schemeClr>
                </a:solidFill>
                <a:latin typeface="Optima" pitchFamily="2" charset="0"/>
              </a:rPr>
              <a:t> (2002); Becker (2006); van </a:t>
            </a:r>
            <a:r>
              <a:rPr lang="en-US" sz="816" spc="-1" dirty="0" err="1">
                <a:solidFill>
                  <a:schemeClr val="bg1">
                    <a:lumMod val="75000"/>
                  </a:schemeClr>
                </a:solidFill>
                <a:latin typeface="Optima" pitchFamily="2" charset="0"/>
              </a:rPr>
              <a:t>Summeren</a:t>
            </a:r>
            <a:r>
              <a:rPr lang="en-US" sz="816" spc="-1" dirty="0">
                <a:solidFill>
                  <a:schemeClr val="bg1">
                    <a:lumMod val="75000"/>
                  </a:schemeClr>
                </a:solidFill>
                <a:latin typeface="Optima" pitchFamily="2" charset="0"/>
              </a:rPr>
              <a:t> et al. (2010; </a:t>
            </a:r>
            <a:r>
              <a:rPr lang="en-US" sz="816" spc="-1" dirty="0" err="1">
                <a:solidFill>
                  <a:schemeClr val="bg1">
                    <a:lumMod val="75000"/>
                  </a:schemeClr>
                </a:solidFill>
                <a:latin typeface="Optima" pitchFamily="2" charset="0"/>
              </a:rPr>
              <a:t>Alisic</a:t>
            </a:r>
            <a:r>
              <a:rPr lang="en-US" sz="816" spc="-1" dirty="0">
                <a:solidFill>
                  <a:schemeClr val="bg1">
                    <a:lumMod val="75000"/>
                  </a:schemeClr>
                </a:solidFill>
                <a:latin typeface="Optima" pitchFamily="2" charset="0"/>
              </a:rPr>
              <a:t> et al. (2014) </a:t>
            </a:r>
          </a:p>
        </p:txBody>
      </p:sp>
      <p:sp>
        <p:nvSpPr>
          <p:cNvPr id="746" name="TextShape 4"/>
          <p:cNvSpPr txBox="1"/>
          <p:nvPr/>
        </p:nvSpPr>
        <p:spPr>
          <a:xfrm>
            <a:off x="4920045" y="539864"/>
            <a:ext cx="2130565" cy="273972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61209" tIns="30605" rIns="61209" bIns="30605"/>
          <a:lstStyle/>
          <a:p>
            <a:r>
              <a:rPr lang="en-US" sz="1496" spc="-1">
                <a:solidFill>
                  <a:srgbClr val="000000"/>
                </a:solidFill>
                <a:latin typeface="Optima" pitchFamily="2" charset="0"/>
              </a:rPr>
              <a:t>Observed plate motions</a:t>
            </a:r>
            <a:endParaRPr lang="en-US" sz="1496" spc="-1">
              <a:latin typeface="Optima" pitchFamily="2" charset="0"/>
            </a:endParaRPr>
          </a:p>
        </p:txBody>
      </p:sp>
      <p:sp>
        <p:nvSpPr>
          <p:cNvPr id="747" name="TextShape 5"/>
          <p:cNvSpPr txBox="1"/>
          <p:nvPr/>
        </p:nvSpPr>
        <p:spPr>
          <a:xfrm>
            <a:off x="4968033" y="2613533"/>
            <a:ext cx="2036303" cy="273972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61209" tIns="30605" rIns="61209" bIns="30605"/>
          <a:lstStyle/>
          <a:p>
            <a:r>
              <a:rPr lang="en-US" sz="1496" spc="-1" dirty="0">
                <a:solidFill>
                  <a:srgbClr val="000000"/>
                </a:solidFill>
                <a:latin typeface="Optima" pitchFamily="2" charset="0"/>
              </a:rPr>
              <a:t>Modeled plate motions</a:t>
            </a:r>
            <a:endParaRPr lang="en-US" sz="1496" spc="-1" dirty="0">
              <a:latin typeface="Optima" pitchFamily="2" charset="0"/>
            </a:endParaRPr>
          </a:p>
        </p:txBody>
      </p:sp>
      <p:sp>
        <p:nvSpPr>
          <p:cNvPr id="748" name="TextShape 6"/>
          <p:cNvSpPr txBox="1"/>
          <p:nvPr/>
        </p:nvSpPr>
        <p:spPr>
          <a:xfrm>
            <a:off x="6815568" y="4788018"/>
            <a:ext cx="1152199" cy="304331"/>
          </a:xfrm>
          <a:prstGeom prst="rect">
            <a:avLst/>
          </a:prstGeom>
          <a:noFill/>
          <a:ln>
            <a:noFill/>
          </a:ln>
        </p:spPr>
        <p:txBody>
          <a:bodyPr lIns="61209" tIns="30605" rIns="61209" bIns="30605"/>
          <a:lstStyle/>
          <a:p>
            <a:r>
              <a:rPr lang="en-US" sz="816" spc="-1" dirty="0">
                <a:solidFill>
                  <a:schemeClr val="bg1">
                    <a:lumMod val="75000"/>
                  </a:schemeClr>
                </a:solidFill>
                <a:latin typeface="Optima" pitchFamily="2" charset="0"/>
              </a:rPr>
              <a:t>Ricard &amp; Vigny (1989)</a:t>
            </a:r>
          </a:p>
        </p:txBody>
      </p:sp>
    </p:spTree>
    <p:extLst>
      <p:ext uri="{BB962C8B-B14F-4D97-AF65-F5344CB8AC3E}">
        <p14:creationId xmlns:p14="http://schemas.microsoft.com/office/powerpoint/2010/main" val="2540254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" name="Picture 982"/>
          <p:cNvPicPr/>
          <p:nvPr/>
        </p:nvPicPr>
        <p:blipFill>
          <a:blip r:embed="rId2"/>
          <a:stretch/>
        </p:blipFill>
        <p:spPr>
          <a:xfrm>
            <a:off x="1145404" y="245"/>
            <a:ext cx="4825478" cy="5142786"/>
          </a:xfrm>
          <a:prstGeom prst="rect">
            <a:avLst/>
          </a:prstGeom>
          <a:ln>
            <a:noFill/>
          </a:ln>
        </p:spPr>
      </p:pic>
      <p:sp>
        <p:nvSpPr>
          <p:cNvPr id="984" name="TextShape 1"/>
          <p:cNvSpPr txBox="1"/>
          <p:nvPr/>
        </p:nvSpPr>
        <p:spPr>
          <a:xfrm>
            <a:off x="6056086" y="4943244"/>
            <a:ext cx="1152199" cy="187055"/>
          </a:xfrm>
          <a:prstGeom prst="rect">
            <a:avLst/>
          </a:prstGeom>
          <a:noFill/>
          <a:ln>
            <a:noFill/>
          </a:ln>
        </p:spPr>
        <p:txBody>
          <a:bodyPr lIns="61209" tIns="30605" rIns="61209" bIns="30605"/>
          <a:lstStyle/>
          <a:p>
            <a:r>
              <a:rPr lang="en-US" sz="816" spc="-1" dirty="0">
                <a:solidFill>
                  <a:schemeClr val="bg1">
                    <a:lumMod val="75000"/>
                  </a:schemeClr>
                </a:solidFill>
                <a:latin typeface="Optima" pitchFamily="2" charset="0"/>
              </a:rPr>
              <a:t>Forte (2008, 2015)</a:t>
            </a:r>
          </a:p>
        </p:txBody>
      </p:sp>
      <p:sp>
        <p:nvSpPr>
          <p:cNvPr id="985" name="TextShape 2"/>
          <p:cNvSpPr txBox="1"/>
          <p:nvPr/>
        </p:nvSpPr>
        <p:spPr>
          <a:xfrm>
            <a:off x="5947133" y="697049"/>
            <a:ext cx="2050749" cy="235532"/>
          </a:xfrm>
          <a:prstGeom prst="rect">
            <a:avLst/>
          </a:prstGeom>
          <a:noFill/>
          <a:ln>
            <a:noFill/>
          </a:ln>
        </p:spPr>
        <p:txBody>
          <a:bodyPr lIns="61209" tIns="30605" rIns="61209" bIns="30605"/>
          <a:lstStyle/>
          <a:p>
            <a:r>
              <a:rPr lang="en-US" sz="1224" b="1" i="1" spc="-1">
                <a:solidFill>
                  <a:srgbClr val="FFFFFF"/>
                </a:solidFill>
                <a:latin typeface="Arial"/>
              </a:rPr>
              <a:t>Slow (“plume”) anomalies</a:t>
            </a:r>
            <a:endParaRPr lang="en-US" sz="1224" spc="-1">
              <a:latin typeface="Arial"/>
            </a:endParaRPr>
          </a:p>
        </p:txBody>
      </p:sp>
      <p:sp>
        <p:nvSpPr>
          <p:cNvPr id="986" name="TextShape 3"/>
          <p:cNvSpPr txBox="1"/>
          <p:nvPr/>
        </p:nvSpPr>
        <p:spPr>
          <a:xfrm>
            <a:off x="5989000" y="2215034"/>
            <a:ext cx="1789508" cy="409611"/>
          </a:xfrm>
          <a:prstGeom prst="rect">
            <a:avLst/>
          </a:prstGeom>
          <a:noFill/>
          <a:ln>
            <a:noFill/>
          </a:ln>
        </p:spPr>
        <p:txBody>
          <a:bodyPr lIns="61209" tIns="30605" rIns="61209" bIns="30605"/>
          <a:lstStyle/>
          <a:p>
            <a:r>
              <a:rPr lang="en-US" b="1" i="1" spc="-1">
                <a:solidFill>
                  <a:srgbClr val="FFFFFF"/>
                </a:solidFill>
                <a:latin typeface="Arial"/>
              </a:rPr>
              <a:t>Divergence of free slip</a:t>
            </a:r>
            <a:endParaRPr lang="en-US" spc="-1">
              <a:latin typeface="Arial"/>
            </a:endParaRPr>
          </a:p>
          <a:p>
            <a:r>
              <a:rPr lang="en-US" b="1" i="1" spc="-1">
                <a:solidFill>
                  <a:srgbClr val="FFFFFF"/>
                </a:solidFill>
                <a:latin typeface="Arial"/>
              </a:rPr>
              <a:t>computation</a:t>
            </a:r>
            <a:endParaRPr lang="en-US" spc="-1">
              <a:latin typeface="Arial"/>
            </a:endParaRPr>
          </a:p>
        </p:txBody>
      </p:sp>
      <p:sp>
        <p:nvSpPr>
          <p:cNvPr id="987" name="TextShape 4"/>
          <p:cNvSpPr txBox="1"/>
          <p:nvPr/>
        </p:nvSpPr>
        <p:spPr>
          <a:xfrm>
            <a:off x="5989245" y="3880165"/>
            <a:ext cx="1697205" cy="409611"/>
          </a:xfrm>
          <a:prstGeom prst="rect">
            <a:avLst/>
          </a:prstGeom>
          <a:noFill/>
          <a:ln>
            <a:noFill/>
          </a:ln>
        </p:spPr>
        <p:txBody>
          <a:bodyPr lIns="61209" tIns="30605" rIns="61209" bIns="30605"/>
          <a:lstStyle/>
          <a:p>
            <a:r>
              <a:rPr lang="en-US" sz="1224" b="1" i="1" spc="-1">
                <a:solidFill>
                  <a:srgbClr val="FFFFFF"/>
                </a:solidFill>
                <a:latin typeface="Arial"/>
              </a:rPr>
              <a:t>Divergence of plate </a:t>
            </a:r>
            <a:endParaRPr lang="en-US" sz="1224" spc="-1">
              <a:latin typeface="Arial"/>
            </a:endParaRPr>
          </a:p>
          <a:p>
            <a:r>
              <a:rPr lang="en-US" sz="1224" b="1" i="1" spc="-1">
                <a:solidFill>
                  <a:srgbClr val="FFFFFF"/>
                </a:solidFill>
                <a:latin typeface="Arial"/>
              </a:rPr>
              <a:t>coupled computation</a:t>
            </a:r>
            <a:endParaRPr lang="en-US" sz="1224" spc="-1">
              <a:latin typeface="Arial"/>
            </a:endParaRPr>
          </a:p>
        </p:txBody>
      </p:sp>
      <p:sp>
        <p:nvSpPr>
          <p:cNvPr id="988" name="TextShape 5"/>
          <p:cNvSpPr txBox="1"/>
          <p:nvPr/>
        </p:nvSpPr>
        <p:spPr>
          <a:xfrm>
            <a:off x="6485773" y="608418"/>
            <a:ext cx="1512109" cy="409611"/>
          </a:xfrm>
          <a:prstGeom prst="rect">
            <a:avLst/>
          </a:prstGeom>
          <a:noFill/>
          <a:ln>
            <a:noFill/>
          </a:ln>
        </p:spPr>
        <p:txBody>
          <a:bodyPr lIns="61209" tIns="30605" rIns="61209" bIns="30605"/>
          <a:lstStyle/>
          <a:p>
            <a:pPr algn="ctr"/>
            <a:r>
              <a:rPr lang="en-US" spc="-1" dirty="0">
                <a:latin typeface="Optima" pitchFamily="2" charset="0"/>
              </a:rPr>
              <a:t>Two density </a:t>
            </a:r>
          </a:p>
          <a:p>
            <a:pPr algn="ctr"/>
            <a:r>
              <a:rPr lang="en-US" spc="-1" dirty="0">
                <a:latin typeface="Optima" pitchFamily="2" charset="0"/>
              </a:rPr>
              <a:t>sources</a:t>
            </a:r>
          </a:p>
        </p:txBody>
      </p:sp>
      <p:sp>
        <p:nvSpPr>
          <p:cNvPr id="989" name="TextShape 6"/>
          <p:cNvSpPr txBox="1"/>
          <p:nvPr/>
        </p:nvSpPr>
        <p:spPr>
          <a:xfrm>
            <a:off x="6326629" y="2233397"/>
            <a:ext cx="1947306" cy="409611"/>
          </a:xfrm>
          <a:prstGeom prst="rect">
            <a:avLst/>
          </a:prstGeom>
          <a:noFill/>
          <a:ln>
            <a:noFill/>
          </a:ln>
        </p:spPr>
        <p:txBody>
          <a:bodyPr lIns="61209" tIns="30605" rIns="61209" bIns="30605"/>
          <a:lstStyle/>
          <a:p>
            <a:pPr algn="ctr"/>
            <a:r>
              <a:rPr lang="en-US" spc="-1" dirty="0">
                <a:latin typeface="Optima" pitchFamily="2" charset="0"/>
              </a:rPr>
              <a:t>Free-slip solution</a:t>
            </a:r>
          </a:p>
          <a:p>
            <a:pPr algn="ctr"/>
            <a:r>
              <a:rPr lang="en-US" spc="-1" dirty="0">
                <a:latin typeface="Optima" pitchFamily="2" charset="0"/>
              </a:rPr>
              <a:t>for poloidal flow</a:t>
            </a:r>
          </a:p>
        </p:txBody>
      </p:sp>
      <p:sp>
        <p:nvSpPr>
          <p:cNvPr id="990" name="TextShape 7"/>
          <p:cNvSpPr txBox="1"/>
          <p:nvPr/>
        </p:nvSpPr>
        <p:spPr>
          <a:xfrm>
            <a:off x="6378534" y="3788107"/>
            <a:ext cx="1801189" cy="409611"/>
          </a:xfrm>
          <a:prstGeom prst="rect">
            <a:avLst/>
          </a:prstGeom>
          <a:noFill/>
          <a:ln>
            <a:noFill/>
          </a:ln>
        </p:spPr>
        <p:txBody>
          <a:bodyPr lIns="61209" tIns="30605" rIns="61209" bIns="30605"/>
          <a:lstStyle/>
          <a:p>
            <a:pPr algn="ctr"/>
            <a:r>
              <a:rPr lang="en-US" spc="-1" dirty="0">
                <a:latin typeface="Optima" pitchFamily="2" charset="0"/>
              </a:rPr>
              <a:t>“Plate” solution</a:t>
            </a:r>
          </a:p>
          <a:p>
            <a:pPr algn="ctr"/>
            <a:r>
              <a:rPr lang="en-US" spc="-1" dirty="0">
                <a:latin typeface="Optima" pitchFamily="2" charset="0"/>
              </a:rPr>
              <a:t>for poloidal flow</a:t>
            </a:r>
          </a:p>
        </p:txBody>
      </p:sp>
    </p:spTree>
    <p:extLst>
      <p:ext uri="{BB962C8B-B14F-4D97-AF65-F5344CB8AC3E}">
        <p14:creationId xmlns:p14="http://schemas.microsoft.com/office/powerpoint/2010/main" val="3804840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2" name="Picture 3"/>
          <p:cNvPicPr/>
          <p:nvPr/>
        </p:nvPicPr>
        <p:blipFill>
          <a:blip r:embed="rId2"/>
          <a:stretch/>
        </p:blipFill>
        <p:spPr>
          <a:xfrm>
            <a:off x="2111551" y="951133"/>
            <a:ext cx="4920899" cy="3724445"/>
          </a:xfrm>
          <a:prstGeom prst="rect">
            <a:avLst/>
          </a:prstGeom>
          <a:ln>
            <a:noFill/>
          </a:ln>
        </p:spPr>
      </p:pic>
      <p:sp>
        <p:nvSpPr>
          <p:cNvPr id="893" name="CustomShape 1"/>
          <p:cNvSpPr/>
          <p:nvPr/>
        </p:nvSpPr>
        <p:spPr>
          <a:xfrm>
            <a:off x="-37170" y="4885560"/>
            <a:ext cx="3679902" cy="272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1200" b="0" strike="noStrike" spc="-1" dirty="0">
                <a:solidFill>
                  <a:schemeClr val="bg1">
                    <a:lumMod val="75000"/>
                  </a:schemeClr>
                </a:solidFill>
                <a:uFill>
                  <a:solidFill>
                    <a:srgbClr val="FFFFFF"/>
                  </a:solidFill>
                </a:uFill>
                <a:latin typeface="Optima"/>
                <a:ea typeface="DejaVu Sans"/>
                <a:cs typeface="Optima"/>
              </a:rPr>
              <a:t>cf. Conrad and Lithgow-</a:t>
            </a:r>
            <a:r>
              <a:rPr lang="en-US" sz="1200" b="0" strike="noStrike" spc="-1" dirty="0" err="1">
                <a:solidFill>
                  <a:schemeClr val="bg1">
                    <a:lumMod val="75000"/>
                  </a:schemeClr>
                </a:solidFill>
                <a:uFill>
                  <a:solidFill>
                    <a:srgbClr val="FFFFFF"/>
                  </a:solidFill>
                </a:uFill>
                <a:latin typeface="Optima"/>
                <a:ea typeface="DejaVu Sans"/>
                <a:cs typeface="Optima"/>
              </a:rPr>
              <a:t>Bertelloni</a:t>
            </a:r>
            <a:r>
              <a:rPr lang="en-US" sz="1200" b="0" strike="noStrike" spc="-1" dirty="0">
                <a:solidFill>
                  <a:schemeClr val="bg1">
                    <a:lumMod val="75000"/>
                  </a:schemeClr>
                </a:solidFill>
                <a:uFill>
                  <a:solidFill>
                    <a:srgbClr val="FFFFFF"/>
                  </a:solidFill>
                </a:uFill>
                <a:latin typeface="Optima"/>
                <a:ea typeface="DejaVu Sans"/>
                <a:cs typeface="Optima"/>
              </a:rPr>
              <a:t> (2002)</a:t>
            </a:r>
            <a:endParaRPr lang="en-US" sz="1800" b="0" strike="noStrike" spc="-1" dirty="0">
              <a:solidFill>
                <a:schemeClr val="bg1">
                  <a:lumMod val="75000"/>
                </a:schemeClr>
              </a:solidFill>
              <a:uFill>
                <a:solidFill>
                  <a:srgbClr val="FFFFFF"/>
                </a:solidFill>
              </a:uFill>
              <a:latin typeface="Optima"/>
              <a:cs typeface="Optima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077502" y="1702466"/>
            <a:ext cx="26088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Optima"/>
                <a:cs typeface="Optima"/>
              </a:rPr>
              <a:t>Asymmetric, strong slab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077502" y="4352694"/>
            <a:ext cx="23777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Optima"/>
                <a:cs typeface="Optima"/>
              </a:rPr>
              <a:t>Symmetric, weak slab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-45698"/>
            <a:ext cx="8229600" cy="857250"/>
          </a:xfrm>
        </p:spPr>
        <p:txBody>
          <a:bodyPr>
            <a:normAutofit/>
          </a:bodyPr>
          <a:lstStyle/>
          <a:p>
            <a:pPr algn="l"/>
            <a:r>
              <a:rPr lang="en-US" sz="4000" dirty="0" smtClean="0"/>
              <a:t>Plate driving forces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191970484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4" name="Picture 6"/>
          <p:cNvPicPr/>
          <p:nvPr/>
        </p:nvPicPr>
        <p:blipFill>
          <a:blip r:embed="rId2"/>
          <a:stretch/>
        </p:blipFill>
        <p:spPr>
          <a:xfrm>
            <a:off x="3886200" y="2852640"/>
            <a:ext cx="3249360" cy="1928160"/>
          </a:xfrm>
          <a:prstGeom prst="rect">
            <a:avLst/>
          </a:prstGeom>
          <a:ln>
            <a:noFill/>
          </a:ln>
        </p:spPr>
      </p:pic>
      <p:pic>
        <p:nvPicPr>
          <p:cNvPr id="895" name="Picture 7"/>
          <p:cNvPicPr/>
          <p:nvPr/>
        </p:nvPicPr>
        <p:blipFill>
          <a:blip r:embed="rId3"/>
          <a:stretch/>
        </p:blipFill>
        <p:spPr>
          <a:xfrm>
            <a:off x="380880" y="2875680"/>
            <a:ext cx="3242520" cy="1882080"/>
          </a:xfrm>
          <a:prstGeom prst="rect">
            <a:avLst/>
          </a:prstGeom>
          <a:ln>
            <a:noFill/>
          </a:ln>
        </p:spPr>
      </p:pic>
      <p:sp>
        <p:nvSpPr>
          <p:cNvPr id="896" name="CustomShape 1"/>
          <p:cNvSpPr/>
          <p:nvPr/>
        </p:nvSpPr>
        <p:spPr>
          <a:xfrm>
            <a:off x="380880" y="2852640"/>
            <a:ext cx="227880" cy="227880"/>
          </a:xfrm>
          <a:prstGeom prst="rect">
            <a:avLst/>
          </a:prstGeom>
          <a:solidFill>
            <a:srgbClr val="FFFFFF"/>
          </a:soli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97" name="CustomShape 2"/>
          <p:cNvSpPr/>
          <p:nvPr/>
        </p:nvSpPr>
        <p:spPr>
          <a:xfrm>
            <a:off x="3809880" y="2852640"/>
            <a:ext cx="227880" cy="227880"/>
          </a:xfrm>
          <a:prstGeom prst="rect">
            <a:avLst/>
          </a:prstGeom>
          <a:solidFill>
            <a:srgbClr val="FFFFFF"/>
          </a:soli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98" name="CustomShape 3"/>
          <p:cNvSpPr/>
          <p:nvPr/>
        </p:nvSpPr>
        <p:spPr>
          <a:xfrm>
            <a:off x="457200" y="113355"/>
            <a:ext cx="8228880" cy="856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>
              <a:lnSpc>
                <a:spcPct val="100000"/>
              </a:lnSpc>
            </a:pPr>
            <a:r>
              <a:rPr lang="en-US" sz="36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tima"/>
                <a:cs typeface="Optima"/>
              </a:rPr>
              <a:t>Plate speed vs. slab suction / slab pull</a:t>
            </a: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Optima"/>
              <a:cs typeface="Optima"/>
            </a:endParaRPr>
          </a:p>
        </p:txBody>
      </p:sp>
      <p:pic>
        <p:nvPicPr>
          <p:cNvPr id="899" name="Picture 3"/>
          <p:cNvPicPr/>
          <p:nvPr/>
        </p:nvPicPr>
        <p:blipFill>
          <a:blip r:embed="rId4"/>
          <a:stretch/>
        </p:blipFill>
        <p:spPr>
          <a:xfrm>
            <a:off x="6629400" y="1352520"/>
            <a:ext cx="2235960" cy="1692000"/>
          </a:xfrm>
          <a:prstGeom prst="rect">
            <a:avLst/>
          </a:prstGeom>
          <a:ln>
            <a:noFill/>
          </a:ln>
        </p:spPr>
      </p:pic>
      <p:pic>
        <p:nvPicPr>
          <p:cNvPr id="900" name="Picture 5"/>
          <p:cNvPicPr/>
          <p:nvPr/>
        </p:nvPicPr>
        <p:blipFill>
          <a:blip r:embed="rId5"/>
          <a:stretch/>
        </p:blipFill>
        <p:spPr>
          <a:xfrm>
            <a:off x="2173320" y="971640"/>
            <a:ext cx="3236040" cy="1914840"/>
          </a:xfrm>
          <a:prstGeom prst="rect">
            <a:avLst/>
          </a:prstGeom>
          <a:ln>
            <a:noFill/>
          </a:ln>
        </p:spPr>
      </p:pic>
      <p:sp>
        <p:nvSpPr>
          <p:cNvPr id="901" name="CustomShape 4"/>
          <p:cNvSpPr/>
          <p:nvPr/>
        </p:nvSpPr>
        <p:spPr>
          <a:xfrm>
            <a:off x="2166840" y="971640"/>
            <a:ext cx="227880" cy="227880"/>
          </a:xfrm>
          <a:prstGeom prst="rect">
            <a:avLst/>
          </a:prstGeom>
          <a:solidFill>
            <a:srgbClr val="FFFFFF"/>
          </a:soli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903" name="Picture 14"/>
          <p:cNvPicPr/>
          <p:nvPr/>
        </p:nvPicPr>
        <p:blipFill>
          <a:blip r:embed="rId6"/>
          <a:stretch/>
        </p:blipFill>
        <p:spPr>
          <a:xfrm>
            <a:off x="2209680" y="4705200"/>
            <a:ext cx="3080880" cy="380160"/>
          </a:xfrm>
          <a:prstGeom prst="rect">
            <a:avLst/>
          </a:prstGeom>
          <a:ln>
            <a:noFill/>
          </a:ln>
        </p:spPr>
      </p:pic>
      <p:sp>
        <p:nvSpPr>
          <p:cNvPr id="12" name="CustomShape 1"/>
          <p:cNvSpPr/>
          <p:nvPr/>
        </p:nvSpPr>
        <p:spPr>
          <a:xfrm>
            <a:off x="6536474" y="4870980"/>
            <a:ext cx="2780991" cy="272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1200" b="0" strike="noStrike" spc="-1" dirty="0" smtClean="0">
                <a:solidFill>
                  <a:schemeClr val="bg1">
                    <a:lumMod val="75000"/>
                  </a:schemeClr>
                </a:solidFill>
                <a:uFill>
                  <a:solidFill>
                    <a:srgbClr val="FFFFFF"/>
                  </a:solidFill>
                </a:uFill>
                <a:latin typeface="Optima"/>
                <a:ea typeface="DejaVu Sans"/>
                <a:cs typeface="Optima"/>
              </a:rPr>
              <a:t>Conrad </a:t>
            </a:r>
            <a:r>
              <a:rPr lang="en-US" sz="1200" b="0" strike="noStrike" spc="-1" dirty="0">
                <a:solidFill>
                  <a:schemeClr val="bg1">
                    <a:lumMod val="75000"/>
                  </a:schemeClr>
                </a:solidFill>
                <a:uFill>
                  <a:solidFill>
                    <a:srgbClr val="FFFFFF"/>
                  </a:solidFill>
                </a:uFill>
                <a:latin typeface="Optima"/>
                <a:ea typeface="DejaVu Sans"/>
                <a:cs typeface="Optima"/>
              </a:rPr>
              <a:t>and Lithgow-</a:t>
            </a:r>
            <a:r>
              <a:rPr lang="en-US" sz="1200" b="0" strike="noStrike" spc="-1" dirty="0" err="1">
                <a:solidFill>
                  <a:schemeClr val="bg1">
                    <a:lumMod val="75000"/>
                  </a:schemeClr>
                </a:solidFill>
                <a:uFill>
                  <a:solidFill>
                    <a:srgbClr val="FFFFFF"/>
                  </a:solidFill>
                </a:uFill>
                <a:latin typeface="Optima"/>
                <a:ea typeface="DejaVu Sans"/>
                <a:cs typeface="Optima"/>
              </a:rPr>
              <a:t>Bertelloni</a:t>
            </a:r>
            <a:r>
              <a:rPr lang="en-US" sz="1200" b="0" strike="noStrike" spc="-1" dirty="0">
                <a:solidFill>
                  <a:schemeClr val="bg1">
                    <a:lumMod val="75000"/>
                  </a:schemeClr>
                </a:solidFill>
                <a:uFill>
                  <a:solidFill>
                    <a:srgbClr val="FFFFFF"/>
                  </a:solidFill>
                </a:uFill>
                <a:latin typeface="Optima"/>
                <a:ea typeface="DejaVu Sans"/>
                <a:cs typeface="Optima"/>
              </a:rPr>
              <a:t> (2002)</a:t>
            </a:r>
            <a:endParaRPr lang="en-US" sz="1800" b="0" strike="noStrike" spc="-1" dirty="0">
              <a:solidFill>
                <a:schemeClr val="bg1">
                  <a:lumMod val="75000"/>
                </a:schemeClr>
              </a:solidFill>
              <a:uFill>
                <a:solidFill>
                  <a:srgbClr val="FFFFFF"/>
                </a:solidFill>
              </a:uFill>
              <a:latin typeface="Optima"/>
              <a:cs typeface="Optima"/>
            </a:endParaRPr>
          </a:p>
        </p:txBody>
      </p:sp>
    </p:spTree>
    <p:extLst>
      <p:ext uri="{BB962C8B-B14F-4D97-AF65-F5344CB8AC3E}">
        <p14:creationId xmlns:p14="http://schemas.microsoft.com/office/powerpoint/2010/main" val="3406887353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4" name="Picture 1"/>
          <p:cNvPicPr/>
          <p:nvPr/>
        </p:nvPicPr>
        <p:blipFill>
          <a:blip r:embed="rId2"/>
          <a:stretch/>
        </p:blipFill>
        <p:spPr>
          <a:xfrm>
            <a:off x="1665000" y="1123920"/>
            <a:ext cx="5813280" cy="35805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05" name="CustomShape 1"/>
          <p:cNvSpPr/>
          <p:nvPr/>
        </p:nvSpPr>
        <p:spPr>
          <a:xfrm>
            <a:off x="457200" y="206280"/>
            <a:ext cx="8228880" cy="856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36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tima"/>
                <a:ea typeface="DejaVu Sans"/>
                <a:cs typeface="Optima"/>
              </a:rPr>
              <a:t>Plate speed vs. </a:t>
            </a:r>
            <a:r>
              <a:rPr lang="en-US" sz="36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tima"/>
                <a:ea typeface="DejaVu Sans"/>
                <a:cs typeface="Optima"/>
              </a:rPr>
              <a:t>asthenospheric </a:t>
            </a:r>
            <a:r>
              <a:rPr lang="en-US" sz="36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tima"/>
                <a:ea typeface="DejaVu Sans"/>
                <a:cs typeface="Optima"/>
              </a:rPr>
              <a:t>viscosity</a:t>
            </a: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Optima"/>
              <a:cs typeface="Optima"/>
            </a:endParaRPr>
          </a:p>
        </p:txBody>
      </p:sp>
      <p:sp>
        <p:nvSpPr>
          <p:cNvPr id="5" name="CustomShape 1"/>
          <p:cNvSpPr/>
          <p:nvPr/>
        </p:nvSpPr>
        <p:spPr>
          <a:xfrm>
            <a:off x="8010293" y="4870980"/>
            <a:ext cx="1133707" cy="272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1200" b="0" strike="noStrike" spc="-1" dirty="0" smtClean="0">
                <a:solidFill>
                  <a:schemeClr val="bg1">
                    <a:lumMod val="75000"/>
                  </a:schemeClr>
                </a:solidFill>
                <a:uFill>
                  <a:solidFill>
                    <a:srgbClr val="FFFFFF"/>
                  </a:solidFill>
                </a:uFill>
                <a:latin typeface="Optima"/>
                <a:ea typeface="DejaVu Sans"/>
                <a:cs typeface="Optima"/>
              </a:rPr>
              <a:t>Becker (2006)</a:t>
            </a:r>
            <a:endParaRPr lang="en-US" sz="1800" b="0" strike="noStrike" spc="-1" dirty="0">
              <a:solidFill>
                <a:schemeClr val="bg1">
                  <a:lumMod val="75000"/>
                </a:schemeClr>
              </a:solidFill>
              <a:uFill>
                <a:solidFill>
                  <a:srgbClr val="FFFFFF"/>
                </a:solidFill>
              </a:uFill>
              <a:latin typeface="Optima"/>
              <a:cs typeface="Optima"/>
            </a:endParaRPr>
          </a:p>
        </p:txBody>
      </p:sp>
      <p:sp>
        <p:nvSpPr>
          <p:cNvPr id="6" name="CustomShape 1"/>
          <p:cNvSpPr/>
          <p:nvPr/>
        </p:nvSpPr>
        <p:spPr>
          <a:xfrm>
            <a:off x="-18744" y="4937111"/>
            <a:ext cx="3679902" cy="272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900" b="0" strike="noStrike" spc="-1" dirty="0">
                <a:solidFill>
                  <a:schemeClr val="bg1">
                    <a:lumMod val="75000"/>
                  </a:schemeClr>
                </a:solidFill>
                <a:uFill>
                  <a:solidFill>
                    <a:srgbClr val="FFFFFF"/>
                  </a:solidFill>
                </a:uFill>
                <a:latin typeface="Optima"/>
                <a:ea typeface="DejaVu Sans"/>
                <a:cs typeface="Optima"/>
              </a:rPr>
              <a:t>cf. </a:t>
            </a:r>
            <a:r>
              <a:rPr lang="en-US" sz="900" b="0" strike="noStrike" spc="-1" dirty="0" err="1" smtClean="0">
                <a:solidFill>
                  <a:schemeClr val="bg1">
                    <a:lumMod val="75000"/>
                  </a:schemeClr>
                </a:solidFill>
                <a:uFill>
                  <a:solidFill>
                    <a:srgbClr val="FFFFFF"/>
                  </a:solidFill>
                </a:uFill>
                <a:latin typeface="Optima"/>
                <a:ea typeface="DejaVu Sans"/>
                <a:cs typeface="Optima"/>
              </a:rPr>
              <a:t>Ricard</a:t>
            </a:r>
            <a:r>
              <a:rPr lang="en-US" sz="900" b="0" strike="noStrike" spc="-1" dirty="0" smtClean="0">
                <a:solidFill>
                  <a:schemeClr val="bg1">
                    <a:lumMod val="75000"/>
                  </a:schemeClr>
                </a:solidFill>
                <a:uFill>
                  <a:solidFill>
                    <a:srgbClr val="FFFFFF"/>
                  </a:solidFill>
                </a:uFill>
                <a:latin typeface="Optima"/>
                <a:ea typeface="DejaVu Sans"/>
                <a:cs typeface="Optima"/>
              </a:rPr>
              <a:t> et al. (1993); </a:t>
            </a:r>
            <a:r>
              <a:rPr lang="en-US" sz="900" b="0" strike="noStrike" spc="-1" dirty="0" err="1" smtClean="0">
                <a:solidFill>
                  <a:schemeClr val="bg1">
                    <a:lumMod val="75000"/>
                  </a:schemeClr>
                </a:solidFill>
                <a:uFill>
                  <a:solidFill>
                    <a:srgbClr val="FFFFFF"/>
                  </a:solidFill>
                </a:uFill>
                <a:latin typeface="Optima"/>
                <a:ea typeface="DejaVu Sans"/>
                <a:cs typeface="Optima"/>
              </a:rPr>
              <a:t>Zhong</a:t>
            </a:r>
            <a:r>
              <a:rPr lang="en-US" sz="900" b="0" strike="noStrike" spc="-1" dirty="0" smtClean="0">
                <a:solidFill>
                  <a:schemeClr val="bg1">
                    <a:lumMod val="75000"/>
                  </a:schemeClr>
                </a:solidFill>
                <a:uFill>
                  <a:solidFill>
                    <a:srgbClr val="FFFFFF"/>
                  </a:solidFill>
                </a:uFill>
                <a:latin typeface="Optima"/>
                <a:ea typeface="DejaVu Sans"/>
                <a:cs typeface="Optima"/>
              </a:rPr>
              <a:t> (2000)</a:t>
            </a:r>
            <a:endParaRPr lang="en-US" sz="1100" b="0" strike="noStrike" spc="-1" dirty="0">
              <a:solidFill>
                <a:schemeClr val="bg1">
                  <a:lumMod val="75000"/>
                </a:schemeClr>
              </a:solidFill>
              <a:uFill>
                <a:solidFill>
                  <a:srgbClr val="FFFFFF"/>
                </a:solidFill>
              </a:uFill>
              <a:latin typeface="Optima"/>
              <a:cs typeface="Optima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815424" y="4069304"/>
            <a:ext cx="16692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>
                <a:latin typeface="Optima"/>
                <a:cs typeface="Optima"/>
              </a:rPr>
              <a:t>viscosity</a:t>
            </a:r>
            <a:r>
              <a:rPr lang="en-US" sz="1400" dirty="0">
                <a:latin typeface="Optima"/>
                <a:cs typeface="Optima"/>
              </a:rPr>
              <a:t> </a:t>
            </a:r>
            <a:r>
              <a:rPr lang="en-US" sz="1400" dirty="0" smtClean="0">
                <a:latin typeface="Optima"/>
                <a:cs typeface="Optima"/>
              </a:rPr>
              <a:t>and</a:t>
            </a:r>
          </a:p>
          <a:p>
            <a:pPr algn="ctr"/>
            <a:r>
              <a:rPr lang="en-US" sz="1400" dirty="0" smtClean="0">
                <a:latin typeface="Optima"/>
                <a:cs typeface="Optima"/>
              </a:rPr>
              <a:t>velocity at 250 km</a:t>
            </a:r>
          </a:p>
        </p:txBody>
      </p:sp>
    </p:spTree>
    <p:extLst>
      <p:ext uri="{BB962C8B-B14F-4D97-AF65-F5344CB8AC3E}">
        <p14:creationId xmlns:p14="http://schemas.microsoft.com/office/powerpoint/2010/main" val="3087117725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CustomShape 1"/>
          <p:cNvSpPr/>
          <p:nvPr/>
        </p:nvSpPr>
        <p:spPr>
          <a:xfrm>
            <a:off x="0" y="4910940"/>
            <a:ext cx="6871180" cy="23256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60840" rIns="90000" bIns="45000"/>
          <a:lstStyle/>
          <a:p>
            <a:pPr>
              <a:lnSpc>
                <a:spcPct val="100000"/>
              </a:lnSpc>
            </a:pPr>
            <a:r>
              <a:rPr lang="en-US" sz="900" b="0" strike="noStrike" spc="-1" dirty="0" smtClean="0">
                <a:solidFill>
                  <a:srgbClr val="999999"/>
                </a:solidFill>
                <a:uFill>
                  <a:solidFill>
                    <a:srgbClr val="FFFFFF"/>
                  </a:solidFill>
                </a:uFill>
                <a:latin typeface="Optima"/>
                <a:ea typeface="DejaVu Sans"/>
              </a:rPr>
              <a:t>MORVEL56 velocities by Argus </a:t>
            </a:r>
            <a:r>
              <a:rPr lang="en-US" sz="900" b="0" strike="noStrike" spc="-1" dirty="0">
                <a:solidFill>
                  <a:srgbClr val="999999"/>
                </a:solidFill>
                <a:uFill>
                  <a:solidFill>
                    <a:srgbClr val="FFFFFF"/>
                  </a:solidFill>
                </a:uFill>
                <a:latin typeface="Optima"/>
                <a:ea typeface="DejaVu Sans"/>
              </a:rPr>
              <a:t>et al. (2011</a:t>
            </a:r>
            <a:r>
              <a:rPr lang="en-US" sz="900" b="0" strike="noStrike" spc="-1" dirty="0" smtClean="0">
                <a:solidFill>
                  <a:srgbClr val="999999"/>
                </a:solidFill>
                <a:uFill>
                  <a:solidFill>
                    <a:srgbClr val="FFFFFF"/>
                  </a:solidFill>
                </a:uFill>
                <a:latin typeface="Optima"/>
                <a:ea typeface="DejaVu Sans"/>
              </a:rPr>
              <a:t>) and trench motions from </a:t>
            </a:r>
            <a:r>
              <a:rPr lang="en-US" sz="900" b="0" strike="noStrike" spc="-1" dirty="0" err="1" smtClean="0">
                <a:solidFill>
                  <a:srgbClr val="999999"/>
                </a:solidFill>
                <a:uFill>
                  <a:solidFill>
                    <a:srgbClr val="FFFFFF"/>
                  </a:solidFill>
                </a:uFill>
                <a:latin typeface="Optima"/>
                <a:ea typeface="DejaVu Sans"/>
              </a:rPr>
              <a:t>Heuret</a:t>
            </a:r>
            <a:r>
              <a:rPr lang="en-US" sz="900" b="0" strike="noStrike" spc="-1" dirty="0" smtClean="0">
                <a:solidFill>
                  <a:srgbClr val="999999"/>
                </a:solidFill>
                <a:uFill>
                  <a:solidFill>
                    <a:srgbClr val="FFFFFF"/>
                  </a:solidFill>
                </a:uFill>
                <a:latin typeface="Optima"/>
                <a:ea typeface="DejaVu Sans"/>
              </a:rPr>
              <a:t> and </a:t>
            </a:r>
            <a:r>
              <a:rPr lang="en-US" sz="900" b="0" strike="noStrike" spc="-1" dirty="0" err="1" smtClean="0">
                <a:solidFill>
                  <a:srgbClr val="999999"/>
                </a:solidFill>
                <a:uFill>
                  <a:solidFill>
                    <a:srgbClr val="FFFFFF"/>
                  </a:solidFill>
                </a:uFill>
                <a:latin typeface="Optima"/>
                <a:ea typeface="DejaVu Sans"/>
              </a:rPr>
              <a:t>Lallemand</a:t>
            </a:r>
            <a:r>
              <a:rPr lang="en-US" sz="900" b="0" strike="noStrike" spc="-1" dirty="0" smtClean="0">
                <a:solidFill>
                  <a:srgbClr val="999999"/>
                </a:solidFill>
                <a:uFill>
                  <a:solidFill>
                    <a:srgbClr val="FFFFFF"/>
                  </a:solidFill>
                </a:uFill>
                <a:latin typeface="Optima"/>
                <a:ea typeface="DejaVu Sans"/>
              </a:rPr>
              <a:t> (2005) in spreading-aligned reference frame </a:t>
            </a:r>
            <a:r>
              <a:rPr lang="en-US" sz="900" spc="-1" dirty="0">
                <a:solidFill>
                  <a:srgbClr val="999999"/>
                </a:solidFill>
                <a:uFill>
                  <a:solidFill>
                    <a:srgbClr val="FFFFFF"/>
                  </a:solidFill>
                </a:uFill>
                <a:latin typeface="Optima"/>
                <a:ea typeface="DejaVu Sans"/>
              </a:rPr>
              <a:t>(</a:t>
            </a:r>
            <a:r>
              <a:rPr lang="en-US" sz="900" b="0" strike="noStrike" spc="-1" dirty="0" smtClean="0">
                <a:solidFill>
                  <a:srgbClr val="999999"/>
                </a:solidFill>
                <a:uFill>
                  <a:solidFill>
                    <a:srgbClr val="FFFFFF"/>
                  </a:solidFill>
                </a:uFill>
                <a:latin typeface="Optima"/>
                <a:ea typeface="DejaVu Sans"/>
              </a:rPr>
              <a:t>Becker </a:t>
            </a:r>
            <a:r>
              <a:rPr lang="en-US" sz="900" b="0" strike="noStrike" spc="-1" dirty="0">
                <a:solidFill>
                  <a:srgbClr val="999999"/>
                </a:solidFill>
                <a:uFill>
                  <a:solidFill>
                    <a:srgbClr val="FFFFFF"/>
                  </a:solidFill>
                </a:uFill>
                <a:latin typeface="Optima"/>
                <a:ea typeface="DejaVu Sans"/>
              </a:rPr>
              <a:t>et al</a:t>
            </a:r>
            <a:r>
              <a:rPr lang="en-US" sz="900" b="0" strike="noStrike" spc="-1" dirty="0" smtClean="0">
                <a:solidFill>
                  <a:srgbClr val="999999"/>
                </a:solidFill>
                <a:uFill>
                  <a:solidFill>
                    <a:srgbClr val="FFFFFF"/>
                  </a:solidFill>
                </a:uFill>
                <a:latin typeface="Optima"/>
                <a:ea typeface="DejaVu Sans"/>
              </a:rPr>
              <a:t>., 2015</a:t>
            </a:r>
            <a:r>
              <a:rPr lang="en-US" sz="900" b="0" strike="noStrike" spc="-1" dirty="0">
                <a:solidFill>
                  <a:srgbClr val="999999"/>
                </a:solidFill>
                <a:uFill>
                  <a:solidFill>
                    <a:srgbClr val="FFFFFF"/>
                  </a:solidFill>
                </a:uFill>
                <a:latin typeface="Optima"/>
                <a:ea typeface="DejaVu Sans"/>
              </a:rPr>
              <a:t>)</a:t>
            </a:r>
            <a:endParaRPr lang="en-US" sz="9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Optima"/>
            </a:endParaRPr>
          </a:p>
        </p:txBody>
      </p:sp>
      <p:sp>
        <p:nvSpPr>
          <p:cNvPr id="508" name="CustomShape 2"/>
          <p:cNvSpPr/>
          <p:nvPr/>
        </p:nvSpPr>
        <p:spPr>
          <a:xfrm>
            <a:off x="126731" y="174568"/>
            <a:ext cx="6684840" cy="63828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24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tima"/>
                <a:ea typeface="DejaVu Sans"/>
                <a:cs typeface="Optima"/>
              </a:rPr>
              <a:t>Plate kinematics</a:t>
            </a:r>
            <a:endParaRPr lang="en-US" sz="1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Optima"/>
              <a:cs typeface="Optima"/>
            </a:endParaRPr>
          </a:p>
        </p:txBody>
      </p:sp>
      <p:pic>
        <p:nvPicPr>
          <p:cNvPr id="3" name="Picture 2" descr="sa_morvel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84621"/>
            <a:ext cx="6512651" cy="36687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Rectangle 1"/>
          <p:cNvSpPr/>
          <p:nvPr/>
        </p:nvSpPr>
        <p:spPr>
          <a:xfrm>
            <a:off x="7025268" y="1201853"/>
            <a:ext cx="267234" cy="322147"/>
          </a:xfrm>
          <a:prstGeom prst="rect">
            <a:avLst/>
          </a:prstGeom>
          <a:ln>
            <a:solidFill>
              <a:srgbClr val="FFFFF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vtnewsingle.png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1171" y="1508974"/>
            <a:ext cx="2328598" cy="242008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229707" y="2045578"/>
            <a:ext cx="16883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Optima"/>
                <a:cs typeface="Optima"/>
              </a:rPr>
              <a:t>|</a:t>
            </a:r>
            <a:r>
              <a:rPr lang="en-US" dirty="0" err="1" smtClean="0">
                <a:latin typeface="Optima"/>
                <a:cs typeface="Optima"/>
              </a:rPr>
              <a:t>v</a:t>
            </a:r>
            <a:r>
              <a:rPr lang="en-US" baseline="-25000" dirty="0" err="1" smtClean="0">
                <a:latin typeface="Optima"/>
                <a:cs typeface="Optima"/>
              </a:rPr>
              <a:t>T</a:t>
            </a:r>
            <a:r>
              <a:rPr lang="en-US" dirty="0" smtClean="0">
                <a:latin typeface="Optima"/>
                <a:cs typeface="Optima"/>
              </a:rPr>
              <a:t>| ~ 40% |</a:t>
            </a:r>
            <a:r>
              <a:rPr lang="en-US" dirty="0" err="1" smtClean="0">
                <a:latin typeface="Optima"/>
                <a:cs typeface="Optima"/>
              </a:rPr>
              <a:t>v</a:t>
            </a:r>
            <a:r>
              <a:rPr lang="en-US" baseline="-25000" dirty="0" err="1" smtClean="0">
                <a:latin typeface="Optima"/>
                <a:cs typeface="Optima"/>
              </a:rPr>
              <a:t>P</a:t>
            </a:r>
            <a:r>
              <a:rPr lang="en-US" dirty="0" smtClean="0">
                <a:latin typeface="Optima"/>
                <a:cs typeface="Optima"/>
              </a:rPr>
              <a:t>|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7973122" y="3686098"/>
            <a:ext cx="1115122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>
            <a:off x="6963317" y="3686098"/>
            <a:ext cx="960244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8016489" y="3903722"/>
            <a:ext cx="9925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1"/>
                </a:solidFill>
                <a:latin typeface="Optima"/>
                <a:cs typeface="Optima"/>
              </a:rPr>
              <a:t>rollback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981922" y="3903722"/>
            <a:ext cx="10073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2"/>
                </a:solidFill>
                <a:latin typeface="Optima"/>
                <a:cs typeface="Optima"/>
              </a:rPr>
              <a:t>advance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136995" y="1081344"/>
            <a:ext cx="16722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Optima"/>
                <a:cs typeface="Optima"/>
              </a:rPr>
              <a:t>trench motions</a:t>
            </a:r>
          </a:p>
        </p:txBody>
      </p:sp>
    </p:spTree>
    <p:extLst>
      <p:ext uri="{BB962C8B-B14F-4D97-AF65-F5344CB8AC3E}">
        <p14:creationId xmlns:p14="http://schemas.microsoft.com/office/powerpoint/2010/main" val="657506055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9" name="TextShape 1"/>
          <p:cNvSpPr txBox="1"/>
          <p:nvPr/>
        </p:nvSpPr>
        <p:spPr>
          <a:xfrm>
            <a:off x="1367471" y="0"/>
            <a:ext cx="6553043" cy="1039085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GB" sz="2720" spc="-1">
                <a:latin typeface="Optima" pitchFamily="2" charset="0"/>
              </a:rPr>
              <a:t>Prediction of plate scores with LVVs</a:t>
            </a:r>
            <a:endParaRPr lang="en-US" sz="2720" spc="-1">
              <a:latin typeface="Optima" pitchFamily="2" charset="0"/>
            </a:endParaRPr>
          </a:p>
        </p:txBody>
      </p:sp>
      <p:sp>
        <p:nvSpPr>
          <p:cNvPr id="930" name="Rectangle 2"/>
          <p:cNvSpPr/>
          <p:nvPr/>
        </p:nvSpPr>
        <p:spPr>
          <a:xfrm>
            <a:off x="7820459" y="4847758"/>
            <a:ext cx="1583846" cy="364806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>
              <a:lnSpc>
                <a:spcPts val="2023"/>
              </a:lnSpc>
            </a:pPr>
            <a:r>
              <a:rPr lang="en-GB" sz="1632" spc="-1" dirty="0">
                <a:solidFill>
                  <a:schemeClr val="bg1">
                    <a:lumMod val="75000"/>
                  </a:schemeClr>
                </a:solidFill>
                <a:latin typeface="Optima" pitchFamily="2" charset="0"/>
              </a:rPr>
              <a:t>Becker (2006)</a:t>
            </a:r>
            <a:endParaRPr lang="en-US" sz="1632" spc="-1" dirty="0">
              <a:solidFill>
                <a:schemeClr val="bg1">
                  <a:lumMod val="75000"/>
                </a:schemeClr>
              </a:solidFill>
              <a:latin typeface="Optima" pitchFamily="2" charset="0"/>
            </a:endParaRPr>
          </a:p>
        </p:txBody>
      </p:sp>
      <p:pic>
        <p:nvPicPr>
          <p:cNvPr id="931" name="Picture 930"/>
          <p:cNvPicPr/>
          <p:nvPr/>
        </p:nvPicPr>
        <p:blipFill>
          <a:blip r:embed="rId2"/>
          <a:stretch/>
        </p:blipFill>
        <p:spPr>
          <a:xfrm>
            <a:off x="1304792" y="968817"/>
            <a:ext cx="6670075" cy="3216169"/>
          </a:xfrm>
          <a:prstGeom prst="rect">
            <a:avLst/>
          </a:prstGeom>
          <a:ln>
            <a:noFill/>
          </a:ln>
        </p:spPr>
      </p:pic>
      <p:sp>
        <p:nvSpPr>
          <p:cNvPr id="932" name="Rectangle 3"/>
          <p:cNvSpPr/>
          <p:nvPr/>
        </p:nvSpPr>
        <p:spPr>
          <a:xfrm>
            <a:off x="1802545" y="3994504"/>
            <a:ext cx="937478" cy="793025"/>
          </a:xfrm>
          <a:prstGeom prst="rect">
            <a:avLst/>
          </a:prstGeom>
          <a:solidFill>
            <a:srgbClr val="333366"/>
          </a:solidFill>
          <a:ln>
            <a:noFill/>
          </a:ln>
        </p:spPr>
        <p:txBody>
          <a:bodyPr lIns="0" tIns="0" rIns="0" bIns="0"/>
          <a:lstStyle/>
          <a:p>
            <a:pPr algn="ctr">
              <a:lnSpc>
                <a:spcPts val="2023"/>
              </a:lnSpc>
            </a:pPr>
            <a:r>
              <a:rPr lang="en-GB" sz="1360" spc="-1">
                <a:solidFill>
                  <a:srgbClr val="E6E6FF"/>
                </a:solidFill>
                <a:latin typeface="Optima" pitchFamily="2" charset="0"/>
              </a:rPr>
              <a:t>new hotspot</a:t>
            </a:r>
            <a:endParaRPr lang="en-US" sz="1360" spc="-1">
              <a:latin typeface="Optima" pitchFamily="2" charset="0"/>
            </a:endParaRPr>
          </a:p>
          <a:p>
            <a:pPr algn="ctr">
              <a:lnSpc>
                <a:spcPct val="100000"/>
              </a:lnSpc>
            </a:pPr>
            <a:r>
              <a:rPr lang="en-GB" sz="1360" spc="-1">
                <a:solidFill>
                  <a:srgbClr val="E6E6FF"/>
                </a:solidFill>
                <a:latin typeface="Optima" pitchFamily="2" charset="0"/>
              </a:rPr>
              <a:t>ref. frame</a:t>
            </a:r>
            <a:endParaRPr lang="en-US" sz="1360" spc="-1">
              <a:latin typeface="Optima" pitchFamily="2" charset="0"/>
            </a:endParaRPr>
          </a:p>
          <a:p>
            <a:pPr algn="ctr">
              <a:lnSpc>
                <a:spcPct val="100000"/>
              </a:lnSpc>
            </a:pPr>
            <a:r>
              <a:rPr lang="en-GB" sz="1360" spc="-1">
                <a:solidFill>
                  <a:srgbClr val="E6E6FF"/>
                </a:solidFill>
                <a:latin typeface="Optima" pitchFamily="2" charset="0"/>
              </a:rPr>
              <a:t>(HS3)</a:t>
            </a:r>
            <a:endParaRPr lang="en-US" sz="1360" spc="-1">
              <a:latin typeface="Optima" pitchFamily="2" charset="0"/>
            </a:endParaRPr>
          </a:p>
        </p:txBody>
      </p:sp>
      <p:sp>
        <p:nvSpPr>
          <p:cNvPr id="933" name="Rectangle 4"/>
          <p:cNvSpPr/>
          <p:nvPr/>
        </p:nvSpPr>
        <p:spPr>
          <a:xfrm>
            <a:off x="2777972" y="3994504"/>
            <a:ext cx="725450" cy="788373"/>
          </a:xfrm>
          <a:prstGeom prst="rect">
            <a:avLst/>
          </a:prstGeom>
          <a:solidFill>
            <a:srgbClr val="333366"/>
          </a:solidFill>
          <a:ln>
            <a:noFill/>
          </a:ln>
        </p:spPr>
        <p:txBody>
          <a:bodyPr lIns="0" tIns="0" rIns="0" bIns="0"/>
          <a:lstStyle/>
          <a:p>
            <a:pPr algn="ctr">
              <a:lnSpc>
                <a:spcPts val="2023"/>
              </a:lnSpc>
            </a:pPr>
            <a:r>
              <a:rPr lang="en-GB" sz="1360" spc="-1">
                <a:solidFill>
                  <a:srgbClr val="E6E6FF"/>
                </a:solidFill>
                <a:latin typeface="Optima" pitchFamily="2" charset="0"/>
              </a:rPr>
              <a:t>geodesy</a:t>
            </a:r>
            <a:endParaRPr lang="en-US" sz="1360" spc="-1">
              <a:latin typeface="Optima" pitchFamily="2" charset="0"/>
            </a:endParaRPr>
          </a:p>
          <a:p>
            <a:pPr algn="ctr">
              <a:lnSpc>
                <a:spcPct val="100000"/>
              </a:lnSpc>
            </a:pPr>
            <a:r>
              <a:rPr lang="en-GB" sz="1360" spc="-1">
                <a:solidFill>
                  <a:srgbClr val="E6E6FF"/>
                </a:solidFill>
                <a:latin typeface="Optima" pitchFamily="2" charset="0"/>
              </a:rPr>
              <a:t>model</a:t>
            </a:r>
            <a:endParaRPr lang="en-US" sz="1360" spc="-1">
              <a:latin typeface="Optima" pitchFamily="2" charset="0"/>
            </a:endParaRPr>
          </a:p>
          <a:p>
            <a:pPr algn="ctr">
              <a:lnSpc>
                <a:spcPct val="100000"/>
              </a:lnSpc>
            </a:pPr>
            <a:r>
              <a:rPr lang="en-GB" sz="1360" spc="-1">
                <a:solidFill>
                  <a:srgbClr val="E6E6FF"/>
                </a:solidFill>
                <a:latin typeface="Optima" pitchFamily="2" charset="0"/>
              </a:rPr>
              <a:t>(GSRM)</a:t>
            </a:r>
            <a:endParaRPr lang="en-US" sz="1360" spc="-1">
              <a:latin typeface="Optima" pitchFamily="2" charset="0"/>
            </a:endParaRPr>
          </a:p>
          <a:p>
            <a:pPr algn="ctr">
              <a:lnSpc>
                <a:spcPct val="100000"/>
              </a:lnSpc>
            </a:pPr>
            <a:endParaRPr lang="en-US" sz="1360" spc="-1">
              <a:latin typeface="Optima" pitchFamily="2" charset="0"/>
            </a:endParaRPr>
          </a:p>
        </p:txBody>
      </p:sp>
      <p:sp>
        <p:nvSpPr>
          <p:cNvPr id="934" name="Rectangle 5"/>
          <p:cNvSpPr/>
          <p:nvPr/>
        </p:nvSpPr>
        <p:spPr>
          <a:xfrm>
            <a:off x="3643959" y="3994504"/>
            <a:ext cx="908587" cy="812367"/>
          </a:xfrm>
          <a:prstGeom prst="rect">
            <a:avLst/>
          </a:prstGeom>
          <a:solidFill>
            <a:srgbClr val="333366"/>
          </a:solidFill>
          <a:ln>
            <a:noFill/>
          </a:ln>
        </p:spPr>
        <p:txBody>
          <a:bodyPr lIns="0" tIns="0" rIns="0" bIns="0"/>
          <a:lstStyle/>
          <a:p>
            <a:pPr algn="ctr">
              <a:lnSpc>
                <a:spcPts val="2023"/>
              </a:lnSpc>
            </a:pPr>
            <a:r>
              <a:rPr lang="en-GB" sz="1360" spc="-1">
                <a:solidFill>
                  <a:srgbClr val="E6E6FF"/>
                </a:solidFill>
                <a:latin typeface="Optima" pitchFamily="2" charset="0"/>
              </a:rPr>
              <a:t>viscosity </a:t>
            </a:r>
            <a:endParaRPr lang="en-US" sz="1360" spc="-1">
              <a:latin typeface="Optima" pitchFamily="2" charset="0"/>
            </a:endParaRPr>
          </a:p>
          <a:p>
            <a:pPr algn="ctr">
              <a:lnSpc>
                <a:spcPts val="2023"/>
              </a:lnSpc>
            </a:pPr>
            <a:r>
              <a:rPr lang="en-GB" sz="1360" spc="-1">
                <a:solidFill>
                  <a:srgbClr val="E6E6FF"/>
                </a:solidFill>
                <a:latin typeface="Optima" pitchFamily="2" charset="0"/>
              </a:rPr>
              <a:t>depth </a:t>
            </a:r>
            <a:endParaRPr lang="en-US" sz="1360" spc="-1">
              <a:latin typeface="Optima" pitchFamily="2" charset="0"/>
            </a:endParaRPr>
          </a:p>
          <a:p>
            <a:pPr algn="ctr">
              <a:lnSpc>
                <a:spcPts val="2023"/>
              </a:lnSpc>
            </a:pPr>
            <a:r>
              <a:rPr lang="en-GB" sz="1360" spc="-1">
                <a:solidFill>
                  <a:srgbClr val="E6E6FF"/>
                </a:solidFill>
                <a:latin typeface="Optima" pitchFamily="2" charset="0"/>
              </a:rPr>
              <a:t>dependent</a:t>
            </a:r>
            <a:endParaRPr lang="en-US" sz="1360" spc="-1">
              <a:latin typeface="Optima" pitchFamily="2" charset="0"/>
            </a:endParaRPr>
          </a:p>
        </p:txBody>
      </p:sp>
      <p:sp>
        <p:nvSpPr>
          <p:cNvPr id="935" name="Rectangle 6"/>
          <p:cNvSpPr/>
          <p:nvPr/>
        </p:nvSpPr>
        <p:spPr>
          <a:xfrm>
            <a:off x="4589271" y="3994504"/>
            <a:ext cx="889245" cy="805756"/>
          </a:xfrm>
          <a:prstGeom prst="rect">
            <a:avLst/>
          </a:prstGeom>
          <a:solidFill>
            <a:srgbClr val="333366"/>
          </a:solidFill>
          <a:ln>
            <a:noFill/>
          </a:ln>
        </p:spPr>
        <p:txBody>
          <a:bodyPr lIns="0" tIns="0" rIns="0" bIns="0"/>
          <a:lstStyle/>
          <a:p>
            <a:pPr algn="ctr">
              <a:lnSpc>
                <a:spcPct val="100000"/>
              </a:lnSpc>
            </a:pPr>
            <a:r>
              <a:rPr lang="en-GB" sz="1360" spc="-1">
                <a:solidFill>
                  <a:srgbClr val="E6E6FF"/>
                </a:solidFill>
                <a:latin typeface="Optima" pitchFamily="2" charset="0"/>
              </a:rPr>
              <a:t>viscosity</a:t>
            </a:r>
            <a:endParaRPr lang="en-US" sz="1360" spc="-1">
              <a:latin typeface="Optima" pitchFamily="2" charset="0"/>
            </a:endParaRPr>
          </a:p>
          <a:p>
            <a:pPr algn="ctr">
              <a:lnSpc>
                <a:spcPct val="100000"/>
              </a:lnSpc>
            </a:pPr>
            <a:r>
              <a:rPr lang="en-GB" sz="1360" spc="-1">
                <a:solidFill>
                  <a:srgbClr val="E6E6FF"/>
                </a:solidFill>
                <a:latin typeface="Optima" pitchFamily="2" charset="0"/>
              </a:rPr>
              <a:t>temp.</a:t>
            </a:r>
            <a:endParaRPr lang="en-US" sz="1360" spc="-1">
              <a:latin typeface="Optima" pitchFamily="2" charset="0"/>
            </a:endParaRPr>
          </a:p>
          <a:p>
            <a:pPr algn="ctr">
              <a:lnSpc>
                <a:spcPct val="100000"/>
              </a:lnSpc>
            </a:pPr>
            <a:r>
              <a:rPr lang="en-GB" sz="1360" spc="-1">
                <a:solidFill>
                  <a:srgbClr val="E6E6FF"/>
                </a:solidFill>
                <a:latin typeface="Optima" pitchFamily="2" charset="0"/>
              </a:rPr>
              <a:t>dependent</a:t>
            </a:r>
            <a:endParaRPr lang="en-US" sz="1360" spc="-1">
              <a:latin typeface="Optima" pitchFamily="2" charset="0"/>
            </a:endParaRPr>
          </a:p>
        </p:txBody>
      </p:sp>
      <p:sp>
        <p:nvSpPr>
          <p:cNvPr id="936" name="Rectangle 7"/>
          <p:cNvSpPr/>
          <p:nvPr/>
        </p:nvSpPr>
        <p:spPr>
          <a:xfrm>
            <a:off x="5530177" y="3994504"/>
            <a:ext cx="816529" cy="797677"/>
          </a:xfrm>
          <a:prstGeom prst="rect">
            <a:avLst/>
          </a:prstGeom>
          <a:solidFill>
            <a:srgbClr val="333366"/>
          </a:solidFill>
          <a:ln>
            <a:noFill/>
          </a:ln>
        </p:spPr>
        <p:txBody>
          <a:bodyPr lIns="0" tIns="0" rIns="0" bIns="0"/>
          <a:lstStyle/>
          <a:p>
            <a:pPr algn="ctr">
              <a:lnSpc>
                <a:spcPts val="2023"/>
              </a:lnSpc>
            </a:pPr>
            <a:r>
              <a:rPr lang="en-GB" sz="1360" spc="-1">
                <a:solidFill>
                  <a:srgbClr val="E6E6FF"/>
                </a:solidFill>
                <a:latin typeface="Optima" pitchFamily="2" charset="0"/>
              </a:rPr>
              <a:t>dry </a:t>
            </a:r>
            <a:endParaRPr lang="en-US" sz="1360" spc="-1">
              <a:latin typeface="Optima" pitchFamily="2" charset="0"/>
            </a:endParaRPr>
          </a:p>
          <a:p>
            <a:pPr algn="ctr">
              <a:lnSpc>
                <a:spcPts val="2023"/>
              </a:lnSpc>
            </a:pPr>
            <a:r>
              <a:rPr lang="en-GB" sz="1360" spc="-1">
                <a:solidFill>
                  <a:srgbClr val="E6E6FF"/>
                </a:solidFill>
                <a:latin typeface="Optima" pitchFamily="2" charset="0"/>
              </a:rPr>
              <a:t>olivine</a:t>
            </a:r>
            <a:endParaRPr lang="en-US" sz="1360" spc="-1">
              <a:latin typeface="Optima" pitchFamily="2" charset="0"/>
            </a:endParaRPr>
          </a:p>
          <a:p>
            <a:pPr algn="ctr">
              <a:lnSpc>
                <a:spcPct val="100000"/>
              </a:lnSpc>
            </a:pPr>
            <a:r>
              <a:rPr lang="en-GB" sz="1360" spc="-1">
                <a:solidFill>
                  <a:srgbClr val="E6E6FF"/>
                </a:solidFill>
                <a:latin typeface="Optima" pitchFamily="2" charset="0"/>
              </a:rPr>
              <a:t>creep law</a:t>
            </a:r>
            <a:endParaRPr lang="en-US" sz="1360" spc="-1">
              <a:latin typeface="Optima" pitchFamily="2" charset="0"/>
            </a:endParaRPr>
          </a:p>
        </p:txBody>
      </p:sp>
      <p:sp>
        <p:nvSpPr>
          <p:cNvPr id="937" name="Rectangle 8"/>
          <p:cNvSpPr/>
          <p:nvPr/>
        </p:nvSpPr>
        <p:spPr>
          <a:xfrm>
            <a:off x="1927901" y="1092704"/>
            <a:ext cx="1488605" cy="2843284"/>
          </a:xfrm>
          <a:prstGeom prst="rect">
            <a:avLst/>
          </a:prstGeom>
          <a:noFill/>
          <a:ln w="36720">
            <a:solidFill>
              <a:srgbClr val="008000"/>
            </a:solidFill>
            <a:round/>
          </a:ln>
        </p:spPr>
      </p:sp>
      <p:sp>
        <p:nvSpPr>
          <p:cNvPr id="938" name="TextShape 9"/>
          <p:cNvSpPr txBox="1"/>
          <p:nvPr/>
        </p:nvSpPr>
        <p:spPr>
          <a:xfrm>
            <a:off x="2562517" y="814080"/>
            <a:ext cx="1070179" cy="585159"/>
          </a:xfrm>
          <a:prstGeom prst="rect">
            <a:avLst/>
          </a:prstGeom>
          <a:solidFill>
            <a:srgbClr val="C0C0C0"/>
          </a:solidFill>
          <a:ln>
            <a:noFill/>
          </a:ln>
        </p:spPr>
        <p:txBody>
          <a:bodyPr lIns="61209" tIns="30605" rIns="61209" bIns="30605"/>
          <a:lstStyle/>
          <a:p>
            <a:pPr algn="ctr"/>
            <a:r>
              <a:rPr lang="en-US" sz="1632" b="1" i="1" spc="-1">
                <a:solidFill>
                  <a:srgbClr val="008000"/>
                </a:solidFill>
                <a:latin typeface="Optima" pitchFamily="2" charset="0"/>
              </a:rPr>
              <a:t>tectonic</a:t>
            </a:r>
            <a:endParaRPr lang="en-US" sz="1632" spc="-1">
              <a:latin typeface="Optima" pitchFamily="2" charset="0"/>
            </a:endParaRPr>
          </a:p>
          <a:p>
            <a:pPr algn="ctr"/>
            <a:r>
              <a:rPr lang="en-US" sz="1632" b="1" i="1" spc="-1">
                <a:solidFill>
                  <a:srgbClr val="008000"/>
                </a:solidFill>
                <a:latin typeface="Optima" pitchFamily="2" charset="0"/>
              </a:rPr>
              <a:t>models</a:t>
            </a:r>
            <a:endParaRPr lang="en-US" sz="1632" spc="-1">
              <a:latin typeface="Optima" pitchFamily="2" charset="0"/>
            </a:endParaRPr>
          </a:p>
        </p:txBody>
      </p:sp>
      <p:sp>
        <p:nvSpPr>
          <p:cNvPr id="939" name="Rectangle 10"/>
          <p:cNvSpPr/>
          <p:nvPr/>
        </p:nvSpPr>
        <p:spPr>
          <a:xfrm>
            <a:off x="3580791" y="1590457"/>
            <a:ext cx="2773750" cy="2350183"/>
          </a:xfrm>
          <a:prstGeom prst="rect">
            <a:avLst/>
          </a:prstGeom>
          <a:noFill/>
          <a:ln w="36720">
            <a:solidFill>
              <a:srgbClr val="800000"/>
            </a:solidFill>
            <a:round/>
          </a:ln>
        </p:spPr>
      </p:sp>
      <p:sp>
        <p:nvSpPr>
          <p:cNvPr id="940" name="TextShape 11"/>
          <p:cNvSpPr txBox="1"/>
          <p:nvPr/>
        </p:nvSpPr>
        <p:spPr>
          <a:xfrm>
            <a:off x="4565522" y="982038"/>
            <a:ext cx="1331420" cy="572672"/>
          </a:xfrm>
          <a:prstGeom prst="rect">
            <a:avLst/>
          </a:prstGeom>
          <a:solidFill>
            <a:srgbClr val="C0C0C0"/>
          </a:solidFill>
          <a:ln>
            <a:noFill/>
          </a:ln>
        </p:spPr>
        <p:txBody>
          <a:bodyPr lIns="61209" tIns="30605" rIns="61209" bIns="30605"/>
          <a:lstStyle/>
          <a:p>
            <a:pPr algn="ctr"/>
            <a:r>
              <a:rPr lang="en-US" sz="1632" b="1" i="1" spc="-1">
                <a:solidFill>
                  <a:srgbClr val="800000"/>
                </a:solidFill>
                <a:latin typeface="Optima" pitchFamily="2" charset="0"/>
              </a:rPr>
              <a:t>geodynamic</a:t>
            </a:r>
            <a:endParaRPr lang="en-US" sz="1632" spc="-1">
              <a:latin typeface="Optima" pitchFamily="2" charset="0"/>
            </a:endParaRPr>
          </a:p>
          <a:p>
            <a:pPr algn="ctr"/>
            <a:r>
              <a:rPr lang="en-US" sz="1632" b="1" i="1" spc="-1">
                <a:solidFill>
                  <a:srgbClr val="800000"/>
                </a:solidFill>
                <a:latin typeface="Optima" pitchFamily="2" charset="0"/>
              </a:rPr>
              <a:t>models</a:t>
            </a:r>
            <a:endParaRPr lang="en-US" sz="1632" spc="-1">
              <a:latin typeface="Optim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4472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0" name="Picture 1"/>
          <p:cNvPicPr/>
          <p:nvPr/>
        </p:nvPicPr>
        <p:blipFill>
          <a:blip r:embed="rId2"/>
          <a:stretch/>
        </p:blipFill>
        <p:spPr>
          <a:xfrm>
            <a:off x="3200400" y="1276200"/>
            <a:ext cx="2729160" cy="3195000"/>
          </a:xfrm>
          <a:prstGeom prst="rect">
            <a:avLst/>
          </a:prstGeom>
          <a:ln>
            <a:noFill/>
          </a:ln>
        </p:spPr>
      </p:pic>
      <p:pic>
        <p:nvPicPr>
          <p:cNvPr id="911" name="Picture 2"/>
          <p:cNvPicPr/>
          <p:nvPr/>
        </p:nvPicPr>
        <p:blipFill>
          <a:blip r:embed="rId3"/>
          <a:stretch/>
        </p:blipFill>
        <p:spPr>
          <a:xfrm>
            <a:off x="6172200" y="3029040"/>
            <a:ext cx="2805840" cy="833760"/>
          </a:xfrm>
          <a:prstGeom prst="rect">
            <a:avLst/>
          </a:prstGeom>
          <a:ln>
            <a:noFill/>
          </a:ln>
        </p:spPr>
      </p:pic>
      <p:pic>
        <p:nvPicPr>
          <p:cNvPr id="912" name="Picture 3"/>
          <p:cNvPicPr/>
          <p:nvPr/>
        </p:nvPicPr>
        <p:blipFill>
          <a:blip r:embed="rId4"/>
          <a:stretch/>
        </p:blipFill>
        <p:spPr>
          <a:xfrm>
            <a:off x="762120" y="1428840"/>
            <a:ext cx="2526480" cy="781920"/>
          </a:xfrm>
          <a:prstGeom prst="rect">
            <a:avLst/>
          </a:prstGeom>
          <a:ln>
            <a:noFill/>
          </a:ln>
        </p:spPr>
      </p:pic>
      <p:sp>
        <p:nvSpPr>
          <p:cNvPr id="913" name="CustomShape 1"/>
          <p:cNvSpPr/>
          <p:nvPr/>
        </p:nvSpPr>
        <p:spPr>
          <a:xfrm>
            <a:off x="152280" y="206280"/>
            <a:ext cx="8914680" cy="856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en-US" sz="36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tima"/>
                <a:cs typeface="Optima"/>
              </a:rPr>
              <a:t>Asthenosphere vs. slab viscosity tradeoff</a:t>
            </a:r>
            <a:endParaRPr lang="en-US" sz="1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Optima"/>
              <a:cs typeface="Optima"/>
            </a:endParaRPr>
          </a:p>
        </p:txBody>
      </p:sp>
      <p:sp>
        <p:nvSpPr>
          <p:cNvPr id="914" name="CustomShape 2"/>
          <p:cNvSpPr/>
          <p:nvPr/>
        </p:nvSpPr>
        <p:spPr>
          <a:xfrm>
            <a:off x="6595547" y="4803640"/>
            <a:ext cx="2666160" cy="333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1400" b="0" strike="noStrike" spc="-1" dirty="0">
                <a:solidFill>
                  <a:schemeClr val="bg1">
                    <a:lumMod val="75000"/>
                  </a:schemeClr>
                </a:solidFill>
                <a:uFill>
                  <a:solidFill>
                    <a:srgbClr val="FFFFFF"/>
                  </a:solidFill>
                </a:uFill>
                <a:latin typeface="Optima"/>
                <a:ea typeface="DejaVu Sans"/>
                <a:cs typeface="Optima"/>
              </a:rPr>
              <a:t>van </a:t>
            </a:r>
            <a:r>
              <a:rPr lang="en-US" sz="1400" b="0" strike="noStrike" spc="-1" dirty="0" err="1">
                <a:solidFill>
                  <a:schemeClr val="bg1">
                    <a:lumMod val="75000"/>
                  </a:schemeClr>
                </a:solidFill>
                <a:uFill>
                  <a:solidFill>
                    <a:srgbClr val="FFFFFF"/>
                  </a:solidFill>
                </a:uFill>
                <a:latin typeface="Optima"/>
                <a:ea typeface="DejaVu Sans"/>
                <a:cs typeface="Optima"/>
              </a:rPr>
              <a:t>Summeren</a:t>
            </a:r>
            <a:r>
              <a:rPr lang="en-US" sz="1400" b="0" strike="noStrike" spc="-1" dirty="0">
                <a:solidFill>
                  <a:schemeClr val="bg1">
                    <a:lumMod val="75000"/>
                  </a:schemeClr>
                </a:solidFill>
                <a:uFill>
                  <a:solidFill>
                    <a:srgbClr val="FFFFFF"/>
                  </a:solidFill>
                </a:uFill>
                <a:latin typeface="Optima"/>
                <a:ea typeface="DejaVu Sans"/>
                <a:cs typeface="Optima"/>
              </a:rPr>
              <a:t> et al. (2012)</a:t>
            </a:r>
            <a:endParaRPr lang="en-US" sz="1400" b="0" strike="noStrike" spc="-1" dirty="0">
              <a:solidFill>
                <a:schemeClr val="bg1">
                  <a:lumMod val="75000"/>
                </a:schemeClr>
              </a:solidFill>
              <a:uFill>
                <a:solidFill>
                  <a:srgbClr val="FFFFFF"/>
                </a:solidFill>
              </a:uFill>
              <a:latin typeface="Optima"/>
              <a:cs typeface="Optima"/>
            </a:endParaRPr>
          </a:p>
        </p:txBody>
      </p:sp>
      <p:sp>
        <p:nvSpPr>
          <p:cNvPr id="915" name="CustomShape 3"/>
          <p:cNvSpPr/>
          <p:nvPr/>
        </p:nvSpPr>
        <p:spPr>
          <a:xfrm>
            <a:off x="4139580" y="1504800"/>
            <a:ext cx="304200" cy="227880"/>
          </a:xfrm>
          <a:prstGeom prst="rect">
            <a:avLst/>
          </a:prstGeom>
          <a:solidFill>
            <a:srgbClr val="FFFFFF"/>
          </a:solidFill>
          <a:ln w="25560">
            <a:solidFill>
              <a:srgbClr val="FFFF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16" name="CustomShape 4"/>
          <p:cNvSpPr/>
          <p:nvPr/>
        </p:nvSpPr>
        <p:spPr>
          <a:xfrm>
            <a:off x="0" y="4885560"/>
            <a:ext cx="5866560" cy="272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1000" b="0" strike="noStrike" spc="-1" dirty="0">
                <a:solidFill>
                  <a:schemeClr val="bg1">
                    <a:lumMod val="75000"/>
                  </a:schemeClr>
                </a:solidFill>
                <a:uFill>
                  <a:solidFill>
                    <a:srgbClr val="FFFFFF"/>
                  </a:solidFill>
                </a:uFill>
                <a:latin typeface="Optima"/>
                <a:ea typeface="DejaVu Sans"/>
                <a:cs typeface="Optima"/>
              </a:rPr>
              <a:t>cf. Becker and O’Connell (2001); Conrad and Lithgow-</a:t>
            </a:r>
            <a:r>
              <a:rPr lang="en-US" sz="1000" b="0" strike="noStrike" spc="-1" dirty="0" err="1">
                <a:solidFill>
                  <a:schemeClr val="bg1">
                    <a:lumMod val="75000"/>
                  </a:schemeClr>
                </a:solidFill>
                <a:uFill>
                  <a:solidFill>
                    <a:srgbClr val="FFFFFF"/>
                  </a:solidFill>
                </a:uFill>
                <a:latin typeface="Optima"/>
                <a:ea typeface="DejaVu Sans"/>
                <a:cs typeface="Optima"/>
              </a:rPr>
              <a:t>Bertelloni</a:t>
            </a:r>
            <a:r>
              <a:rPr lang="en-US" sz="1000" b="0" strike="noStrike" spc="-1" dirty="0">
                <a:solidFill>
                  <a:schemeClr val="bg1">
                    <a:lumMod val="75000"/>
                  </a:schemeClr>
                </a:solidFill>
                <a:uFill>
                  <a:solidFill>
                    <a:srgbClr val="FFFFFF"/>
                  </a:solidFill>
                </a:uFill>
                <a:latin typeface="Optima"/>
                <a:ea typeface="DejaVu Sans"/>
                <a:cs typeface="Optima"/>
              </a:rPr>
              <a:t> (2002); Becker (2006)</a:t>
            </a:r>
            <a:endParaRPr lang="en-US" sz="1000" b="0" strike="noStrike" spc="-1" dirty="0">
              <a:solidFill>
                <a:schemeClr val="bg1">
                  <a:lumMod val="75000"/>
                </a:schemeClr>
              </a:solidFill>
              <a:uFill>
                <a:solidFill>
                  <a:srgbClr val="FFFFFF"/>
                </a:solidFill>
              </a:uFill>
              <a:latin typeface="Optima"/>
              <a:cs typeface="Optima"/>
            </a:endParaRPr>
          </a:p>
        </p:txBody>
      </p:sp>
      <p:sp>
        <p:nvSpPr>
          <p:cNvPr id="917" name="CustomShape 5"/>
          <p:cNvSpPr/>
          <p:nvPr/>
        </p:nvSpPr>
        <p:spPr>
          <a:xfrm rot="16200000" flipV="1">
            <a:off x="5638680" y="2876400"/>
            <a:ext cx="685080" cy="3801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ln>
            <a:tailEnd type="arrow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sp>
      <p:sp>
        <p:nvSpPr>
          <p:cNvPr id="918" name="CustomShape 6"/>
          <p:cNvSpPr/>
          <p:nvPr/>
        </p:nvSpPr>
        <p:spPr>
          <a:xfrm>
            <a:off x="3200400" y="1809720"/>
            <a:ext cx="304200" cy="1828080"/>
          </a:xfrm>
          <a:prstGeom prst="rect">
            <a:avLst/>
          </a:prstGeom>
          <a:solidFill>
            <a:srgbClr val="FFFFFF"/>
          </a:solidFill>
          <a:ln w="25560">
            <a:solidFill>
              <a:srgbClr val="FFFF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19" name="CustomShape 7"/>
          <p:cNvSpPr/>
          <p:nvPr/>
        </p:nvSpPr>
        <p:spPr>
          <a:xfrm>
            <a:off x="2285999" y="2038320"/>
            <a:ext cx="1994829" cy="470704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ln>
            <a:tailEnd type="arrow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sp>
      <p:sp>
        <p:nvSpPr>
          <p:cNvPr id="920" name="CustomShape 8"/>
          <p:cNvSpPr/>
          <p:nvPr/>
        </p:nvSpPr>
        <p:spPr>
          <a:xfrm>
            <a:off x="1832760" y="2571840"/>
            <a:ext cx="1666800" cy="912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18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tima"/>
                <a:ea typeface="DejaVu Sans"/>
              </a:rPr>
              <a:t>subducting/</a:t>
            </a: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Optima"/>
            </a:endParaRPr>
          </a:p>
          <a:p>
            <a:pPr>
              <a:lnSpc>
                <a:spcPct val="100000"/>
              </a:lnSpc>
            </a:pPr>
            <a:r>
              <a:rPr lang="en-US" sz="18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tima"/>
                <a:ea typeface="DejaVu Sans"/>
              </a:rPr>
              <a:t>non-subducting</a:t>
            </a: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Optima"/>
            </a:endParaRPr>
          </a:p>
          <a:p>
            <a:pPr>
              <a:lnSpc>
                <a:spcPct val="100000"/>
              </a:lnSpc>
            </a:pPr>
            <a:r>
              <a:rPr lang="en-US" sz="18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tima"/>
                <a:ea typeface="DejaVu Sans"/>
              </a:rPr>
              <a:t>plate  speed</a:t>
            </a: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Optima"/>
            </a:endParaRPr>
          </a:p>
        </p:txBody>
      </p:sp>
    </p:spTree>
    <p:extLst>
      <p:ext uri="{BB962C8B-B14F-4D97-AF65-F5344CB8AC3E}">
        <p14:creationId xmlns:p14="http://schemas.microsoft.com/office/powerpoint/2010/main" val="528041118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3" name="Picture 392"/>
          <p:cNvPicPr/>
          <p:nvPr/>
        </p:nvPicPr>
        <p:blipFill>
          <a:blip r:embed="rId2"/>
          <a:stretch/>
        </p:blipFill>
        <p:spPr>
          <a:xfrm>
            <a:off x="4955056" y="29625"/>
            <a:ext cx="2940239" cy="5085005"/>
          </a:xfrm>
          <a:prstGeom prst="rect">
            <a:avLst/>
          </a:prstGeom>
          <a:ln>
            <a:noFill/>
          </a:ln>
        </p:spPr>
      </p:pic>
      <p:sp>
        <p:nvSpPr>
          <p:cNvPr id="394" name="TextShape 1"/>
          <p:cNvSpPr txBox="1"/>
          <p:nvPr/>
        </p:nvSpPr>
        <p:spPr>
          <a:xfrm>
            <a:off x="144088" y="-171385"/>
            <a:ext cx="7015476" cy="2081843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r>
              <a:rPr lang="en-US" sz="3673" spc="-1" dirty="0">
                <a:latin typeface="Optima" pitchFamily="2" charset="0"/>
              </a:rPr>
              <a:t>Mantle structure</a:t>
            </a:r>
            <a:r>
              <a:rPr sz="1224" dirty="0">
                <a:latin typeface="Optima" pitchFamily="2" charset="0"/>
              </a:rPr>
              <a:t/>
            </a:r>
            <a:br>
              <a:rPr sz="1224" dirty="0">
                <a:latin typeface="Optima" pitchFamily="2" charset="0"/>
              </a:rPr>
            </a:br>
            <a:r>
              <a:rPr lang="en-US" sz="3673" spc="-1" dirty="0">
                <a:latin typeface="Optima" pitchFamily="2" charset="0"/>
              </a:rPr>
              <a:t>as </a:t>
            </a:r>
            <a:r>
              <a:rPr lang="en-US" sz="3673" spc="-1" dirty="0" smtClean="0">
                <a:latin typeface="Optima" pitchFamily="2" charset="0"/>
              </a:rPr>
              <a:t>f(t) from </a:t>
            </a:r>
            <a:r>
              <a:rPr lang="en-US" sz="3673" spc="-1" dirty="0">
                <a:latin typeface="Optima" pitchFamily="2" charset="0"/>
              </a:rPr>
              <a:t>subduction</a:t>
            </a:r>
          </a:p>
        </p:txBody>
      </p:sp>
      <p:sp>
        <p:nvSpPr>
          <p:cNvPr id="395" name="TextShape 2"/>
          <p:cNvSpPr txBox="1"/>
          <p:nvPr/>
        </p:nvSpPr>
        <p:spPr>
          <a:xfrm>
            <a:off x="86672" y="4697184"/>
            <a:ext cx="3671810" cy="409611"/>
          </a:xfrm>
          <a:prstGeom prst="rect">
            <a:avLst/>
          </a:prstGeom>
          <a:noFill/>
          <a:ln>
            <a:noFill/>
          </a:ln>
        </p:spPr>
        <p:txBody>
          <a:bodyPr lIns="61209" tIns="30605" rIns="61209" bIns="30605"/>
          <a:lstStyle/>
          <a:p>
            <a:r>
              <a:rPr lang="en-US" sz="816" spc="-1" dirty="0">
                <a:solidFill>
                  <a:schemeClr val="bg1">
                    <a:lumMod val="75000"/>
                  </a:schemeClr>
                </a:solidFill>
                <a:latin typeface="Optima" pitchFamily="2" charset="0"/>
              </a:rPr>
              <a:t>Ricard et al. (1993); Lithgow-</a:t>
            </a:r>
            <a:r>
              <a:rPr lang="en-US" sz="816" spc="-1" dirty="0" err="1">
                <a:solidFill>
                  <a:schemeClr val="bg1">
                    <a:lumMod val="75000"/>
                  </a:schemeClr>
                </a:solidFill>
                <a:latin typeface="Optima" pitchFamily="2" charset="0"/>
              </a:rPr>
              <a:t>Bertelloni</a:t>
            </a:r>
            <a:r>
              <a:rPr lang="en-US" sz="816" spc="-1" dirty="0">
                <a:solidFill>
                  <a:schemeClr val="bg1">
                    <a:lumMod val="75000"/>
                  </a:schemeClr>
                </a:solidFill>
                <a:latin typeface="Optima" pitchFamily="2" charset="0"/>
              </a:rPr>
              <a:t> &amp; Richards (1998); </a:t>
            </a:r>
          </a:p>
          <a:p>
            <a:r>
              <a:rPr lang="en-US" sz="816" spc="-1" dirty="0">
                <a:solidFill>
                  <a:schemeClr val="bg1">
                    <a:lumMod val="75000"/>
                  </a:schemeClr>
                </a:solidFill>
                <a:latin typeface="Optima" pitchFamily="2" charset="0"/>
              </a:rPr>
              <a:t>Steinberger (2000); </a:t>
            </a:r>
            <a:r>
              <a:rPr lang="en-US" sz="816" spc="-1" dirty="0" err="1">
                <a:solidFill>
                  <a:schemeClr val="bg1">
                    <a:lumMod val="75000"/>
                  </a:schemeClr>
                </a:solidFill>
                <a:latin typeface="Optima" pitchFamily="2" charset="0"/>
              </a:rPr>
              <a:t>Spasojevich</a:t>
            </a:r>
            <a:r>
              <a:rPr lang="en-US" sz="816" spc="-1" dirty="0">
                <a:solidFill>
                  <a:schemeClr val="bg1">
                    <a:lumMod val="75000"/>
                  </a:schemeClr>
                </a:solidFill>
                <a:latin typeface="Optima" pitchFamily="2" charset="0"/>
              </a:rPr>
              <a:t> et al. (2009); Steinberger and </a:t>
            </a:r>
            <a:r>
              <a:rPr lang="en-US" sz="816" spc="-1" dirty="0" err="1">
                <a:solidFill>
                  <a:schemeClr val="bg1">
                    <a:lumMod val="75000"/>
                  </a:schemeClr>
                </a:solidFill>
                <a:latin typeface="Optima" pitchFamily="2" charset="0"/>
              </a:rPr>
              <a:t>Torsvik</a:t>
            </a:r>
            <a:r>
              <a:rPr lang="en-US" sz="816" spc="-1" dirty="0">
                <a:solidFill>
                  <a:schemeClr val="bg1">
                    <a:lumMod val="75000"/>
                  </a:schemeClr>
                </a:solidFill>
                <a:latin typeface="Optima" pitchFamily="2" charset="0"/>
              </a:rPr>
              <a:t> (2010)</a:t>
            </a:r>
          </a:p>
          <a:p>
            <a:r>
              <a:rPr lang="en-US" sz="816" spc="-1" dirty="0">
                <a:solidFill>
                  <a:schemeClr val="bg1">
                    <a:lumMod val="75000"/>
                  </a:schemeClr>
                </a:solidFill>
                <a:latin typeface="Optima" pitchFamily="2" charset="0"/>
              </a:rPr>
              <a:t>Steinberger et al. (2014); Bower et al. (2015)</a:t>
            </a:r>
          </a:p>
        </p:txBody>
      </p:sp>
      <p:pic>
        <p:nvPicPr>
          <p:cNvPr id="396" name="Picture 395"/>
          <p:cNvPicPr/>
          <p:nvPr/>
        </p:nvPicPr>
        <p:blipFill>
          <a:blip r:embed="rId3"/>
          <a:stretch/>
        </p:blipFill>
        <p:spPr>
          <a:xfrm>
            <a:off x="419181" y="1826860"/>
            <a:ext cx="3737182" cy="2251918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76527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TextShape 1"/>
          <p:cNvSpPr txBox="1"/>
          <p:nvPr/>
        </p:nvSpPr>
        <p:spPr>
          <a:xfrm>
            <a:off x="7694814" y="4822886"/>
            <a:ext cx="1449186" cy="235532"/>
          </a:xfrm>
          <a:prstGeom prst="rect">
            <a:avLst/>
          </a:prstGeom>
          <a:noFill/>
          <a:ln>
            <a:noFill/>
          </a:ln>
        </p:spPr>
        <p:txBody>
          <a:bodyPr lIns="61209" tIns="30605" rIns="61209" bIns="30605"/>
          <a:lstStyle/>
          <a:p>
            <a:r>
              <a:rPr lang="en-US" sz="1224" spc="-1" dirty="0">
                <a:solidFill>
                  <a:schemeClr val="bg1">
                    <a:lumMod val="85000"/>
                  </a:schemeClr>
                </a:solidFill>
                <a:latin typeface="Optima" pitchFamily="2" charset="0"/>
              </a:rPr>
              <a:t>Ricard et al. (1993)</a:t>
            </a:r>
          </a:p>
        </p:txBody>
      </p:sp>
      <p:pic>
        <p:nvPicPr>
          <p:cNvPr id="391" name="Picture 390"/>
          <p:cNvPicPr/>
          <p:nvPr/>
        </p:nvPicPr>
        <p:blipFill>
          <a:blip r:embed="rId2"/>
          <a:stretch/>
        </p:blipFill>
        <p:spPr>
          <a:xfrm>
            <a:off x="425078" y="174696"/>
            <a:ext cx="3263912" cy="4875670"/>
          </a:xfrm>
          <a:prstGeom prst="rect">
            <a:avLst/>
          </a:prstGeom>
          <a:ln>
            <a:noFill/>
          </a:ln>
        </p:spPr>
      </p:pic>
      <p:pic>
        <p:nvPicPr>
          <p:cNvPr id="392" name="Picture 391"/>
          <p:cNvPicPr/>
          <p:nvPr/>
        </p:nvPicPr>
        <p:blipFill>
          <a:blip r:embed="rId3"/>
          <a:stretch/>
        </p:blipFill>
        <p:spPr>
          <a:xfrm>
            <a:off x="4487052" y="1686901"/>
            <a:ext cx="3162060" cy="2661125"/>
          </a:xfrm>
          <a:prstGeom prst="rect">
            <a:avLst/>
          </a:prstGeom>
          <a:ln>
            <a:noFill/>
          </a:ln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r"/>
            <a:r>
              <a:rPr lang="en-US" dirty="0" smtClean="0"/>
              <a:t>Correlation</a:t>
            </a:r>
            <a:br>
              <a:rPr lang="en-US" dirty="0" smtClean="0"/>
            </a:br>
            <a:r>
              <a:rPr lang="en-US" dirty="0" smtClean="0"/>
              <a:t>with tomography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632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7" name="Picture 396"/>
          <p:cNvPicPr/>
          <p:nvPr/>
        </p:nvPicPr>
        <p:blipFill>
          <a:blip r:embed="rId2"/>
          <a:stretch/>
        </p:blipFill>
        <p:spPr>
          <a:xfrm>
            <a:off x="2233457" y="1669049"/>
            <a:ext cx="5752428" cy="2960805"/>
          </a:xfrm>
          <a:prstGeom prst="rect">
            <a:avLst/>
          </a:prstGeom>
          <a:ln>
            <a:noFill/>
          </a:ln>
        </p:spPr>
      </p:pic>
      <p:pic>
        <p:nvPicPr>
          <p:cNvPr id="398" name="Picture 397"/>
          <p:cNvPicPr/>
          <p:nvPr/>
        </p:nvPicPr>
        <p:blipFill>
          <a:blip r:embed="rId3"/>
          <a:stretch/>
        </p:blipFill>
        <p:spPr>
          <a:xfrm>
            <a:off x="1145159" y="1520433"/>
            <a:ext cx="3990342" cy="3420363"/>
          </a:xfrm>
          <a:prstGeom prst="rect">
            <a:avLst/>
          </a:prstGeom>
          <a:ln>
            <a:noFill/>
          </a:ln>
        </p:spPr>
      </p:pic>
      <p:sp>
        <p:nvSpPr>
          <p:cNvPr id="399" name="TextShape 1"/>
          <p:cNvSpPr txBox="1"/>
          <p:nvPr/>
        </p:nvSpPr>
        <p:spPr>
          <a:xfrm>
            <a:off x="6079100" y="4819602"/>
            <a:ext cx="1908744" cy="235532"/>
          </a:xfrm>
          <a:prstGeom prst="rect">
            <a:avLst/>
          </a:prstGeom>
          <a:noFill/>
          <a:ln>
            <a:noFill/>
          </a:ln>
        </p:spPr>
        <p:txBody>
          <a:bodyPr lIns="61209" tIns="30605" rIns="61209" bIns="30605"/>
          <a:lstStyle/>
          <a:p>
            <a:r>
              <a:rPr lang="en-US" sz="1224" spc="-1" dirty="0">
                <a:solidFill>
                  <a:schemeClr val="bg1">
                    <a:lumMod val="75000"/>
                  </a:schemeClr>
                </a:solidFill>
                <a:latin typeface="Optima" pitchFamily="2" charset="0"/>
              </a:rPr>
              <a:t>van der Meer et al. (2009)</a:t>
            </a:r>
          </a:p>
        </p:txBody>
      </p:sp>
      <p:sp>
        <p:nvSpPr>
          <p:cNvPr id="400" name="TextShape 2"/>
          <p:cNvSpPr txBox="1"/>
          <p:nvPr/>
        </p:nvSpPr>
        <p:spPr>
          <a:xfrm>
            <a:off x="5187406" y="1551283"/>
            <a:ext cx="640002" cy="235532"/>
          </a:xfrm>
          <a:prstGeom prst="rect">
            <a:avLst/>
          </a:prstGeom>
          <a:noFill/>
          <a:ln>
            <a:noFill/>
          </a:ln>
        </p:spPr>
        <p:txBody>
          <a:bodyPr lIns="61209" tIns="30605" rIns="61209" bIns="30605"/>
          <a:lstStyle/>
          <a:p>
            <a:r>
              <a:rPr lang="en-US" sz="1224" spc="-1" dirty="0">
                <a:latin typeface="Optima" pitchFamily="2" charset="0"/>
              </a:rPr>
              <a:t>250 Ma</a:t>
            </a:r>
          </a:p>
        </p:txBody>
      </p:sp>
      <p:sp>
        <p:nvSpPr>
          <p:cNvPr id="401" name="TextShape 3"/>
          <p:cNvSpPr txBox="1"/>
          <p:nvPr/>
        </p:nvSpPr>
        <p:spPr>
          <a:xfrm>
            <a:off x="1648053" y="382679"/>
            <a:ext cx="5852077" cy="945558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US" sz="3673" spc="-1" dirty="0">
                <a:latin typeface="Optima" pitchFamily="2" charset="0"/>
              </a:rPr>
              <a:t>Possible reference </a:t>
            </a:r>
            <a:r>
              <a:rPr lang="en-US" sz="3673" spc="-1" dirty="0" smtClean="0">
                <a:latin typeface="Optima" pitchFamily="2" charset="0"/>
              </a:rPr>
              <a:t>frame for plate motions</a:t>
            </a:r>
            <a:endParaRPr lang="en-US" sz="2992" spc="-1" dirty="0">
              <a:latin typeface="Optim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3515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0" name="Picture 7"/>
          <p:cNvPicPr/>
          <p:nvPr/>
        </p:nvPicPr>
        <p:blipFill>
          <a:blip r:embed="rId2"/>
          <a:stretch/>
        </p:blipFill>
        <p:spPr>
          <a:xfrm>
            <a:off x="2355140" y="613070"/>
            <a:ext cx="4150465" cy="4095621"/>
          </a:xfrm>
          <a:prstGeom prst="rect">
            <a:avLst/>
          </a:prstGeom>
          <a:ln>
            <a:noFill/>
          </a:ln>
        </p:spPr>
      </p:pic>
      <p:sp>
        <p:nvSpPr>
          <p:cNvPr id="362" name="CustomShape 3"/>
          <p:cNvSpPr/>
          <p:nvPr/>
        </p:nvSpPr>
        <p:spPr>
          <a:xfrm flipH="1" flipV="1">
            <a:off x="5486352" y="1190149"/>
            <a:ext cx="1045206" cy="577324"/>
          </a:xfrm>
          <a:prstGeom prst="rtTriangle">
            <a:avLst/>
          </a:pr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63" name="Line 4"/>
          <p:cNvSpPr/>
          <p:nvPr/>
        </p:nvSpPr>
        <p:spPr>
          <a:xfrm flipH="1">
            <a:off x="6499940" y="1780449"/>
            <a:ext cx="748758" cy="84223"/>
          </a:xfrm>
          <a:prstGeom prst="line">
            <a:avLst/>
          </a:prstGeom>
          <a:ln w="9360">
            <a:solidFill>
              <a:srgbClr val="FF0000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64" name="CustomShape 5"/>
          <p:cNvSpPr/>
          <p:nvPr/>
        </p:nvSpPr>
        <p:spPr>
          <a:xfrm>
            <a:off x="7354819" y="1578208"/>
            <a:ext cx="587362" cy="31020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61209" tIns="30605" rIns="61209" bIns="30605"/>
          <a:lstStyle/>
          <a:p>
            <a:pPr>
              <a:lnSpc>
                <a:spcPct val="100000"/>
              </a:lnSpc>
            </a:pPr>
            <a:r>
              <a:rPr lang="en-US" sz="1632" spc="-1" dirty="0">
                <a:solidFill>
                  <a:srgbClr val="000000"/>
                </a:solidFill>
                <a:latin typeface="Optima" pitchFamily="2" charset="0"/>
              </a:rPr>
              <a:t>geoid</a:t>
            </a:r>
            <a:endParaRPr lang="en-US" sz="1632" spc="-1" dirty="0">
              <a:latin typeface="Optima" pitchFamily="2" charset="0"/>
            </a:endParaRPr>
          </a:p>
        </p:txBody>
      </p:sp>
      <p:sp>
        <p:nvSpPr>
          <p:cNvPr id="367" name="CustomShape 8"/>
          <p:cNvSpPr/>
          <p:nvPr/>
        </p:nvSpPr>
        <p:spPr>
          <a:xfrm rot="20408400">
            <a:off x="3114622" y="2641049"/>
            <a:ext cx="1439637" cy="33248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68" name="CustomShape 9"/>
          <p:cNvSpPr/>
          <p:nvPr/>
        </p:nvSpPr>
        <p:spPr>
          <a:xfrm rot="952800">
            <a:off x="4617183" y="2670919"/>
            <a:ext cx="1242299" cy="248754"/>
          </a:xfrm>
          <a:prstGeom prst="ellipse">
            <a:avLst/>
          </a:prstGeom>
          <a:solidFill>
            <a:srgbClr val="0000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71" name="CustomShape 12"/>
          <p:cNvSpPr/>
          <p:nvPr/>
        </p:nvSpPr>
        <p:spPr>
          <a:xfrm>
            <a:off x="5088493" y="2602855"/>
            <a:ext cx="274461" cy="22696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61209" tIns="30605" rIns="61209" bIns="30605"/>
          <a:lstStyle/>
          <a:p>
            <a:pPr>
              <a:lnSpc>
                <a:spcPct val="100000"/>
              </a:lnSpc>
            </a:pPr>
            <a:r>
              <a:rPr lang="en-US" sz="1088" spc="-1">
                <a:solidFill>
                  <a:srgbClr val="FFFFFF"/>
                </a:solidFill>
                <a:latin typeface="Calibri"/>
              </a:rPr>
              <a:t>(+)</a:t>
            </a:r>
            <a:endParaRPr lang="en-US" sz="1088" spc="-1">
              <a:latin typeface="Arial"/>
            </a:endParaRPr>
          </a:p>
        </p:txBody>
      </p:sp>
      <p:sp>
        <p:nvSpPr>
          <p:cNvPr id="372" name="CustomShape 13"/>
          <p:cNvSpPr/>
          <p:nvPr/>
        </p:nvSpPr>
        <p:spPr>
          <a:xfrm>
            <a:off x="3364600" y="2122486"/>
            <a:ext cx="248509" cy="22696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61209" tIns="30605" rIns="61209" bIns="30605"/>
          <a:lstStyle/>
          <a:p>
            <a:pPr>
              <a:lnSpc>
                <a:spcPct val="100000"/>
              </a:lnSpc>
            </a:pPr>
            <a:r>
              <a:rPr lang="en-US" sz="1088" spc="-1">
                <a:solidFill>
                  <a:srgbClr val="FFFFFF"/>
                </a:solidFill>
                <a:latin typeface="Calibri"/>
              </a:rPr>
              <a:t>(-)</a:t>
            </a:r>
            <a:endParaRPr lang="en-US" sz="1088" spc="-1">
              <a:latin typeface="Arial"/>
            </a:endParaRPr>
          </a:p>
        </p:txBody>
      </p:sp>
      <p:sp>
        <p:nvSpPr>
          <p:cNvPr id="373" name="CustomShape 14"/>
          <p:cNvSpPr/>
          <p:nvPr/>
        </p:nvSpPr>
        <p:spPr>
          <a:xfrm>
            <a:off x="61352" y="4916537"/>
            <a:ext cx="1269476" cy="22696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61209" tIns="30605" rIns="61209" bIns="30605"/>
          <a:lstStyle/>
          <a:p>
            <a:pPr>
              <a:lnSpc>
                <a:spcPct val="100000"/>
              </a:lnSpc>
            </a:pPr>
            <a:r>
              <a:rPr lang="en-US" sz="1088" spc="-1" dirty="0" smtClean="0">
                <a:solidFill>
                  <a:schemeClr val="bg1">
                    <a:lumMod val="85000"/>
                  </a:schemeClr>
                </a:solidFill>
                <a:latin typeface="Optima" pitchFamily="2" charset="0"/>
              </a:rPr>
              <a:t>modified </a:t>
            </a:r>
            <a:r>
              <a:rPr lang="en-US" sz="1088" spc="-1" dirty="0">
                <a:solidFill>
                  <a:schemeClr val="bg1">
                    <a:lumMod val="85000"/>
                  </a:schemeClr>
                </a:solidFill>
                <a:latin typeface="Optima" pitchFamily="2" charset="0"/>
              </a:rPr>
              <a:t>from Y. Ricard</a:t>
            </a:r>
          </a:p>
        </p:txBody>
      </p:sp>
      <p:sp>
        <p:nvSpPr>
          <p:cNvPr id="374" name="CustomShape 15"/>
          <p:cNvSpPr/>
          <p:nvPr/>
        </p:nvSpPr>
        <p:spPr>
          <a:xfrm>
            <a:off x="3707371" y="2671164"/>
            <a:ext cx="248509" cy="22696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61209" tIns="30605" rIns="61209" bIns="30605"/>
          <a:lstStyle/>
          <a:p>
            <a:pPr>
              <a:lnSpc>
                <a:spcPct val="100000"/>
              </a:lnSpc>
            </a:pPr>
            <a:r>
              <a:rPr lang="en-US" sz="1088" spc="-1">
                <a:solidFill>
                  <a:srgbClr val="000000"/>
                </a:solidFill>
                <a:latin typeface="Calibri"/>
              </a:rPr>
              <a:t>(-)</a:t>
            </a:r>
            <a:endParaRPr lang="en-US" sz="1088" spc="-1">
              <a:latin typeface="Arial"/>
            </a:endParaRPr>
          </a:p>
        </p:txBody>
      </p:sp>
      <p:sp>
        <p:nvSpPr>
          <p:cNvPr id="20" name="CustomShape 5"/>
          <p:cNvSpPr/>
          <p:nvPr/>
        </p:nvSpPr>
        <p:spPr>
          <a:xfrm>
            <a:off x="6505605" y="2169982"/>
            <a:ext cx="587362" cy="31020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61209" tIns="30605" rIns="61209" bIns="30605"/>
          <a:lstStyle/>
          <a:p>
            <a:pPr>
              <a:lnSpc>
                <a:spcPct val="100000"/>
              </a:lnSpc>
            </a:pPr>
            <a:r>
              <a:rPr lang="en-US" sz="1632" spc="-1" dirty="0">
                <a:solidFill>
                  <a:srgbClr val="000000"/>
                </a:solidFill>
                <a:latin typeface="Optima" pitchFamily="2" charset="0"/>
              </a:rPr>
              <a:t>s</a:t>
            </a:r>
            <a:r>
              <a:rPr lang="en-US" sz="1632" spc="-1" dirty="0" smtClean="0">
                <a:solidFill>
                  <a:srgbClr val="000000"/>
                </a:solidFill>
                <a:latin typeface="Optima" pitchFamily="2" charset="0"/>
              </a:rPr>
              <a:t>urface dynamic topography</a:t>
            </a:r>
            <a:endParaRPr lang="en-US" sz="1632" spc="-1" dirty="0">
              <a:latin typeface="Optima" pitchFamily="2" charset="0"/>
            </a:endParaRPr>
          </a:p>
        </p:txBody>
      </p:sp>
      <p:sp>
        <p:nvSpPr>
          <p:cNvPr id="21" name="CustomShape 5"/>
          <p:cNvSpPr/>
          <p:nvPr/>
        </p:nvSpPr>
        <p:spPr>
          <a:xfrm>
            <a:off x="6426400" y="3082978"/>
            <a:ext cx="587362" cy="31020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61209" tIns="30605" rIns="61209" bIns="30605"/>
          <a:lstStyle/>
          <a:p>
            <a:pPr>
              <a:lnSpc>
                <a:spcPct val="100000"/>
              </a:lnSpc>
            </a:pPr>
            <a:r>
              <a:rPr lang="en-US" sz="1632" spc="-1" dirty="0">
                <a:solidFill>
                  <a:srgbClr val="000000"/>
                </a:solidFill>
                <a:latin typeface="Optima" pitchFamily="2" charset="0"/>
              </a:rPr>
              <a:t>l</a:t>
            </a:r>
            <a:r>
              <a:rPr lang="en-US" sz="1632" spc="-1" dirty="0" smtClean="0">
                <a:solidFill>
                  <a:srgbClr val="000000"/>
                </a:solidFill>
                <a:latin typeface="Optima" pitchFamily="2" charset="0"/>
              </a:rPr>
              <a:t>oad due to density anomaly</a:t>
            </a:r>
            <a:endParaRPr lang="en-US" sz="1632" spc="-1" dirty="0">
              <a:latin typeface="Optima" pitchFamily="2" charset="0"/>
            </a:endParaRPr>
          </a:p>
        </p:txBody>
      </p:sp>
      <p:sp>
        <p:nvSpPr>
          <p:cNvPr id="22" name="CustomShape 5"/>
          <p:cNvSpPr/>
          <p:nvPr/>
        </p:nvSpPr>
        <p:spPr>
          <a:xfrm>
            <a:off x="6492342" y="3601074"/>
            <a:ext cx="587362" cy="31020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61209" tIns="30605" rIns="61209" bIns="30605"/>
          <a:lstStyle/>
          <a:p>
            <a:pPr>
              <a:lnSpc>
                <a:spcPct val="100000"/>
              </a:lnSpc>
            </a:pPr>
            <a:r>
              <a:rPr lang="en-US" sz="1632" spc="-1" dirty="0" smtClean="0">
                <a:solidFill>
                  <a:srgbClr val="000000"/>
                </a:solidFill>
                <a:latin typeface="Optima" pitchFamily="2" charset="0"/>
              </a:rPr>
              <a:t>CMB topography</a:t>
            </a:r>
            <a:endParaRPr lang="en-US" sz="1632" spc="-1" dirty="0">
              <a:latin typeface="Optima" pitchFamily="2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19149" y="510072"/>
            <a:ext cx="8229600" cy="857250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 smtClean="0"/>
              <a:t>Geopotential and</a:t>
            </a:r>
            <a:br>
              <a:rPr lang="en-US" dirty="0" smtClean="0"/>
            </a:br>
            <a:r>
              <a:rPr lang="en-US" dirty="0" smtClean="0"/>
              <a:t>topography</a:t>
            </a:r>
            <a:br>
              <a:rPr lang="en-US" dirty="0" smtClean="0"/>
            </a:br>
            <a:r>
              <a:rPr lang="en-US" dirty="0" smtClean="0"/>
              <a:t>constraints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7983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999" y="98535"/>
            <a:ext cx="3546231" cy="188753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8617" y="1723852"/>
            <a:ext cx="6105165" cy="339843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35376" y="193963"/>
            <a:ext cx="3521257" cy="187815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8123" y="86241"/>
            <a:ext cx="1143262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tx1"/>
                </a:solidFill>
                <a:latin typeface="Optima"/>
                <a:cs typeface="Optima"/>
              </a:rPr>
              <a:t>Geoid</a:t>
            </a:r>
            <a:endParaRPr lang="en-US" sz="2800" dirty="0">
              <a:solidFill>
                <a:schemeClr val="tx1"/>
              </a:solidFill>
              <a:latin typeface="Optima"/>
              <a:cs typeface="Optima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058441" y="40074"/>
            <a:ext cx="2443298" cy="30777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tx1"/>
                </a:solidFill>
                <a:latin typeface="Optima"/>
                <a:cs typeface="Optima"/>
              </a:rPr>
              <a:t>Non-elliptical geoid anomaly</a:t>
            </a:r>
            <a:endParaRPr lang="en-US" sz="1400" dirty="0">
              <a:solidFill>
                <a:schemeClr val="tx1"/>
              </a:solidFill>
              <a:latin typeface="Optima"/>
              <a:cs typeface="Optima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738617" y="1783228"/>
            <a:ext cx="3669594" cy="40011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tx1"/>
                </a:solidFill>
                <a:latin typeface="Optima"/>
                <a:cs typeface="Optima"/>
              </a:rPr>
              <a:t>Non-hydrostatic geoid anomaly</a:t>
            </a:r>
            <a:endParaRPr lang="en-US" sz="2000" dirty="0">
              <a:solidFill>
                <a:schemeClr val="tx1"/>
              </a:solidFill>
              <a:latin typeface="Optima"/>
              <a:cs typeface="Optima"/>
            </a:endParaRPr>
          </a:p>
        </p:txBody>
      </p:sp>
    </p:spTree>
    <p:extLst>
      <p:ext uri="{BB962C8B-B14F-4D97-AF65-F5344CB8AC3E}">
        <p14:creationId xmlns:p14="http://schemas.microsoft.com/office/powerpoint/2010/main" val="3654822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7" name="Picture 356"/>
          <p:cNvPicPr/>
          <p:nvPr/>
        </p:nvPicPr>
        <p:blipFill>
          <a:blip r:embed="rId2"/>
          <a:stretch/>
        </p:blipFill>
        <p:spPr>
          <a:xfrm>
            <a:off x="943356" y="304800"/>
            <a:ext cx="6514556" cy="4560096"/>
          </a:xfrm>
          <a:prstGeom prst="rect">
            <a:avLst/>
          </a:prstGeom>
          <a:ln>
            <a:noFill/>
          </a:ln>
        </p:spPr>
      </p:pic>
      <p:pic>
        <p:nvPicPr>
          <p:cNvPr id="358" name="Picture 357"/>
          <p:cNvPicPr/>
          <p:nvPr/>
        </p:nvPicPr>
        <p:blipFill>
          <a:blip r:embed="rId3"/>
          <a:stretch/>
        </p:blipFill>
        <p:spPr>
          <a:xfrm>
            <a:off x="3166283" y="3575834"/>
            <a:ext cx="1748865" cy="505097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31653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4" name="Picture 513"/>
          <p:cNvPicPr/>
          <p:nvPr/>
        </p:nvPicPr>
        <p:blipFill>
          <a:blip r:embed="rId2"/>
          <a:stretch/>
        </p:blipFill>
        <p:spPr>
          <a:xfrm>
            <a:off x="1145159" y="634616"/>
            <a:ext cx="6852967" cy="4087052"/>
          </a:xfrm>
          <a:prstGeom prst="rect">
            <a:avLst/>
          </a:prstGeom>
          <a:ln>
            <a:noFill/>
          </a:ln>
        </p:spPr>
      </p:pic>
      <p:sp>
        <p:nvSpPr>
          <p:cNvPr id="515" name="TextShape 1"/>
          <p:cNvSpPr txBox="1"/>
          <p:nvPr/>
        </p:nvSpPr>
        <p:spPr>
          <a:xfrm>
            <a:off x="1120676" y="4810053"/>
            <a:ext cx="4066730" cy="320491"/>
          </a:xfrm>
          <a:prstGeom prst="rect">
            <a:avLst/>
          </a:prstGeom>
          <a:noFill/>
          <a:ln>
            <a:noFill/>
          </a:ln>
        </p:spPr>
        <p:txBody>
          <a:bodyPr lIns="61209" tIns="30605" rIns="61209" bIns="30605"/>
          <a:lstStyle/>
          <a:p>
            <a:r>
              <a:rPr lang="en-US" sz="816" spc="-1" dirty="0">
                <a:solidFill>
                  <a:schemeClr val="bg1">
                    <a:lumMod val="75000"/>
                  </a:schemeClr>
                </a:solidFill>
                <a:latin typeface="Optima" pitchFamily="2" charset="0"/>
              </a:rPr>
              <a:t>sketch from M. </a:t>
            </a:r>
            <a:r>
              <a:rPr lang="en-US" sz="816" spc="-1" dirty="0" err="1">
                <a:solidFill>
                  <a:schemeClr val="bg1">
                    <a:lumMod val="75000"/>
                  </a:schemeClr>
                </a:solidFill>
                <a:latin typeface="Optima" pitchFamily="2" charset="0"/>
              </a:rPr>
              <a:t>Billen's</a:t>
            </a:r>
            <a:r>
              <a:rPr lang="en-US" sz="816" spc="-1" dirty="0">
                <a:solidFill>
                  <a:schemeClr val="bg1">
                    <a:lumMod val="75000"/>
                  </a:schemeClr>
                </a:solidFill>
                <a:latin typeface="Optima" pitchFamily="2" charset="0"/>
              </a:rPr>
              <a:t> MYRES talk </a:t>
            </a:r>
          </a:p>
          <a:p>
            <a:r>
              <a:rPr lang="en-US" sz="816" spc="-1" dirty="0">
                <a:solidFill>
                  <a:schemeClr val="bg1">
                    <a:lumMod val="75000"/>
                  </a:schemeClr>
                </a:solidFill>
                <a:latin typeface="Optima" pitchFamily="2" charset="0"/>
              </a:rPr>
              <a:t>cf. Hager &amp; Richards (1984); Ricard (1984)</a:t>
            </a:r>
          </a:p>
        </p:txBody>
      </p:sp>
      <p:sp>
        <p:nvSpPr>
          <p:cNvPr id="516" name="CustomShape 2"/>
          <p:cNvSpPr/>
          <p:nvPr/>
        </p:nvSpPr>
        <p:spPr>
          <a:xfrm>
            <a:off x="3788167" y="695335"/>
            <a:ext cx="932826" cy="373130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17" name="CustomShape 3"/>
          <p:cNvSpPr/>
          <p:nvPr/>
        </p:nvSpPr>
        <p:spPr>
          <a:xfrm>
            <a:off x="6562162" y="621884"/>
            <a:ext cx="932826" cy="381332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18" name="CustomShape 4"/>
          <p:cNvSpPr/>
          <p:nvPr/>
        </p:nvSpPr>
        <p:spPr>
          <a:xfrm>
            <a:off x="1145159" y="2798479"/>
            <a:ext cx="6349829" cy="189013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519" name="Picture 518"/>
          <p:cNvPicPr/>
          <p:nvPr/>
        </p:nvPicPr>
        <p:blipFill>
          <a:blip r:embed="rId3"/>
          <a:stretch/>
        </p:blipFill>
        <p:spPr>
          <a:xfrm>
            <a:off x="1922514" y="2827859"/>
            <a:ext cx="4664131" cy="116542"/>
          </a:xfrm>
          <a:prstGeom prst="rect">
            <a:avLst/>
          </a:prstGeom>
          <a:ln>
            <a:noFill/>
          </a:ln>
        </p:spPr>
      </p:pic>
      <p:pic>
        <p:nvPicPr>
          <p:cNvPr id="520" name="Picture 519"/>
          <p:cNvPicPr/>
          <p:nvPr/>
        </p:nvPicPr>
        <p:blipFill>
          <a:blip r:embed="rId4"/>
          <a:srcRect l="5521" t="4023" r="2454" b="55749"/>
          <a:stretch/>
        </p:blipFill>
        <p:spPr>
          <a:xfrm>
            <a:off x="3373659" y="3161326"/>
            <a:ext cx="2591102" cy="1036392"/>
          </a:xfrm>
          <a:prstGeom prst="rect">
            <a:avLst/>
          </a:prstGeom>
          <a:ln>
            <a:noFill/>
          </a:ln>
        </p:spPr>
      </p:pic>
      <p:sp>
        <p:nvSpPr>
          <p:cNvPr id="521" name="CustomShape 5"/>
          <p:cNvSpPr/>
          <p:nvPr/>
        </p:nvSpPr>
        <p:spPr>
          <a:xfrm>
            <a:off x="3297270" y="3109421"/>
            <a:ext cx="1243768" cy="22892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22" name="CustomShape 6"/>
          <p:cNvSpPr/>
          <p:nvPr/>
        </p:nvSpPr>
        <p:spPr>
          <a:xfrm>
            <a:off x="989688" y="744302"/>
            <a:ext cx="7151668" cy="248753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23" name="CustomShape 7"/>
          <p:cNvSpPr/>
          <p:nvPr/>
        </p:nvSpPr>
        <p:spPr>
          <a:xfrm>
            <a:off x="3321754" y="3739874"/>
            <a:ext cx="2798479" cy="45784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24" name="CustomShape 8"/>
          <p:cNvSpPr/>
          <p:nvPr/>
        </p:nvSpPr>
        <p:spPr>
          <a:xfrm>
            <a:off x="7208530" y="2953950"/>
            <a:ext cx="1088297" cy="77735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25" name="TextShape 9"/>
          <p:cNvSpPr txBox="1"/>
          <p:nvPr/>
        </p:nvSpPr>
        <p:spPr>
          <a:xfrm>
            <a:off x="1648053" y="65861"/>
            <a:ext cx="5852077" cy="1040799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US" sz="3673" spc="-1" dirty="0">
                <a:latin typeface="Optima" pitchFamily="2" charset="0"/>
              </a:rPr>
              <a:t>Let's fit the geoid:</a:t>
            </a:r>
            <a:r>
              <a:rPr sz="1224" dirty="0">
                <a:latin typeface="Optima" pitchFamily="2" charset="0"/>
              </a:rPr>
              <a:t/>
            </a:r>
            <a:br>
              <a:rPr sz="1224" dirty="0">
                <a:latin typeface="Optima" pitchFamily="2" charset="0"/>
              </a:rPr>
            </a:br>
            <a:r>
              <a:rPr lang="en-US" sz="3673" spc="-1" dirty="0">
                <a:latin typeface="Optima" pitchFamily="2" charset="0"/>
              </a:rPr>
              <a:t>Static effect of </a:t>
            </a:r>
            <a:r>
              <a:rPr lang="en-US" sz="3673" spc="-1" dirty="0" smtClean="0">
                <a:latin typeface="Optima" pitchFamily="2" charset="0"/>
              </a:rPr>
              <a:t>dense </a:t>
            </a:r>
            <a:r>
              <a:rPr lang="en-US" sz="3673" spc="-1" dirty="0" err="1" smtClean="0">
                <a:latin typeface="Optima" pitchFamily="2" charset="0"/>
              </a:rPr>
              <a:t>slablet</a:t>
            </a:r>
            <a:endParaRPr lang="en-US" sz="3673" spc="-1" dirty="0">
              <a:latin typeface="Optima" pitchFamily="2" charset="0"/>
            </a:endParaRPr>
          </a:p>
        </p:txBody>
      </p:sp>
      <p:sp>
        <p:nvSpPr>
          <p:cNvPr id="526" name="CustomShape 10"/>
          <p:cNvSpPr/>
          <p:nvPr/>
        </p:nvSpPr>
        <p:spPr>
          <a:xfrm>
            <a:off x="4535162" y="4247910"/>
            <a:ext cx="310942" cy="518318"/>
          </a:xfrm>
          <a:prstGeom prst="ellipse">
            <a:avLst/>
          </a:prstGeom>
          <a:solidFill>
            <a:srgbClr val="000066"/>
          </a:solidFill>
          <a:ln w="936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  <p:extLst>
      <p:ext uri="{BB962C8B-B14F-4D97-AF65-F5344CB8AC3E}">
        <p14:creationId xmlns:p14="http://schemas.microsoft.com/office/powerpoint/2010/main" val="4136191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8" name="Picture 527"/>
          <p:cNvPicPr/>
          <p:nvPr/>
        </p:nvPicPr>
        <p:blipFill>
          <a:blip r:embed="rId2"/>
          <a:stretch/>
        </p:blipFill>
        <p:spPr>
          <a:xfrm>
            <a:off x="1145159" y="634616"/>
            <a:ext cx="6852967" cy="4087052"/>
          </a:xfrm>
          <a:prstGeom prst="rect">
            <a:avLst/>
          </a:prstGeom>
          <a:ln>
            <a:noFill/>
          </a:ln>
        </p:spPr>
      </p:pic>
      <p:sp>
        <p:nvSpPr>
          <p:cNvPr id="530" name="CustomShape 2"/>
          <p:cNvSpPr/>
          <p:nvPr/>
        </p:nvSpPr>
        <p:spPr>
          <a:xfrm>
            <a:off x="3788167" y="695335"/>
            <a:ext cx="932826" cy="373130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31" name="CustomShape 3"/>
          <p:cNvSpPr/>
          <p:nvPr/>
        </p:nvSpPr>
        <p:spPr>
          <a:xfrm>
            <a:off x="6562162" y="621884"/>
            <a:ext cx="932826" cy="381332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32" name="CustomShape 4"/>
          <p:cNvSpPr/>
          <p:nvPr/>
        </p:nvSpPr>
        <p:spPr>
          <a:xfrm>
            <a:off x="1145159" y="2798479"/>
            <a:ext cx="6349829" cy="189013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533" name="Picture 532"/>
          <p:cNvPicPr/>
          <p:nvPr/>
        </p:nvPicPr>
        <p:blipFill>
          <a:blip r:embed="rId3"/>
          <a:stretch/>
        </p:blipFill>
        <p:spPr>
          <a:xfrm>
            <a:off x="1922514" y="2827859"/>
            <a:ext cx="4664131" cy="116542"/>
          </a:xfrm>
          <a:prstGeom prst="rect">
            <a:avLst/>
          </a:prstGeom>
          <a:ln>
            <a:noFill/>
          </a:ln>
        </p:spPr>
      </p:pic>
      <p:pic>
        <p:nvPicPr>
          <p:cNvPr id="534" name="Picture 533"/>
          <p:cNvPicPr/>
          <p:nvPr/>
        </p:nvPicPr>
        <p:blipFill>
          <a:blip r:embed="rId4"/>
          <a:srcRect l="5521" t="4023" r="2454" b="55749"/>
          <a:stretch/>
        </p:blipFill>
        <p:spPr>
          <a:xfrm>
            <a:off x="3373659" y="3161326"/>
            <a:ext cx="2591102" cy="1036392"/>
          </a:xfrm>
          <a:prstGeom prst="rect">
            <a:avLst/>
          </a:prstGeom>
          <a:ln>
            <a:noFill/>
          </a:ln>
        </p:spPr>
      </p:pic>
      <p:sp>
        <p:nvSpPr>
          <p:cNvPr id="536" name="Line 6"/>
          <p:cNvSpPr/>
          <p:nvPr/>
        </p:nvSpPr>
        <p:spPr>
          <a:xfrm>
            <a:off x="4690633" y="4767697"/>
            <a:ext cx="1224" cy="362847"/>
          </a:xfrm>
          <a:prstGeom prst="line">
            <a:avLst/>
          </a:prstGeom>
          <a:ln w="76320">
            <a:solidFill>
              <a:srgbClr val="000000"/>
            </a:solidFill>
            <a:miter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37" name="CustomShape 7"/>
          <p:cNvSpPr/>
          <p:nvPr/>
        </p:nvSpPr>
        <p:spPr>
          <a:xfrm>
            <a:off x="3297270" y="3109421"/>
            <a:ext cx="1243768" cy="22892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38" name="CustomShape 8"/>
          <p:cNvSpPr/>
          <p:nvPr/>
        </p:nvSpPr>
        <p:spPr>
          <a:xfrm>
            <a:off x="989688" y="744302"/>
            <a:ext cx="7151668" cy="248753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39" name="CustomShape 9"/>
          <p:cNvSpPr/>
          <p:nvPr/>
        </p:nvSpPr>
        <p:spPr>
          <a:xfrm>
            <a:off x="7208530" y="2953950"/>
            <a:ext cx="1088297" cy="77735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40" name="TextShape 10"/>
          <p:cNvSpPr txBox="1"/>
          <p:nvPr/>
        </p:nvSpPr>
        <p:spPr>
          <a:xfrm>
            <a:off x="1648053" y="156940"/>
            <a:ext cx="5852077" cy="858641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US" sz="2720" spc="-1" dirty="0">
                <a:latin typeface="Optima" pitchFamily="2" charset="0"/>
              </a:rPr>
              <a:t>Combined static and dynamic </a:t>
            </a:r>
            <a:r>
              <a:rPr sz="1224" dirty="0">
                <a:latin typeface="Optima" pitchFamily="2" charset="0"/>
              </a:rPr>
              <a:t/>
            </a:r>
            <a:br>
              <a:rPr sz="1224" dirty="0">
                <a:latin typeface="Optima" pitchFamily="2" charset="0"/>
              </a:rPr>
            </a:br>
            <a:r>
              <a:rPr lang="en-US" sz="2720" spc="-1" dirty="0">
                <a:latin typeface="Optima" pitchFamily="2" charset="0"/>
              </a:rPr>
              <a:t>geoid effect of </a:t>
            </a:r>
            <a:r>
              <a:rPr lang="en-US" sz="2720" spc="-1" dirty="0" smtClean="0">
                <a:latin typeface="Optima" pitchFamily="2" charset="0"/>
              </a:rPr>
              <a:t>sinking </a:t>
            </a:r>
            <a:r>
              <a:rPr lang="en-US" sz="2720" spc="-1" dirty="0" err="1" smtClean="0">
                <a:latin typeface="Optima" pitchFamily="2" charset="0"/>
              </a:rPr>
              <a:t>slablet</a:t>
            </a:r>
            <a:endParaRPr lang="en-US" sz="2720" spc="-1" dirty="0">
              <a:latin typeface="Optima" pitchFamily="2" charset="0"/>
            </a:endParaRPr>
          </a:p>
        </p:txBody>
      </p:sp>
      <p:sp>
        <p:nvSpPr>
          <p:cNvPr id="16" name="TextShape 1"/>
          <p:cNvSpPr txBox="1"/>
          <p:nvPr/>
        </p:nvSpPr>
        <p:spPr>
          <a:xfrm>
            <a:off x="1120676" y="4810053"/>
            <a:ext cx="4066730" cy="320491"/>
          </a:xfrm>
          <a:prstGeom prst="rect">
            <a:avLst/>
          </a:prstGeom>
          <a:noFill/>
          <a:ln>
            <a:noFill/>
          </a:ln>
        </p:spPr>
        <p:txBody>
          <a:bodyPr lIns="61209" tIns="30605" rIns="61209" bIns="30605"/>
          <a:lstStyle/>
          <a:p>
            <a:r>
              <a:rPr lang="en-US" sz="816" spc="-1" dirty="0">
                <a:solidFill>
                  <a:schemeClr val="bg1">
                    <a:lumMod val="75000"/>
                  </a:schemeClr>
                </a:solidFill>
                <a:latin typeface="Optima" pitchFamily="2" charset="0"/>
              </a:rPr>
              <a:t>sketch from M. </a:t>
            </a:r>
            <a:r>
              <a:rPr lang="en-US" sz="816" spc="-1" dirty="0" err="1">
                <a:solidFill>
                  <a:schemeClr val="bg1">
                    <a:lumMod val="75000"/>
                  </a:schemeClr>
                </a:solidFill>
                <a:latin typeface="Optima" pitchFamily="2" charset="0"/>
              </a:rPr>
              <a:t>Billen's</a:t>
            </a:r>
            <a:r>
              <a:rPr lang="en-US" sz="816" spc="-1" dirty="0">
                <a:solidFill>
                  <a:schemeClr val="bg1">
                    <a:lumMod val="75000"/>
                  </a:schemeClr>
                </a:solidFill>
                <a:latin typeface="Optima" pitchFamily="2" charset="0"/>
              </a:rPr>
              <a:t> MYRES talk </a:t>
            </a:r>
          </a:p>
          <a:p>
            <a:r>
              <a:rPr lang="en-US" sz="816" spc="-1" dirty="0">
                <a:solidFill>
                  <a:schemeClr val="bg1">
                    <a:lumMod val="75000"/>
                  </a:schemeClr>
                </a:solidFill>
                <a:latin typeface="Optima" pitchFamily="2" charset="0"/>
              </a:rPr>
              <a:t>cf. Hager &amp; Richards (1984); Ricard (1984)</a:t>
            </a:r>
          </a:p>
        </p:txBody>
      </p:sp>
      <p:sp>
        <p:nvSpPr>
          <p:cNvPr id="3" name="Arc 2"/>
          <p:cNvSpPr/>
          <p:nvPr/>
        </p:nvSpPr>
        <p:spPr>
          <a:xfrm>
            <a:off x="3862646" y="4249379"/>
            <a:ext cx="800277" cy="738257"/>
          </a:xfrm>
          <a:prstGeom prst="arc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Arc 17"/>
          <p:cNvSpPr/>
          <p:nvPr/>
        </p:nvSpPr>
        <p:spPr>
          <a:xfrm flipH="1">
            <a:off x="4743752" y="4240074"/>
            <a:ext cx="835270" cy="738257"/>
          </a:xfrm>
          <a:prstGeom prst="arc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Arc 18"/>
          <p:cNvSpPr/>
          <p:nvPr/>
        </p:nvSpPr>
        <p:spPr>
          <a:xfrm rot="5400000">
            <a:off x="3873627" y="4297886"/>
            <a:ext cx="800277" cy="738257"/>
          </a:xfrm>
          <a:prstGeom prst="arc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Arc 19"/>
          <p:cNvSpPr/>
          <p:nvPr/>
        </p:nvSpPr>
        <p:spPr>
          <a:xfrm rot="16200000" flipH="1">
            <a:off x="4727023" y="4288581"/>
            <a:ext cx="835270" cy="738257"/>
          </a:xfrm>
          <a:prstGeom prst="arc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5" name="CustomShape 5"/>
          <p:cNvSpPr/>
          <p:nvPr/>
        </p:nvSpPr>
        <p:spPr>
          <a:xfrm>
            <a:off x="4535162" y="4249379"/>
            <a:ext cx="310942" cy="518318"/>
          </a:xfrm>
          <a:prstGeom prst="ellipse">
            <a:avLst/>
          </a:prstGeom>
          <a:solidFill>
            <a:srgbClr val="000066"/>
          </a:solidFill>
          <a:ln w="936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  <p:extLst>
      <p:ext uri="{BB962C8B-B14F-4D97-AF65-F5344CB8AC3E}">
        <p14:creationId xmlns:p14="http://schemas.microsoft.com/office/powerpoint/2010/main" val="13892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3" name="Picture 252"/>
          <p:cNvPicPr/>
          <p:nvPr/>
        </p:nvPicPr>
        <p:blipFill>
          <a:blip r:embed="rId2"/>
          <a:stretch/>
        </p:blipFill>
        <p:spPr>
          <a:xfrm>
            <a:off x="1257784" y="3010997"/>
            <a:ext cx="3307738" cy="1342192"/>
          </a:xfrm>
          <a:prstGeom prst="rect">
            <a:avLst/>
          </a:prstGeom>
          <a:ln>
            <a:noFill/>
          </a:ln>
        </p:spPr>
      </p:pic>
      <p:sp>
        <p:nvSpPr>
          <p:cNvPr id="254" name="TextShape 1"/>
          <p:cNvSpPr txBox="1"/>
          <p:nvPr/>
        </p:nvSpPr>
        <p:spPr>
          <a:xfrm>
            <a:off x="1648053" y="285479"/>
            <a:ext cx="5852077" cy="1140447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US" sz="3673" spc="-1" dirty="0">
                <a:latin typeface="Optima" pitchFamily="2" charset="0"/>
              </a:rPr>
              <a:t>Helmholtz decomposition</a:t>
            </a:r>
            <a:r>
              <a:rPr sz="1224" dirty="0">
                <a:latin typeface="Optima" pitchFamily="2" charset="0"/>
              </a:rPr>
              <a:t/>
            </a:r>
            <a:br>
              <a:rPr sz="1224" dirty="0">
                <a:latin typeface="Optima" pitchFamily="2" charset="0"/>
              </a:rPr>
            </a:br>
            <a:r>
              <a:rPr lang="en-US" sz="2176" spc="-1" dirty="0">
                <a:latin typeface="Optima" pitchFamily="2" charset="0"/>
              </a:rPr>
              <a:t>into </a:t>
            </a:r>
            <a:r>
              <a:rPr lang="en-US" sz="2176" spc="-1" dirty="0" err="1">
                <a:latin typeface="Optima" pitchFamily="2" charset="0"/>
              </a:rPr>
              <a:t>irrotational</a:t>
            </a:r>
            <a:r>
              <a:rPr lang="en-US" sz="2176" spc="-1" dirty="0">
                <a:latin typeface="Optima" pitchFamily="2" charset="0"/>
              </a:rPr>
              <a:t> (poloidal) and </a:t>
            </a:r>
            <a:r>
              <a:rPr sz="1224" dirty="0">
                <a:latin typeface="Optima" pitchFamily="2" charset="0"/>
              </a:rPr>
              <a:t/>
            </a:r>
            <a:br>
              <a:rPr sz="1224" dirty="0">
                <a:latin typeface="Optima" pitchFamily="2" charset="0"/>
              </a:rPr>
            </a:br>
            <a:r>
              <a:rPr lang="en-US" sz="2176" spc="-1" dirty="0">
                <a:latin typeface="Optima" pitchFamily="2" charset="0"/>
              </a:rPr>
              <a:t>divergence free (toroidal) fields</a:t>
            </a:r>
          </a:p>
        </p:txBody>
      </p:sp>
      <p:pic>
        <p:nvPicPr>
          <p:cNvPr id="257" name="Picture 256"/>
          <p:cNvPicPr/>
          <p:nvPr/>
        </p:nvPicPr>
        <p:blipFill>
          <a:blip r:embed="rId3"/>
          <a:stretch/>
        </p:blipFill>
        <p:spPr>
          <a:xfrm>
            <a:off x="4876463" y="3338831"/>
            <a:ext cx="2727231" cy="382189"/>
          </a:xfrm>
          <a:prstGeom prst="rect">
            <a:avLst/>
          </a:prstGeom>
          <a:ln>
            <a:noFill/>
          </a:ln>
        </p:spPr>
      </p:pic>
      <p:pic>
        <p:nvPicPr>
          <p:cNvPr id="258" name="Picture 257"/>
          <p:cNvPicPr/>
          <p:nvPr/>
        </p:nvPicPr>
        <p:blipFill>
          <a:blip r:embed="rId4"/>
          <a:stretch/>
        </p:blipFill>
        <p:spPr>
          <a:xfrm>
            <a:off x="4876463" y="3721020"/>
            <a:ext cx="3109421" cy="871617"/>
          </a:xfrm>
          <a:prstGeom prst="rect">
            <a:avLst/>
          </a:prstGeom>
          <a:ln>
            <a:noFill/>
          </a:ln>
        </p:spPr>
      </p:pic>
      <p:sp>
        <p:nvSpPr>
          <p:cNvPr id="259" name="TextShape 2"/>
          <p:cNvSpPr txBox="1"/>
          <p:nvPr/>
        </p:nvSpPr>
        <p:spPr>
          <a:xfrm>
            <a:off x="4655127" y="2799215"/>
            <a:ext cx="4172989" cy="465678"/>
          </a:xfrm>
          <a:prstGeom prst="rect">
            <a:avLst/>
          </a:prstGeom>
          <a:noFill/>
          <a:ln>
            <a:noFill/>
          </a:ln>
        </p:spPr>
        <p:txBody>
          <a:bodyPr lIns="61209" tIns="30605" rIns="61209" bIns="30605"/>
          <a:lstStyle/>
          <a:p>
            <a:r>
              <a:rPr lang="en-US" sz="1224" spc="-1" dirty="0">
                <a:latin typeface="Optima" pitchFamily="2" charset="0"/>
              </a:rPr>
              <a:t>I</a:t>
            </a:r>
            <a:r>
              <a:rPr lang="en-US" sz="1224" spc="-1" dirty="0" smtClean="0">
                <a:latin typeface="Optima" pitchFamily="2" charset="0"/>
              </a:rPr>
              <a:t>n </a:t>
            </a:r>
            <a:r>
              <a:rPr lang="en-US" sz="1224" spc="-1" dirty="0">
                <a:latin typeface="Optima" pitchFamily="2" charset="0"/>
              </a:rPr>
              <a:t>vector spherical harmonics (use generalized </a:t>
            </a:r>
            <a:r>
              <a:rPr lang="en-US" sz="1224" spc="-1" dirty="0" smtClean="0">
                <a:latin typeface="Optima" pitchFamily="2" charset="0"/>
              </a:rPr>
              <a:t>spherical </a:t>
            </a:r>
            <a:r>
              <a:rPr lang="en-US" sz="1224" spc="-1" dirty="0">
                <a:latin typeface="Optima" pitchFamily="2" charset="0"/>
              </a:rPr>
              <a:t>harmonics for </a:t>
            </a:r>
            <a:r>
              <a:rPr lang="en-US" sz="1224" spc="-1" dirty="0" err="1">
                <a:latin typeface="Optima" pitchFamily="2" charset="0"/>
              </a:rPr>
              <a:t>orientational</a:t>
            </a:r>
            <a:r>
              <a:rPr lang="en-US" sz="1224" spc="-1" dirty="0">
                <a:latin typeface="Optima" pitchFamily="2" charset="0"/>
              </a:rPr>
              <a:t>, 2</a:t>
            </a:r>
            <a:r>
              <a:rPr lang="en-US" sz="1224" spc="-1" dirty="0">
                <a:latin typeface="Symbol" panose="05050102010706020507" pitchFamily="18" charset="2"/>
              </a:rPr>
              <a:t>f</a:t>
            </a:r>
            <a:r>
              <a:rPr lang="en-US" sz="1224" spc="-1" dirty="0">
                <a:latin typeface="Optima" pitchFamily="2" charset="0"/>
              </a:rPr>
              <a:t>):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2066153" y="1451914"/>
                <a:ext cx="5337615" cy="70756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sub>
                          </m:sSub>
                        </m:e>
                      </m:acc>
                      <m:r>
                        <a:rPr lang="en-US" sz="2400" i="1">
                          <a:latin typeface="Cambria Math" panose="02040503050406030204" pitchFamily="18" charset="0"/>
                          <a:cs typeface="Optima"/>
                        </a:rPr>
                        <m:t>=</m:t>
                      </m:r>
                      <m:sSubSup>
                        <m:sSubSupPr>
                          <m:ctrlPr>
                            <a:rPr lang="en-US" sz="2400" i="1">
                              <a:latin typeface="Cambria Math" panose="02040503050406030204" pitchFamily="18" charset="0"/>
                              <a:cs typeface="Optima"/>
                            </a:rPr>
                          </m:ctrlPr>
                        </m:sSubSupPr>
                        <m:e>
                          <m:acc>
                            <m:accPr>
                              <m:chr m:val="⃗"/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sSubSup>
                                <m:sSubSup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</m:sub>
                                <m:sup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𝑝𝑜𝑙</m:t>
                                  </m:r>
                                </m:sup>
                              </m:sSubSup>
                            </m:e>
                          </m:acc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+</m:t>
                          </m:r>
                          <m:acc>
                            <m:accPr>
                              <m:chr m:val="⃗"/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sSubSup>
                                <m:sSubSup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</m:sub>
                                <m:sup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𝑡𝑜𝑟</m:t>
                                  </m:r>
                                </m:sup>
                              </m:sSubSup>
                            </m:e>
                          </m:acc>
                        </m:e>
                        <m:sub/>
                        <m:sup/>
                      </m:sSubSup>
                      <m:r>
                        <a:rPr lang="en-US" sz="2400" i="1">
                          <a:latin typeface="Cambria Math" panose="02040503050406030204" pitchFamily="18" charset="0"/>
                          <a:cs typeface="Optima"/>
                        </a:rPr>
                        <m:t>=</m:t>
                      </m:r>
                      <m:acc>
                        <m:accPr>
                          <m:chr m:val="⃗"/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400">
                              <a:latin typeface="Cambria Math" panose="02040503050406030204" pitchFamily="18" charset="0"/>
                            </a:rPr>
                            <m:t>𝛻</m:t>
                          </m:r>
                        </m:e>
                      </m:acc>
                      <m:r>
                        <a:rPr lang="en-US" sz="2400" i="1">
                          <a:latin typeface="Cambria Math" panose="02040503050406030204" pitchFamily="18" charset="0"/>
                        </a:rPr>
                        <m:t>𝜙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+</m:t>
                      </m:r>
                      <m:acc>
                        <m:accPr>
                          <m:chr m:val="⃗"/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400">
                              <a:latin typeface="Cambria Math" panose="02040503050406030204" pitchFamily="18" charset="0"/>
                            </a:rPr>
                            <m:t>𝛻</m:t>
                          </m:r>
                        </m:e>
                      </m:acc>
                      <m:r>
                        <a:rPr lang="en-US" sz="2400" i="1">
                          <a:latin typeface="Cambria Math" panose="02040503050406030204" pitchFamily="18" charset="0"/>
                        </a:rPr>
                        <m:t>×(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𝜓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sSub>
                                <m:sSub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sub>
                              </m:sSub>
                            </m:e>
                          </m:acc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) </m:t>
                          </m:r>
                        </m:e>
                        <m:sub/>
                      </m:sSub>
                      <m:r>
                        <a:rPr lang="en-US" sz="2400" i="1">
                          <a:latin typeface="Cambria Math" panose="02040503050406030204" pitchFamily="18" charset="0"/>
                          <a:cs typeface="Optima"/>
                        </a:rPr>
                        <m:t> </m:t>
                      </m:r>
                    </m:oMath>
                  </m:oMathPara>
                </a14:m>
                <a:endParaRPr lang="en-US" sz="2400" dirty="0" err="1">
                  <a:latin typeface="Optima"/>
                  <a:cs typeface="Optima"/>
                </a:endParaRPr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66153" y="1451914"/>
                <a:ext cx="5337615" cy="70756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2241992" y="2325146"/>
                <a:ext cx="4499629" cy="416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>
                              <a:latin typeface="Cambria Math" panose="02040503050406030204" pitchFamily="18" charset="0"/>
                              <a:cs typeface="Optima"/>
                            </a:rPr>
                            <m:t>𝛻</m:t>
                          </m:r>
                        </m:e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  <a:cs typeface="Optima"/>
                            </a:rPr>
                            <m:t>2</m:t>
                          </m:r>
                        </m:sup>
                      </m:sSup>
                      <m:r>
                        <a:rPr lang="en-US" sz="2400" i="1">
                          <a:latin typeface="Cambria Math" panose="02040503050406030204" pitchFamily="18" charset="0"/>
                        </a:rPr>
                        <m:t>𝜙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 </m:t>
                      </m:r>
                      <m:acc>
                        <m:accPr>
                          <m:chr m:val="⃗"/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𝛻</m:t>
                          </m:r>
                        </m:e>
                      </m:acc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⋅</m:t>
                      </m:r>
                      <m:acc>
                        <m:accPr>
                          <m:chr m:val="⃗"/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sub>
                          </m:sSub>
                        </m:e>
                      </m:acc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; </m:t>
                      </m:r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>
                              <a:latin typeface="Cambria Math" panose="02040503050406030204" pitchFamily="18" charset="0"/>
                              <a:cs typeface="Optima"/>
                            </a:rPr>
                            <m:t>𝛻</m:t>
                          </m:r>
                        </m:e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  <a:cs typeface="Optima"/>
                            </a:rPr>
                            <m:t>2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  <a:cs typeface="Optima"/>
                        </a:rPr>
                        <m:t>𝜓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cs typeface="Optima"/>
                        </a:rPr>
                        <m:t>=</m:t>
                      </m:r>
                      <m:acc>
                        <m:accPr>
                          <m:chr m:val="⃗"/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400">
                              <a:latin typeface="Cambria Math" panose="02040503050406030204" pitchFamily="18" charset="0"/>
                            </a:rPr>
                            <m:t>𝛻</m:t>
                          </m:r>
                        </m:e>
                      </m:acc>
                      <m:r>
                        <a:rPr lang="en-US" sz="2400" i="1">
                          <a:latin typeface="Cambria Math" panose="02040503050406030204" pitchFamily="18" charset="0"/>
                        </a:rPr>
                        <m:t>×(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sSub>
                                <m:sSub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</m:sub>
                              </m:sSub>
                            </m:e>
                          </m:acc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) </m:t>
                          </m:r>
                        </m:e>
                        <m:sub/>
                      </m:sSub>
                      <m:r>
                        <a:rPr lang="en-US" sz="2400" i="1">
                          <a:latin typeface="Cambria Math" panose="02040503050406030204" pitchFamily="18" charset="0"/>
                          <a:cs typeface="Optima"/>
                        </a:rPr>
                        <m:t> </m:t>
                      </m:r>
                    </m:oMath>
                  </m:oMathPara>
                </a14:m>
                <a:endParaRPr lang="en-US" sz="2400" dirty="0" err="1">
                  <a:latin typeface="Optima"/>
                  <a:cs typeface="Optima"/>
                </a:endParaRP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41992" y="2325146"/>
                <a:ext cx="4499629" cy="416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57877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1" name="Picture 540"/>
          <p:cNvPicPr/>
          <p:nvPr/>
        </p:nvPicPr>
        <p:blipFill>
          <a:blip r:embed="rId2"/>
          <a:stretch/>
        </p:blipFill>
        <p:spPr>
          <a:xfrm>
            <a:off x="1145159" y="634860"/>
            <a:ext cx="6852967" cy="4087052"/>
          </a:xfrm>
          <a:prstGeom prst="rect">
            <a:avLst/>
          </a:prstGeom>
          <a:ln>
            <a:noFill/>
          </a:ln>
        </p:spPr>
      </p:pic>
      <p:sp>
        <p:nvSpPr>
          <p:cNvPr id="542" name="TextShape 1"/>
          <p:cNvSpPr txBox="1"/>
          <p:nvPr/>
        </p:nvSpPr>
        <p:spPr>
          <a:xfrm>
            <a:off x="1120676" y="4810053"/>
            <a:ext cx="2252983" cy="320491"/>
          </a:xfrm>
          <a:prstGeom prst="rect">
            <a:avLst/>
          </a:prstGeom>
          <a:noFill/>
          <a:ln>
            <a:noFill/>
          </a:ln>
        </p:spPr>
        <p:txBody>
          <a:bodyPr lIns="61209" tIns="30605" rIns="61209" bIns="30605"/>
          <a:lstStyle/>
          <a:p>
            <a:r>
              <a:rPr lang="en-US" sz="816" spc="-1" dirty="0" err="1">
                <a:solidFill>
                  <a:schemeClr val="bg1">
                    <a:lumMod val="75000"/>
                  </a:schemeClr>
                </a:solidFill>
                <a:latin typeface="Optima" pitchFamily="2" charset="0"/>
              </a:rPr>
              <a:t>Colli</a:t>
            </a:r>
            <a:r>
              <a:rPr lang="en-US" sz="816" spc="-1" dirty="0">
                <a:solidFill>
                  <a:schemeClr val="bg1">
                    <a:lumMod val="75000"/>
                  </a:schemeClr>
                </a:solidFill>
                <a:latin typeface="Optima" pitchFamily="2" charset="0"/>
              </a:rPr>
              <a:t> et al. (2016), sketch from M. </a:t>
            </a:r>
            <a:r>
              <a:rPr lang="en-US" sz="816" spc="-1" dirty="0" err="1">
                <a:solidFill>
                  <a:schemeClr val="bg1">
                    <a:lumMod val="75000"/>
                  </a:schemeClr>
                </a:solidFill>
                <a:latin typeface="Optima" pitchFamily="2" charset="0"/>
              </a:rPr>
              <a:t>Billen</a:t>
            </a:r>
            <a:r>
              <a:rPr lang="en-US" sz="816" spc="-1" dirty="0">
                <a:solidFill>
                  <a:schemeClr val="bg1">
                    <a:lumMod val="75000"/>
                  </a:schemeClr>
                </a:solidFill>
                <a:latin typeface="Optima" pitchFamily="2" charset="0"/>
              </a:rPr>
              <a:t> </a:t>
            </a:r>
          </a:p>
          <a:p>
            <a:r>
              <a:rPr lang="en-US" sz="816" spc="-1" dirty="0">
                <a:solidFill>
                  <a:schemeClr val="bg1">
                    <a:lumMod val="75000"/>
                  </a:schemeClr>
                </a:solidFill>
                <a:latin typeface="Optima" pitchFamily="2" charset="0"/>
              </a:rPr>
              <a:t>cf. Hager &amp; Richards (1984); Ricard (1984)</a:t>
            </a:r>
          </a:p>
        </p:txBody>
      </p:sp>
      <p:sp>
        <p:nvSpPr>
          <p:cNvPr id="543" name="CustomShape 2"/>
          <p:cNvSpPr/>
          <p:nvPr/>
        </p:nvSpPr>
        <p:spPr>
          <a:xfrm>
            <a:off x="3788167" y="695335"/>
            <a:ext cx="932826" cy="373130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44" name="CustomShape 3"/>
          <p:cNvSpPr/>
          <p:nvPr/>
        </p:nvSpPr>
        <p:spPr>
          <a:xfrm>
            <a:off x="6562162" y="621884"/>
            <a:ext cx="932826" cy="381332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45" name="CustomShape 4"/>
          <p:cNvSpPr/>
          <p:nvPr/>
        </p:nvSpPr>
        <p:spPr>
          <a:xfrm>
            <a:off x="1145159" y="2798479"/>
            <a:ext cx="6349829" cy="189013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546" name="Picture 545"/>
          <p:cNvPicPr/>
          <p:nvPr/>
        </p:nvPicPr>
        <p:blipFill>
          <a:blip r:embed="rId3"/>
          <a:stretch/>
        </p:blipFill>
        <p:spPr>
          <a:xfrm>
            <a:off x="1922514" y="2827859"/>
            <a:ext cx="4664131" cy="116542"/>
          </a:xfrm>
          <a:prstGeom prst="rect">
            <a:avLst/>
          </a:prstGeom>
          <a:ln>
            <a:noFill/>
          </a:ln>
        </p:spPr>
      </p:pic>
      <p:pic>
        <p:nvPicPr>
          <p:cNvPr id="547" name="Picture 546"/>
          <p:cNvPicPr/>
          <p:nvPr/>
        </p:nvPicPr>
        <p:blipFill>
          <a:blip r:embed="rId4"/>
          <a:srcRect l="5521" t="4023" r="2454" b="55749"/>
          <a:stretch/>
        </p:blipFill>
        <p:spPr>
          <a:xfrm>
            <a:off x="3373659" y="3161326"/>
            <a:ext cx="2591102" cy="1036392"/>
          </a:xfrm>
          <a:prstGeom prst="rect">
            <a:avLst/>
          </a:prstGeom>
          <a:ln>
            <a:noFill/>
          </a:ln>
        </p:spPr>
      </p:pic>
      <p:sp>
        <p:nvSpPr>
          <p:cNvPr id="548" name="CustomShape 5"/>
          <p:cNvSpPr/>
          <p:nvPr/>
        </p:nvSpPr>
        <p:spPr>
          <a:xfrm>
            <a:off x="3297270" y="3109421"/>
            <a:ext cx="1243768" cy="22892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49" name="TextShape 6"/>
          <p:cNvSpPr txBox="1"/>
          <p:nvPr/>
        </p:nvSpPr>
        <p:spPr>
          <a:xfrm>
            <a:off x="808338" y="0"/>
            <a:ext cx="7189788" cy="858641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US" sz="2720" spc="-1" dirty="0" smtClean="0">
                <a:latin typeface="Optima" pitchFamily="2" charset="0"/>
              </a:rPr>
              <a:t>Sensitivity kernels </a:t>
            </a:r>
            <a:r>
              <a:rPr lang="en-US" sz="2720" spc="-1" dirty="0">
                <a:latin typeface="Optima" pitchFamily="2" charset="0"/>
              </a:rPr>
              <a:t>for homogeneous mantle</a:t>
            </a:r>
          </a:p>
        </p:txBody>
      </p:sp>
      <p:sp>
        <p:nvSpPr>
          <p:cNvPr id="551" name="Line 8"/>
          <p:cNvSpPr/>
          <p:nvPr/>
        </p:nvSpPr>
        <p:spPr>
          <a:xfrm>
            <a:off x="4690633" y="4766228"/>
            <a:ext cx="1224" cy="362847"/>
          </a:xfrm>
          <a:prstGeom prst="line">
            <a:avLst/>
          </a:prstGeom>
          <a:ln w="76320">
            <a:solidFill>
              <a:srgbClr val="000000"/>
            </a:solidFill>
            <a:miter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52" name="TextShape 9"/>
          <p:cNvSpPr txBox="1"/>
          <p:nvPr/>
        </p:nvSpPr>
        <p:spPr>
          <a:xfrm>
            <a:off x="1300630" y="3109421"/>
            <a:ext cx="1513088" cy="409611"/>
          </a:xfrm>
          <a:prstGeom prst="rect">
            <a:avLst/>
          </a:prstGeom>
          <a:noFill/>
          <a:ln>
            <a:noFill/>
          </a:ln>
        </p:spPr>
        <p:txBody>
          <a:bodyPr lIns="61209" tIns="30605" rIns="61209" bIns="30605"/>
          <a:lstStyle/>
          <a:p>
            <a:r>
              <a:rPr lang="en-US" sz="1224" spc="-1" dirty="0">
                <a:latin typeface="Optima" pitchFamily="2" charset="0"/>
              </a:rPr>
              <a:t>response to density</a:t>
            </a:r>
          </a:p>
          <a:p>
            <a:r>
              <a:rPr lang="en-US" sz="1224" spc="-1" dirty="0">
                <a:latin typeface="Optima" pitchFamily="2" charset="0"/>
              </a:rPr>
              <a:t>anomalies as f(z, l ) </a:t>
            </a:r>
          </a:p>
        </p:txBody>
      </p:sp>
      <p:sp>
        <p:nvSpPr>
          <p:cNvPr id="15" name="Arc 14"/>
          <p:cNvSpPr/>
          <p:nvPr/>
        </p:nvSpPr>
        <p:spPr>
          <a:xfrm>
            <a:off x="3862646" y="4249379"/>
            <a:ext cx="800277" cy="738257"/>
          </a:xfrm>
          <a:prstGeom prst="arc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Arc 15"/>
          <p:cNvSpPr/>
          <p:nvPr/>
        </p:nvSpPr>
        <p:spPr>
          <a:xfrm flipH="1">
            <a:off x="4743752" y="4240074"/>
            <a:ext cx="835270" cy="738257"/>
          </a:xfrm>
          <a:prstGeom prst="arc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Arc 16"/>
          <p:cNvSpPr/>
          <p:nvPr/>
        </p:nvSpPr>
        <p:spPr>
          <a:xfrm rot="5400000">
            <a:off x="3873627" y="4297886"/>
            <a:ext cx="800277" cy="738257"/>
          </a:xfrm>
          <a:prstGeom prst="arc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Arc 17"/>
          <p:cNvSpPr/>
          <p:nvPr/>
        </p:nvSpPr>
        <p:spPr>
          <a:xfrm rot="16200000" flipH="1">
            <a:off x="4727023" y="4288581"/>
            <a:ext cx="835270" cy="738257"/>
          </a:xfrm>
          <a:prstGeom prst="arc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CustomShape 5"/>
          <p:cNvSpPr/>
          <p:nvPr/>
        </p:nvSpPr>
        <p:spPr>
          <a:xfrm>
            <a:off x="4535162" y="4249379"/>
            <a:ext cx="310942" cy="518318"/>
          </a:xfrm>
          <a:prstGeom prst="ellipse">
            <a:avLst/>
          </a:prstGeom>
          <a:solidFill>
            <a:srgbClr val="000066"/>
          </a:solidFill>
          <a:ln w="936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  <p:extLst>
      <p:ext uri="{BB962C8B-B14F-4D97-AF65-F5344CB8AC3E}">
        <p14:creationId xmlns:p14="http://schemas.microsoft.com/office/powerpoint/2010/main" val="2635755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3" name="Picture 552"/>
          <p:cNvPicPr/>
          <p:nvPr/>
        </p:nvPicPr>
        <p:blipFill>
          <a:blip r:embed="rId2"/>
          <a:stretch/>
        </p:blipFill>
        <p:spPr>
          <a:xfrm>
            <a:off x="1145159" y="634616"/>
            <a:ext cx="6852967" cy="4087052"/>
          </a:xfrm>
          <a:prstGeom prst="rect">
            <a:avLst/>
          </a:prstGeom>
          <a:ln>
            <a:noFill/>
          </a:ln>
        </p:spPr>
      </p:pic>
      <p:sp>
        <p:nvSpPr>
          <p:cNvPr id="554" name="CustomShape 1"/>
          <p:cNvSpPr/>
          <p:nvPr/>
        </p:nvSpPr>
        <p:spPr>
          <a:xfrm>
            <a:off x="1145159" y="621884"/>
            <a:ext cx="6349829" cy="21765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555" name="Picture 554"/>
          <p:cNvPicPr/>
          <p:nvPr/>
        </p:nvPicPr>
        <p:blipFill>
          <a:blip r:embed="rId3"/>
          <a:stretch/>
        </p:blipFill>
        <p:spPr>
          <a:xfrm>
            <a:off x="1686982" y="2443466"/>
            <a:ext cx="5677019" cy="339098"/>
          </a:xfrm>
          <a:prstGeom prst="rect">
            <a:avLst/>
          </a:prstGeom>
          <a:ln>
            <a:noFill/>
          </a:ln>
        </p:spPr>
      </p:pic>
      <p:sp>
        <p:nvSpPr>
          <p:cNvPr id="556" name="CustomShape 2"/>
          <p:cNvSpPr/>
          <p:nvPr/>
        </p:nvSpPr>
        <p:spPr>
          <a:xfrm>
            <a:off x="3788167" y="695335"/>
            <a:ext cx="932826" cy="373130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57" name="CustomShape 3"/>
          <p:cNvSpPr/>
          <p:nvPr/>
        </p:nvSpPr>
        <p:spPr>
          <a:xfrm>
            <a:off x="6562162" y="621884"/>
            <a:ext cx="932826" cy="381332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58" name="TextShape 4"/>
          <p:cNvSpPr txBox="1"/>
          <p:nvPr/>
        </p:nvSpPr>
        <p:spPr>
          <a:xfrm>
            <a:off x="5330636" y="4972755"/>
            <a:ext cx="4066730" cy="190972"/>
          </a:xfrm>
          <a:prstGeom prst="rect">
            <a:avLst/>
          </a:prstGeom>
          <a:noFill/>
          <a:ln>
            <a:noFill/>
          </a:ln>
        </p:spPr>
        <p:txBody>
          <a:bodyPr lIns="61209" tIns="30605" rIns="61209" bIns="30605"/>
          <a:lstStyle/>
          <a:p>
            <a:r>
              <a:rPr lang="en-US" sz="816" spc="-1" dirty="0" err="1">
                <a:solidFill>
                  <a:schemeClr val="bg1">
                    <a:lumMod val="75000"/>
                  </a:schemeClr>
                </a:solidFill>
                <a:latin typeface="Optima" pitchFamily="2" charset="0"/>
              </a:rPr>
              <a:t>Colli</a:t>
            </a:r>
            <a:r>
              <a:rPr lang="en-US" sz="816" spc="-1" dirty="0">
                <a:solidFill>
                  <a:schemeClr val="bg1">
                    <a:lumMod val="75000"/>
                  </a:schemeClr>
                </a:solidFill>
                <a:latin typeface="Optima" pitchFamily="2" charset="0"/>
              </a:rPr>
              <a:t> et al. (2016), sketch from M. </a:t>
            </a:r>
            <a:r>
              <a:rPr lang="en-US" sz="816" spc="-1" dirty="0" err="1">
                <a:solidFill>
                  <a:schemeClr val="bg1">
                    <a:lumMod val="75000"/>
                  </a:schemeClr>
                </a:solidFill>
                <a:latin typeface="Optima" pitchFamily="2" charset="0"/>
              </a:rPr>
              <a:t>Billen</a:t>
            </a:r>
            <a:r>
              <a:rPr lang="en-US" sz="816" spc="-1" dirty="0">
                <a:solidFill>
                  <a:schemeClr val="bg1">
                    <a:lumMod val="75000"/>
                  </a:schemeClr>
                </a:solidFill>
                <a:latin typeface="Optima" pitchFamily="2" charset="0"/>
              </a:rPr>
              <a:t> cf. Hager &amp; Richards (1984); Ricard (1984)</a:t>
            </a:r>
          </a:p>
        </p:txBody>
      </p:sp>
      <p:sp>
        <p:nvSpPr>
          <p:cNvPr id="559" name="Line 5"/>
          <p:cNvSpPr/>
          <p:nvPr/>
        </p:nvSpPr>
        <p:spPr>
          <a:xfrm>
            <a:off x="3425319" y="2161415"/>
            <a:ext cx="2383971" cy="1224"/>
          </a:xfrm>
          <a:prstGeom prst="line">
            <a:avLst/>
          </a:prstGeom>
          <a:ln w="936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560" name="Picture 559"/>
          <p:cNvPicPr/>
          <p:nvPr/>
        </p:nvPicPr>
        <p:blipFill>
          <a:blip r:embed="rId4"/>
          <a:srcRect l="5521" t="45392" r="613" b="20414"/>
          <a:stretch/>
        </p:blipFill>
        <p:spPr>
          <a:xfrm>
            <a:off x="3321754" y="383903"/>
            <a:ext cx="2643008" cy="880921"/>
          </a:xfrm>
          <a:prstGeom prst="rect">
            <a:avLst/>
          </a:prstGeom>
          <a:ln>
            <a:noFill/>
          </a:ln>
        </p:spPr>
      </p:pic>
      <p:sp>
        <p:nvSpPr>
          <p:cNvPr id="561" name="CustomShape 6"/>
          <p:cNvSpPr/>
          <p:nvPr/>
        </p:nvSpPr>
        <p:spPr>
          <a:xfrm>
            <a:off x="3487018" y="1834803"/>
            <a:ext cx="640002" cy="237981"/>
          </a:xfrm>
          <a:custGeom>
            <a:avLst/>
            <a:gdLst/>
            <a:ahLst/>
            <a:cxnLst/>
            <a:rect l="0" t="0" r="r" b="b"/>
            <a:pathLst>
              <a:path w="2616" h="974">
                <a:moveTo>
                  <a:pt x="3" y="0"/>
                </a:moveTo>
                <a:cubicBezTo>
                  <a:pt x="1" y="0"/>
                  <a:pt x="0" y="1"/>
                  <a:pt x="0" y="3"/>
                </a:cubicBezTo>
                <a:lnTo>
                  <a:pt x="0" y="969"/>
                </a:lnTo>
                <a:cubicBezTo>
                  <a:pt x="0" y="971"/>
                  <a:pt x="1" y="973"/>
                  <a:pt x="3" y="973"/>
                </a:cubicBezTo>
                <a:lnTo>
                  <a:pt x="2611" y="973"/>
                </a:lnTo>
                <a:cubicBezTo>
                  <a:pt x="2613" y="973"/>
                  <a:pt x="2615" y="971"/>
                  <a:pt x="2615" y="969"/>
                </a:cubicBezTo>
                <a:lnTo>
                  <a:pt x="2615" y="3"/>
                </a:lnTo>
                <a:cubicBezTo>
                  <a:pt x="2615" y="1"/>
                  <a:pt x="2613" y="0"/>
                  <a:pt x="2611" y="0"/>
                </a:cubicBezTo>
                <a:lnTo>
                  <a:pt x="3" y="0"/>
                </a:lnTo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61209" tIns="31829" rIns="61209" bIns="31829"/>
          <a:lstStyle/>
          <a:p>
            <a:r>
              <a:rPr lang="en-GB" sz="1224" spc="-1" dirty="0">
                <a:latin typeface="Optima" pitchFamily="2" charset="0"/>
              </a:rPr>
              <a:t>Layer 1</a:t>
            </a:r>
            <a:endParaRPr lang="en-US" sz="1224" spc="-1" dirty="0">
              <a:latin typeface="Optima" pitchFamily="2" charset="0"/>
            </a:endParaRPr>
          </a:p>
        </p:txBody>
      </p:sp>
      <p:sp>
        <p:nvSpPr>
          <p:cNvPr id="562" name="CustomShape 7"/>
          <p:cNvSpPr/>
          <p:nvPr/>
        </p:nvSpPr>
        <p:spPr>
          <a:xfrm>
            <a:off x="3487018" y="2249556"/>
            <a:ext cx="640002" cy="237981"/>
          </a:xfrm>
          <a:custGeom>
            <a:avLst/>
            <a:gdLst/>
            <a:ahLst/>
            <a:cxnLst/>
            <a:rect l="0" t="0" r="r" b="b"/>
            <a:pathLst>
              <a:path w="2616" h="974">
                <a:moveTo>
                  <a:pt x="3" y="0"/>
                </a:moveTo>
                <a:cubicBezTo>
                  <a:pt x="1" y="0"/>
                  <a:pt x="0" y="1"/>
                  <a:pt x="0" y="3"/>
                </a:cubicBezTo>
                <a:lnTo>
                  <a:pt x="0" y="969"/>
                </a:lnTo>
                <a:cubicBezTo>
                  <a:pt x="0" y="971"/>
                  <a:pt x="1" y="973"/>
                  <a:pt x="3" y="973"/>
                </a:cubicBezTo>
                <a:lnTo>
                  <a:pt x="2611" y="973"/>
                </a:lnTo>
                <a:cubicBezTo>
                  <a:pt x="2613" y="973"/>
                  <a:pt x="2615" y="971"/>
                  <a:pt x="2615" y="969"/>
                </a:cubicBezTo>
                <a:lnTo>
                  <a:pt x="2615" y="3"/>
                </a:lnTo>
                <a:cubicBezTo>
                  <a:pt x="2615" y="1"/>
                  <a:pt x="2613" y="0"/>
                  <a:pt x="2611" y="0"/>
                </a:cubicBezTo>
                <a:lnTo>
                  <a:pt x="3" y="0"/>
                </a:lnTo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61209" tIns="31829" rIns="61209" bIns="31829"/>
          <a:lstStyle/>
          <a:p>
            <a:r>
              <a:rPr lang="en-GB" sz="1224" spc="-1">
                <a:latin typeface="Optima" pitchFamily="2" charset="0"/>
              </a:rPr>
              <a:t>Layer 2</a:t>
            </a:r>
            <a:endParaRPr lang="en-US" sz="1224" spc="-1">
              <a:latin typeface="Optima" pitchFamily="2" charset="0"/>
            </a:endParaRPr>
          </a:p>
        </p:txBody>
      </p:sp>
      <p:sp>
        <p:nvSpPr>
          <p:cNvPr id="565" name="CustomShape 10"/>
          <p:cNvSpPr/>
          <p:nvPr/>
        </p:nvSpPr>
        <p:spPr>
          <a:xfrm>
            <a:off x="3346238" y="359909"/>
            <a:ext cx="1088297" cy="15547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66" name="TextShape 11"/>
          <p:cNvSpPr txBox="1"/>
          <p:nvPr/>
        </p:nvSpPr>
        <p:spPr>
          <a:xfrm>
            <a:off x="1648053" y="-112135"/>
            <a:ext cx="5852077" cy="858641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US" sz="2720" spc="-1" dirty="0">
                <a:latin typeface="Optima" pitchFamily="2" charset="0"/>
              </a:rPr>
              <a:t>Kernels for layered viscosity mantle</a:t>
            </a:r>
          </a:p>
        </p:txBody>
      </p:sp>
      <p:sp>
        <p:nvSpPr>
          <p:cNvPr id="17" name="Line 6"/>
          <p:cNvSpPr/>
          <p:nvPr/>
        </p:nvSpPr>
        <p:spPr>
          <a:xfrm>
            <a:off x="4748903" y="2096981"/>
            <a:ext cx="3868" cy="318776"/>
          </a:xfrm>
          <a:prstGeom prst="line">
            <a:avLst/>
          </a:prstGeom>
          <a:ln w="76320">
            <a:solidFill>
              <a:srgbClr val="000000"/>
            </a:solidFill>
            <a:miter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8" name="Arc 17"/>
          <p:cNvSpPr/>
          <p:nvPr/>
        </p:nvSpPr>
        <p:spPr>
          <a:xfrm>
            <a:off x="3920917" y="1606372"/>
            <a:ext cx="800277" cy="738257"/>
          </a:xfrm>
          <a:prstGeom prst="arc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Arc 18"/>
          <p:cNvSpPr/>
          <p:nvPr/>
        </p:nvSpPr>
        <p:spPr>
          <a:xfrm flipH="1">
            <a:off x="4802023" y="1597067"/>
            <a:ext cx="835270" cy="738257"/>
          </a:xfrm>
          <a:prstGeom prst="arc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Arc 19"/>
          <p:cNvSpPr/>
          <p:nvPr/>
        </p:nvSpPr>
        <p:spPr>
          <a:xfrm rot="5400000">
            <a:off x="4152658" y="1770095"/>
            <a:ext cx="694731" cy="402280"/>
          </a:xfrm>
          <a:prstGeom prst="arc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Arc 20"/>
          <p:cNvSpPr/>
          <p:nvPr/>
        </p:nvSpPr>
        <p:spPr>
          <a:xfrm rot="16200000" flipH="1">
            <a:off x="4617295" y="1813574"/>
            <a:ext cx="747563" cy="314551"/>
          </a:xfrm>
          <a:prstGeom prst="arc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CustomShape 5"/>
          <p:cNvSpPr/>
          <p:nvPr/>
        </p:nvSpPr>
        <p:spPr>
          <a:xfrm>
            <a:off x="4593433" y="1606372"/>
            <a:ext cx="310942" cy="518318"/>
          </a:xfrm>
          <a:prstGeom prst="ellipse">
            <a:avLst/>
          </a:prstGeom>
          <a:solidFill>
            <a:srgbClr val="000066"/>
          </a:solidFill>
          <a:ln w="936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cxnSp>
        <p:nvCxnSpPr>
          <p:cNvPr id="4" name="Straight Arrow Connector 3"/>
          <p:cNvCxnSpPr/>
          <p:nvPr/>
        </p:nvCxnSpPr>
        <p:spPr>
          <a:xfrm flipH="1">
            <a:off x="3086793" y="853440"/>
            <a:ext cx="1506640" cy="2310938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32203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3" name="Picture 552"/>
          <p:cNvPicPr/>
          <p:nvPr/>
        </p:nvPicPr>
        <p:blipFill>
          <a:blip r:embed="rId2"/>
          <a:stretch/>
        </p:blipFill>
        <p:spPr>
          <a:xfrm>
            <a:off x="1145159" y="634616"/>
            <a:ext cx="6852967" cy="4087052"/>
          </a:xfrm>
          <a:prstGeom prst="rect">
            <a:avLst/>
          </a:prstGeom>
          <a:ln>
            <a:noFill/>
          </a:ln>
        </p:spPr>
      </p:pic>
      <p:sp>
        <p:nvSpPr>
          <p:cNvPr id="554" name="CustomShape 1"/>
          <p:cNvSpPr/>
          <p:nvPr/>
        </p:nvSpPr>
        <p:spPr>
          <a:xfrm>
            <a:off x="1145159" y="621884"/>
            <a:ext cx="6349829" cy="21765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555" name="Picture 554"/>
          <p:cNvPicPr/>
          <p:nvPr/>
        </p:nvPicPr>
        <p:blipFill>
          <a:blip r:embed="rId3"/>
          <a:stretch/>
        </p:blipFill>
        <p:spPr>
          <a:xfrm>
            <a:off x="1686982" y="2443466"/>
            <a:ext cx="5677019" cy="339098"/>
          </a:xfrm>
          <a:prstGeom prst="rect">
            <a:avLst/>
          </a:prstGeom>
          <a:ln>
            <a:noFill/>
          </a:ln>
        </p:spPr>
      </p:pic>
      <p:sp>
        <p:nvSpPr>
          <p:cNvPr id="565" name="CustomShape 10"/>
          <p:cNvSpPr/>
          <p:nvPr/>
        </p:nvSpPr>
        <p:spPr>
          <a:xfrm>
            <a:off x="3346238" y="359909"/>
            <a:ext cx="1088297" cy="15547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66" name="TextShape 11"/>
          <p:cNvSpPr txBox="1"/>
          <p:nvPr/>
        </p:nvSpPr>
        <p:spPr>
          <a:xfrm>
            <a:off x="365760" y="115079"/>
            <a:ext cx="8379229" cy="858641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US" sz="2720" spc="-1" dirty="0" smtClean="0">
                <a:latin typeface="Optima" pitchFamily="2" charset="0"/>
              </a:rPr>
              <a:t>Dynamic topography	and admittance kernels</a:t>
            </a:r>
            <a:endParaRPr lang="en-US" sz="2720" spc="-1" dirty="0">
              <a:latin typeface="Optima" pitchFamily="2" charset="0"/>
            </a:endParaRPr>
          </a:p>
        </p:txBody>
      </p:sp>
      <p:sp>
        <p:nvSpPr>
          <p:cNvPr id="16" name="TextShape 4"/>
          <p:cNvSpPr txBox="1"/>
          <p:nvPr/>
        </p:nvSpPr>
        <p:spPr>
          <a:xfrm>
            <a:off x="5330636" y="4972755"/>
            <a:ext cx="4066730" cy="190972"/>
          </a:xfrm>
          <a:prstGeom prst="rect">
            <a:avLst/>
          </a:prstGeom>
          <a:noFill/>
          <a:ln>
            <a:noFill/>
          </a:ln>
        </p:spPr>
        <p:txBody>
          <a:bodyPr lIns="61209" tIns="30605" rIns="61209" bIns="30605"/>
          <a:lstStyle/>
          <a:p>
            <a:r>
              <a:rPr lang="en-US" sz="816" spc="-1" dirty="0" err="1">
                <a:solidFill>
                  <a:schemeClr val="bg1">
                    <a:lumMod val="75000"/>
                  </a:schemeClr>
                </a:solidFill>
                <a:latin typeface="Optima" pitchFamily="2" charset="0"/>
              </a:rPr>
              <a:t>Colli</a:t>
            </a:r>
            <a:r>
              <a:rPr lang="en-US" sz="816" spc="-1" dirty="0">
                <a:solidFill>
                  <a:schemeClr val="bg1">
                    <a:lumMod val="75000"/>
                  </a:schemeClr>
                </a:solidFill>
                <a:latin typeface="Optima" pitchFamily="2" charset="0"/>
              </a:rPr>
              <a:t> et al. (2016), sketch from M. </a:t>
            </a:r>
            <a:r>
              <a:rPr lang="en-US" sz="816" spc="-1" dirty="0" err="1">
                <a:solidFill>
                  <a:schemeClr val="bg1">
                    <a:lumMod val="75000"/>
                  </a:schemeClr>
                </a:solidFill>
                <a:latin typeface="Optima" pitchFamily="2" charset="0"/>
              </a:rPr>
              <a:t>Billen</a:t>
            </a:r>
            <a:r>
              <a:rPr lang="en-US" sz="816" spc="-1" dirty="0">
                <a:solidFill>
                  <a:schemeClr val="bg1">
                    <a:lumMod val="75000"/>
                  </a:schemeClr>
                </a:solidFill>
                <a:latin typeface="Optima" pitchFamily="2" charset="0"/>
              </a:rPr>
              <a:t> cf. Hager &amp; Richards (1984); Ricard (1984)</a:t>
            </a:r>
          </a:p>
        </p:txBody>
      </p:sp>
      <p:sp>
        <p:nvSpPr>
          <p:cNvPr id="2" name="Rectangle 1"/>
          <p:cNvSpPr/>
          <p:nvPr/>
        </p:nvSpPr>
        <p:spPr>
          <a:xfrm>
            <a:off x="2848495" y="2443466"/>
            <a:ext cx="903316" cy="2067574"/>
          </a:xfrm>
          <a:prstGeom prst="rect">
            <a:avLst/>
          </a:prstGeom>
          <a:ln>
            <a:solidFill>
              <a:srgbClr val="FFFFF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5567982" y="2443466"/>
            <a:ext cx="903316" cy="2067574"/>
          </a:xfrm>
          <a:prstGeom prst="rect">
            <a:avLst/>
          </a:prstGeom>
          <a:ln>
            <a:solidFill>
              <a:srgbClr val="FFFFF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2123767" y="1218550"/>
            <a:ext cx="49536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Optima"/>
                <a:cs typeface="Optima"/>
              </a:rPr>
              <a:t>a</a:t>
            </a:r>
            <a:r>
              <a:rPr lang="en-US" dirty="0" smtClean="0">
                <a:latin typeface="Optima"/>
                <a:cs typeface="Optima"/>
              </a:rPr>
              <a:t>dmittance = surface topography/free-air gravity</a:t>
            </a:r>
            <a:endParaRPr lang="en-US" dirty="0">
              <a:latin typeface="Optima"/>
              <a:cs typeface="Optima"/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3474720" y="1587882"/>
            <a:ext cx="3103418" cy="98906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30577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" name="TextShape 1"/>
          <p:cNvSpPr txBox="1"/>
          <p:nvPr/>
        </p:nvSpPr>
        <p:spPr>
          <a:xfrm>
            <a:off x="249382" y="113604"/>
            <a:ext cx="8728363" cy="1041044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US" sz="3673" spc="-1" dirty="0">
                <a:latin typeface="Optima" pitchFamily="2" charset="0"/>
              </a:rPr>
              <a:t>Geoid for </a:t>
            </a:r>
            <a:r>
              <a:rPr lang="en-US" sz="3673" spc="-1" dirty="0" smtClean="0">
                <a:latin typeface="Optima" pitchFamily="2" charset="0"/>
              </a:rPr>
              <a:t>tomography-driven </a:t>
            </a:r>
            <a:r>
              <a:rPr lang="en-US" sz="3673" spc="-1" dirty="0">
                <a:latin typeface="Optima" pitchFamily="2" charset="0"/>
              </a:rPr>
              <a:t>flow</a:t>
            </a:r>
          </a:p>
        </p:txBody>
      </p:sp>
      <p:sp>
        <p:nvSpPr>
          <p:cNvPr id="568" name="TextShape 2"/>
          <p:cNvSpPr txBox="1"/>
          <p:nvPr/>
        </p:nvSpPr>
        <p:spPr>
          <a:xfrm>
            <a:off x="1364463" y="1278535"/>
            <a:ext cx="6498199" cy="3292558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marL="416351" indent="-342900">
              <a:spcAft>
                <a:spcPts val="964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buChar char="Ø"/>
            </a:pPr>
            <a:r>
              <a:rPr lang="en-US" sz="2176" spc="-1" dirty="0">
                <a:latin typeface="Optima" pitchFamily="2" charset="0"/>
              </a:rPr>
              <a:t>Isoviscous – </a:t>
            </a:r>
            <a:r>
              <a:rPr lang="en-US" sz="2176" spc="-1" dirty="0" smtClean="0">
                <a:latin typeface="Optima" pitchFamily="2" charset="0"/>
              </a:rPr>
              <a:t>free-slip </a:t>
            </a:r>
            <a:r>
              <a:rPr lang="en-US" sz="2176" spc="-1" dirty="0">
                <a:latin typeface="Optima" pitchFamily="2" charset="0"/>
              </a:rPr>
              <a:t>surface boundary condition</a:t>
            </a:r>
          </a:p>
        </p:txBody>
      </p:sp>
      <p:pic>
        <p:nvPicPr>
          <p:cNvPr id="569" name="Picture 568"/>
          <p:cNvPicPr/>
          <p:nvPr/>
        </p:nvPicPr>
        <p:blipFill>
          <a:blip r:embed="rId2"/>
          <a:stretch/>
        </p:blipFill>
        <p:spPr>
          <a:xfrm>
            <a:off x="2544154" y="1709937"/>
            <a:ext cx="4216815" cy="2863115"/>
          </a:xfrm>
          <a:prstGeom prst="rect">
            <a:avLst/>
          </a:prstGeom>
          <a:ln>
            <a:noFill/>
          </a:ln>
        </p:spPr>
      </p:pic>
      <p:pic>
        <p:nvPicPr>
          <p:cNvPr id="570" name="Picture 569"/>
          <p:cNvPicPr/>
          <p:nvPr/>
        </p:nvPicPr>
        <p:blipFill>
          <a:blip r:embed="rId3"/>
          <a:stretch/>
        </p:blipFill>
        <p:spPr>
          <a:xfrm>
            <a:off x="1145404" y="3813325"/>
            <a:ext cx="2572984" cy="1329216"/>
          </a:xfrm>
          <a:prstGeom prst="rect">
            <a:avLst/>
          </a:prstGeom>
          <a:ln>
            <a:noFill/>
          </a:ln>
        </p:spPr>
      </p:pic>
      <p:sp>
        <p:nvSpPr>
          <p:cNvPr id="571" name="TextShape 3"/>
          <p:cNvSpPr txBox="1"/>
          <p:nvPr/>
        </p:nvSpPr>
        <p:spPr>
          <a:xfrm>
            <a:off x="7037389" y="3859844"/>
            <a:ext cx="963186" cy="157919"/>
          </a:xfrm>
          <a:prstGeom prst="rect">
            <a:avLst/>
          </a:prstGeom>
          <a:noFill/>
          <a:ln>
            <a:noFill/>
          </a:ln>
        </p:spPr>
        <p:txBody>
          <a:bodyPr lIns="61209" tIns="30605" rIns="61209" bIns="30605"/>
          <a:lstStyle/>
          <a:p>
            <a:r>
              <a:rPr lang="en-US" sz="680" spc="-1">
                <a:solidFill>
                  <a:srgbClr val="B3B3B3"/>
                </a:solidFill>
                <a:latin typeface="Arial"/>
              </a:rPr>
              <a:t>Non-hydrostatic geoid</a:t>
            </a:r>
            <a:endParaRPr lang="en-US" sz="680" spc="-1">
              <a:latin typeface="Arial"/>
            </a:endParaRPr>
          </a:p>
        </p:txBody>
      </p:sp>
      <p:pic>
        <p:nvPicPr>
          <p:cNvPr id="573" name="Picture 572"/>
          <p:cNvPicPr/>
          <p:nvPr/>
        </p:nvPicPr>
        <p:blipFill>
          <a:blip r:embed="rId4"/>
          <a:stretch/>
        </p:blipFill>
        <p:spPr>
          <a:xfrm>
            <a:off x="5665816" y="3559185"/>
            <a:ext cx="2332065" cy="1583356"/>
          </a:xfrm>
          <a:prstGeom prst="rect">
            <a:avLst/>
          </a:prstGeom>
          <a:ln>
            <a:noFill/>
          </a:ln>
        </p:spPr>
      </p:pic>
      <p:sp>
        <p:nvSpPr>
          <p:cNvPr id="574" name="TextShape 5"/>
          <p:cNvSpPr txBox="1"/>
          <p:nvPr/>
        </p:nvSpPr>
        <p:spPr>
          <a:xfrm>
            <a:off x="2600711" y="1668314"/>
            <a:ext cx="1065038" cy="197338"/>
          </a:xfrm>
          <a:prstGeom prst="rect">
            <a:avLst/>
          </a:prstGeom>
          <a:noFill/>
          <a:ln>
            <a:noFill/>
          </a:ln>
        </p:spPr>
        <p:txBody>
          <a:bodyPr lIns="61209" tIns="30605" rIns="61209" bIns="30605"/>
          <a:lstStyle/>
          <a:p>
            <a:r>
              <a:rPr lang="en-US" sz="952" b="1" spc="-1" dirty="0">
                <a:solidFill>
                  <a:srgbClr val="3333FF"/>
                </a:solidFill>
                <a:latin typeface="Optima" pitchFamily="2" charset="0"/>
              </a:rPr>
              <a:t>geoid prediction</a:t>
            </a:r>
            <a:endParaRPr lang="en-US" sz="952" spc="-1" dirty="0">
              <a:latin typeface="Optima" pitchFamily="2" charset="0"/>
            </a:endParaRPr>
          </a:p>
        </p:txBody>
      </p:sp>
      <p:sp>
        <p:nvSpPr>
          <p:cNvPr id="575" name="TextShape 6"/>
          <p:cNvSpPr txBox="1"/>
          <p:nvPr/>
        </p:nvSpPr>
        <p:spPr>
          <a:xfrm>
            <a:off x="1456101" y="3689438"/>
            <a:ext cx="1486891" cy="197338"/>
          </a:xfrm>
          <a:prstGeom prst="rect">
            <a:avLst/>
          </a:prstGeom>
          <a:noFill/>
          <a:ln>
            <a:noFill/>
          </a:ln>
        </p:spPr>
        <p:txBody>
          <a:bodyPr lIns="61209" tIns="30605" rIns="61209" bIns="30605"/>
          <a:lstStyle/>
          <a:p>
            <a:r>
              <a:rPr lang="en-US" sz="952" b="1" spc="-1">
                <a:solidFill>
                  <a:srgbClr val="3333FF"/>
                </a:solidFill>
                <a:latin typeface="Optima" pitchFamily="2" charset="0"/>
              </a:rPr>
              <a:t>tomography @ 1200 km</a:t>
            </a:r>
            <a:endParaRPr lang="en-US" sz="952" spc="-1">
              <a:latin typeface="Optima" pitchFamily="2" charset="0"/>
            </a:endParaRPr>
          </a:p>
        </p:txBody>
      </p:sp>
      <p:sp>
        <p:nvSpPr>
          <p:cNvPr id="576" name="TextShape 7"/>
          <p:cNvSpPr txBox="1"/>
          <p:nvPr/>
        </p:nvSpPr>
        <p:spPr>
          <a:xfrm>
            <a:off x="6933333" y="3289375"/>
            <a:ext cx="1063814" cy="197338"/>
          </a:xfrm>
          <a:prstGeom prst="rect">
            <a:avLst/>
          </a:prstGeom>
          <a:noFill/>
          <a:ln>
            <a:noFill/>
          </a:ln>
        </p:spPr>
        <p:txBody>
          <a:bodyPr lIns="61209" tIns="30605" rIns="61209" bIns="30605"/>
          <a:lstStyle/>
          <a:p>
            <a:r>
              <a:rPr lang="en-US" sz="952" b="1" spc="-1">
                <a:solidFill>
                  <a:srgbClr val="3333FF"/>
                </a:solidFill>
                <a:latin typeface="Optima" pitchFamily="2" charset="0"/>
              </a:rPr>
              <a:t>observed geoid</a:t>
            </a:r>
            <a:endParaRPr lang="en-US" sz="952" spc="-1">
              <a:latin typeface="Optim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6729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5" name="Picture 944"/>
          <p:cNvPicPr/>
          <p:nvPr/>
        </p:nvPicPr>
        <p:blipFill>
          <a:blip r:embed="rId2"/>
          <a:stretch/>
        </p:blipFill>
        <p:spPr>
          <a:xfrm>
            <a:off x="2544154" y="1709937"/>
            <a:ext cx="4216815" cy="2863115"/>
          </a:xfrm>
          <a:prstGeom prst="rect">
            <a:avLst/>
          </a:prstGeom>
          <a:ln>
            <a:noFill/>
          </a:ln>
        </p:spPr>
      </p:pic>
      <p:pic>
        <p:nvPicPr>
          <p:cNvPr id="946" name="Picture 945"/>
          <p:cNvPicPr/>
          <p:nvPr/>
        </p:nvPicPr>
        <p:blipFill>
          <a:blip r:embed="rId3"/>
          <a:stretch/>
        </p:blipFill>
        <p:spPr>
          <a:xfrm>
            <a:off x="1145404" y="3813325"/>
            <a:ext cx="2572984" cy="1329216"/>
          </a:xfrm>
          <a:prstGeom prst="rect">
            <a:avLst/>
          </a:prstGeom>
          <a:ln>
            <a:noFill/>
          </a:ln>
        </p:spPr>
      </p:pic>
      <p:sp>
        <p:nvSpPr>
          <p:cNvPr id="947" name="TextShape 3"/>
          <p:cNvSpPr txBox="1"/>
          <p:nvPr/>
        </p:nvSpPr>
        <p:spPr>
          <a:xfrm>
            <a:off x="7037389" y="3860089"/>
            <a:ext cx="963186" cy="157919"/>
          </a:xfrm>
          <a:prstGeom prst="rect">
            <a:avLst/>
          </a:prstGeom>
          <a:noFill/>
          <a:ln>
            <a:noFill/>
          </a:ln>
        </p:spPr>
        <p:txBody>
          <a:bodyPr lIns="61209" tIns="30605" rIns="61209" bIns="30605"/>
          <a:lstStyle/>
          <a:p>
            <a:r>
              <a:rPr lang="en-US" sz="680" spc="-1">
                <a:solidFill>
                  <a:srgbClr val="B3B3B3"/>
                </a:solidFill>
                <a:latin typeface="Arial"/>
              </a:rPr>
              <a:t>Non-hydrostatic geoid</a:t>
            </a:r>
            <a:endParaRPr lang="en-US" sz="680" spc="-1">
              <a:latin typeface="Arial"/>
            </a:endParaRPr>
          </a:p>
        </p:txBody>
      </p:sp>
      <p:pic>
        <p:nvPicPr>
          <p:cNvPr id="948" name="Picture 947"/>
          <p:cNvPicPr/>
          <p:nvPr/>
        </p:nvPicPr>
        <p:blipFill>
          <a:blip r:embed="rId4"/>
          <a:stretch/>
        </p:blipFill>
        <p:spPr>
          <a:xfrm>
            <a:off x="5665816" y="3559185"/>
            <a:ext cx="2332065" cy="1583356"/>
          </a:xfrm>
          <a:prstGeom prst="rect">
            <a:avLst/>
          </a:prstGeom>
          <a:ln>
            <a:noFill/>
          </a:ln>
        </p:spPr>
      </p:pic>
      <p:sp>
        <p:nvSpPr>
          <p:cNvPr id="12" name="TextShape 2"/>
          <p:cNvSpPr txBox="1"/>
          <p:nvPr/>
        </p:nvSpPr>
        <p:spPr>
          <a:xfrm>
            <a:off x="2416716" y="1280494"/>
            <a:ext cx="6498199" cy="3292558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marL="416351" indent="-342900">
              <a:spcAft>
                <a:spcPts val="964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buChar char="Ø"/>
            </a:pPr>
            <a:r>
              <a:rPr lang="en-US" sz="2176" spc="-1" dirty="0">
                <a:latin typeface="Optima" pitchFamily="2" charset="0"/>
              </a:rPr>
              <a:t>l</a:t>
            </a:r>
            <a:r>
              <a:rPr lang="en-US" sz="2176" spc="-1" dirty="0" smtClean="0">
                <a:latin typeface="Optima" pitchFamily="2" charset="0"/>
              </a:rPr>
              <a:t>ower mantle viscosity increase</a:t>
            </a:r>
            <a:endParaRPr lang="en-US" sz="2176" spc="-1" dirty="0">
              <a:latin typeface="Optima" pitchFamily="2" charset="0"/>
            </a:endParaRPr>
          </a:p>
        </p:txBody>
      </p:sp>
      <p:sp>
        <p:nvSpPr>
          <p:cNvPr id="13" name="TextShape 5"/>
          <p:cNvSpPr txBox="1"/>
          <p:nvPr/>
        </p:nvSpPr>
        <p:spPr>
          <a:xfrm>
            <a:off x="2600711" y="1668314"/>
            <a:ext cx="1065038" cy="197338"/>
          </a:xfrm>
          <a:prstGeom prst="rect">
            <a:avLst/>
          </a:prstGeom>
          <a:noFill/>
          <a:ln>
            <a:noFill/>
          </a:ln>
        </p:spPr>
        <p:txBody>
          <a:bodyPr lIns="61209" tIns="30605" rIns="61209" bIns="30605"/>
          <a:lstStyle/>
          <a:p>
            <a:r>
              <a:rPr lang="en-US" sz="952" b="1" spc="-1" dirty="0">
                <a:solidFill>
                  <a:srgbClr val="3333FF"/>
                </a:solidFill>
                <a:latin typeface="Optima" pitchFamily="2" charset="0"/>
              </a:rPr>
              <a:t>geoid prediction</a:t>
            </a:r>
            <a:endParaRPr lang="en-US" sz="952" spc="-1" dirty="0">
              <a:latin typeface="Optima" pitchFamily="2" charset="0"/>
            </a:endParaRPr>
          </a:p>
        </p:txBody>
      </p:sp>
      <p:sp>
        <p:nvSpPr>
          <p:cNvPr id="14" name="TextShape 6"/>
          <p:cNvSpPr txBox="1"/>
          <p:nvPr/>
        </p:nvSpPr>
        <p:spPr>
          <a:xfrm>
            <a:off x="1456101" y="3689438"/>
            <a:ext cx="1486891" cy="197338"/>
          </a:xfrm>
          <a:prstGeom prst="rect">
            <a:avLst/>
          </a:prstGeom>
          <a:noFill/>
          <a:ln>
            <a:noFill/>
          </a:ln>
        </p:spPr>
        <p:txBody>
          <a:bodyPr lIns="61209" tIns="30605" rIns="61209" bIns="30605"/>
          <a:lstStyle/>
          <a:p>
            <a:r>
              <a:rPr lang="en-US" sz="952" b="1" spc="-1">
                <a:solidFill>
                  <a:srgbClr val="3333FF"/>
                </a:solidFill>
                <a:latin typeface="Optima" pitchFamily="2" charset="0"/>
              </a:rPr>
              <a:t>tomography @ 1200 km</a:t>
            </a:r>
            <a:endParaRPr lang="en-US" sz="952" spc="-1">
              <a:latin typeface="Optima" pitchFamily="2" charset="0"/>
            </a:endParaRPr>
          </a:p>
        </p:txBody>
      </p:sp>
      <p:sp>
        <p:nvSpPr>
          <p:cNvPr id="15" name="TextShape 7"/>
          <p:cNvSpPr txBox="1"/>
          <p:nvPr/>
        </p:nvSpPr>
        <p:spPr>
          <a:xfrm>
            <a:off x="6933333" y="3289375"/>
            <a:ext cx="1063814" cy="197338"/>
          </a:xfrm>
          <a:prstGeom prst="rect">
            <a:avLst/>
          </a:prstGeom>
          <a:noFill/>
          <a:ln>
            <a:noFill/>
          </a:ln>
        </p:spPr>
        <p:txBody>
          <a:bodyPr lIns="61209" tIns="30605" rIns="61209" bIns="30605"/>
          <a:lstStyle/>
          <a:p>
            <a:r>
              <a:rPr lang="en-US" sz="952" b="1" spc="-1">
                <a:solidFill>
                  <a:srgbClr val="3333FF"/>
                </a:solidFill>
                <a:latin typeface="Optima" pitchFamily="2" charset="0"/>
              </a:rPr>
              <a:t>observed geoid</a:t>
            </a:r>
            <a:endParaRPr lang="en-US" sz="952" spc="-1">
              <a:latin typeface="Optima" pitchFamily="2" charset="0"/>
            </a:endParaRPr>
          </a:p>
        </p:txBody>
      </p:sp>
      <p:sp>
        <p:nvSpPr>
          <p:cNvPr id="16" name="TextShape 1"/>
          <p:cNvSpPr txBox="1"/>
          <p:nvPr/>
        </p:nvSpPr>
        <p:spPr>
          <a:xfrm>
            <a:off x="249382" y="113604"/>
            <a:ext cx="8728363" cy="1041044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US" sz="2800" spc="-1" dirty="0">
                <a:latin typeface="Optima" pitchFamily="2" charset="0"/>
              </a:rPr>
              <a:t>Geoid for </a:t>
            </a:r>
            <a:r>
              <a:rPr lang="en-US" sz="2800" spc="-1" dirty="0" smtClean="0">
                <a:latin typeface="Optima" pitchFamily="2" charset="0"/>
              </a:rPr>
              <a:t>tomography-driven </a:t>
            </a:r>
            <a:r>
              <a:rPr lang="en-US" sz="2800" spc="-1" dirty="0">
                <a:latin typeface="Optima" pitchFamily="2" charset="0"/>
              </a:rPr>
              <a:t>flow</a:t>
            </a:r>
          </a:p>
        </p:txBody>
      </p:sp>
    </p:spTree>
    <p:extLst>
      <p:ext uri="{BB962C8B-B14F-4D97-AF65-F5344CB8AC3E}">
        <p14:creationId xmlns:p14="http://schemas.microsoft.com/office/powerpoint/2010/main" val="4254087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" name="TextShape 1"/>
          <p:cNvSpPr txBox="1"/>
          <p:nvPr/>
        </p:nvSpPr>
        <p:spPr>
          <a:xfrm>
            <a:off x="216132" y="113604"/>
            <a:ext cx="8617526" cy="1041044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US" sz="2400" spc="-1" dirty="0">
                <a:latin typeface="Optima" pitchFamily="2" charset="0"/>
              </a:rPr>
              <a:t>Geoid for </a:t>
            </a:r>
            <a:r>
              <a:rPr lang="en-US" sz="2400" spc="-1" dirty="0" smtClean="0">
                <a:latin typeface="Optima" pitchFamily="2" charset="0"/>
              </a:rPr>
              <a:t>tomography-driven flow </a:t>
            </a:r>
          </a:p>
          <a:p>
            <a:pPr algn="ctr"/>
            <a:r>
              <a:rPr lang="en-US" sz="2400" spc="-1" dirty="0" smtClean="0">
                <a:latin typeface="Optima" pitchFamily="2" charset="0"/>
              </a:rPr>
              <a:t>(cf. SEATREE/UGESCE)</a:t>
            </a:r>
            <a:endParaRPr lang="en-US" sz="2400" spc="-1" dirty="0">
              <a:latin typeface="Optima" pitchFamily="2" charset="0"/>
            </a:endParaRPr>
          </a:p>
        </p:txBody>
      </p:sp>
      <p:sp>
        <p:nvSpPr>
          <p:cNvPr id="578" name="TextShape 2"/>
          <p:cNvSpPr txBox="1"/>
          <p:nvPr/>
        </p:nvSpPr>
        <p:spPr>
          <a:xfrm>
            <a:off x="1057037" y="1226875"/>
            <a:ext cx="7191047" cy="3292313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marL="416351" indent="-342900">
              <a:spcAft>
                <a:spcPts val="964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buChar char="Ø"/>
            </a:pPr>
            <a:r>
              <a:rPr lang="en-US" sz="2176" spc="-1" dirty="0" smtClean="0">
                <a:latin typeface="Optima" pitchFamily="2" charset="0"/>
              </a:rPr>
              <a:t>Four-layer </a:t>
            </a:r>
            <a:r>
              <a:rPr lang="en-US" sz="2176" spc="-1" dirty="0">
                <a:latin typeface="Optima" pitchFamily="2" charset="0"/>
              </a:rPr>
              <a:t>model with viscosity increase in lower mantle </a:t>
            </a:r>
          </a:p>
        </p:txBody>
      </p:sp>
      <p:pic>
        <p:nvPicPr>
          <p:cNvPr id="579" name="Picture 578"/>
          <p:cNvPicPr/>
          <p:nvPr/>
        </p:nvPicPr>
        <p:blipFill>
          <a:blip r:embed="rId2"/>
          <a:stretch/>
        </p:blipFill>
        <p:spPr>
          <a:xfrm>
            <a:off x="2544154" y="1709937"/>
            <a:ext cx="4216815" cy="2863115"/>
          </a:xfrm>
          <a:prstGeom prst="rect">
            <a:avLst/>
          </a:prstGeom>
          <a:ln>
            <a:noFill/>
          </a:ln>
        </p:spPr>
      </p:pic>
      <p:pic>
        <p:nvPicPr>
          <p:cNvPr id="580" name="Picture 579"/>
          <p:cNvPicPr/>
          <p:nvPr/>
        </p:nvPicPr>
        <p:blipFill>
          <a:blip r:embed="rId3"/>
          <a:stretch/>
        </p:blipFill>
        <p:spPr>
          <a:xfrm>
            <a:off x="1145404" y="3813325"/>
            <a:ext cx="2572984" cy="1329216"/>
          </a:xfrm>
          <a:prstGeom prst="rect">
            <a:avLst/>
          </a:prstGeom>
          <a:ln>
            <a:noFill/>
          </a:ln>
        </p:spPr>
      </p:pic>
      <p:sp>
        <p:nvSpPr>
          <p:cNvPr id="581" name="TextShape 3"/>
          <p:cNvSpPr txBox="1"/>
          <p:nvPr/>
        </p:nvSpPr>
        <p:spPr>
          <a:xfrm>
            <a:off x="7037389" y="3860089"/>
            <a:ext cx="963186" cy="157919"/>
          </a:xfrm>
          <a:prstGeom prst="rect">
            <a:avLst/>
          </a:prstGeom>
          <a:noFill/>
          <a:ln>
            <a:noFill/>
          </a:ln>
        </p:spPr>
        <p:txBody>
          <a:bodyPr lIns="61209" tIns="30605" rIns="61209" bIns="30605"/>
          <a:lstStyle/>
          <a:p>
            <a:r>
              <a:rPr lang="en-US" sz="680" spc="-1">
                <a:solidFill>
                  <a:srgbClr val="B3B3B3"/>
                </a:solidFill>
                <a:latin typeface="Arial"/>
              </a:rPr>
              <a:t>Non-hydrostatic geoid</a:t>
            </a:r>
            <a:endParaRPr lang="en-US" sz="680" spc="-1">
              <a:latin typeface="Arial"/>
            </a:endParaRPr>
          </a:p>
        </p:txBody>
      </p:sp>
      <p:pic>
        <p:nvPicPr>
          <p:cNvPr id="582" name="Picture 581"/>
          <p:cNvPicPr/>
          <p:nvPr/>
        </p:nvPicPr>
        <p:blipFill>
          <a:blip r:embed="rId4"/>
          <a:stretch/>
        </p:blipFill>
        <p:spPr>
          <a:xfrm>
            <a:off x="5665816" y="3559185"/>
            <a:ext cx="2332065" cy="1583356"/>
          </a:xfrm>
          <a:prstGeom prst="rect">
            <a:avLst/>
          </a:prstGeom>
          <a:ln>
            <a:noFill/>
          </a:ln>
        </p:spPr>
      </p:pic>
      <p:sp>
        <p:nvSpPr>
          <p:cNvPr id="583" name="TextShape 4"/>
          <p:cNvSpPr txBox="1"/>
          <p:nvPr/>
        </p:nvSpPr>
        <p:spPr>
          <a:xfrm>
            <a:off x="2600711" y="1668559"/>
            <a:ext cx="1065038" cy="197338"/>
          </a:xfrm>
          <a:prstGeom prst="rect">
            <a:avLst/>
          </a:prstGeom>
          <a:noFill/>
          <a:ln>
            <a:noFill/>
          </a:ln>
        </p:spPr>
        <p:txBody>
          <a:bodyPr lIns="61209" tIns="30605" rIns="61209" bIns="30605"/>
          <a:lstStyle/>
          <a:p>
            <a:r>
              <a:rPr lang="en-US" sz="952" b="1" spc="-1" dirty="0">
                <a:solidFill>
                  <a:srgbClr val="3333FF"/>
                </a:solidFill>
                <a:latin typeface="Optima" pitchFamily="2" charset="0"/>
              </a:rPr>
              <a:t>geoid prediction</a:t>
            </a:r>
            <a:endParaRPr lang="en-US" sz="952" spc="-1" dirty="0">
              <a:latin typeface="Optima" pitchFamily="2" charset="0"/>
            </a:endParaRPr>
          </a:p>
        </p:txBody>
      </p:sp>
      <p:sp>
        <p:nvSpPr>
          <p:cNvPr id="584" name="TextShape 5"/>
          <p:cNvSpPr txBox="1"/>
          <p:nvPr/>
        </p:nvSpPr>
        <p:spPr>
          <a:xfrm>
            <a:off x="1456101" y="3689683"/>
            <a:ext cx="1486891" cy="197338"/>
          </a:xfrm>
          <a:prstGeom prst="rect">
            <a:avLst/>
          </a:prstGeom>
          <a:noFill/>
          <a:ln>
            <a:noFill/>
          </a:ln>
        </p:spPr>
        <p:txBody>
          <a:bodyPr lIns="61209" tIns="30605" rIns="61209" bIns="30605"/>
          <a:lstStyle/>
          <a:p>
            <a:r>
              <a:rPr lang="en-US" sz="952" b="1" spc="-1">
                <a:solidFill>
                  <a:srgbClr val="3333FF"/>
                </a:solidFill>
                <a:latin typeface="Optima" pitchFamily="2" charset="0"/>
              </a:rPr>
              <a:t>tomography @ 1200 km</a:t>
            </a:r>
            <a:endParaRPr lang="en-US" sz="952" spc="-1">
              <a:latin typeface="Optima" pitchFamily="2" charset="0"/>
            </a:endParaRPr>
          </a:p>
        </p:txBody>
      </p:sp>
      <p:sp>
        <p:nvSpPr>
          <p:cNvPr id="585" name="TextShape 6"/>
          <p:cNvSpPr txBox="1"/>
          <p:nvPr/>
        </p:nvSpPr>
        <p:spPr>
          <a:xfrm>
            <a:off x="6933333" y="3289620"/>
            <a:ext cx="1063814" cy="197338"/>
          </a:xfrm>
          <a:prstGeom prst="rect">
            <a:avLst/>
          </a:prstGeom>
          <a:noFill/>
          <a:ln>
            <a:noFill/>
          </a:ln>
        </p:spPr>
        <p:txBody>
          <a:bodyPr lIns="61209" tIns="30605" rIns="61209" bIns="30605"/>
          <a:lstStyle/>
          <a:p>
            <a:r>
              <a:rPr lang="en-US" sz="952" b="1" spc="-1">
                <a:solidFill>
                  <a:srgbClr val="3333FF"/>
                </a:solidFill>
                <a:latin typeface="Optima" pitchFamily="2" charset="0"/>
              </a:rPr>
              <a:t>observed geoid</a:t>
            </a:r>
            <a:endParaRPr lang="en-US" sz="952" spc="-1">
              <a:latin typeface="Optim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2689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0702" y="896812"/>
            <a:ext cx="5779266" cy="424668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494" y="137321"/>
            <a:ext cx="2311324" cy="495884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5498" y="89601"/>
            <a:ext cx="8229600" cy="857250"/>
          </a:xfrm>
        </p:spPr>
        <p:txBody>
          <a:bodyPr/>
          <a:lstStyle/>
          <a:p>
            <a:pPr algn="r"/>
            <a:r>
              <a:rPr lang="en-US" dirty="0" smtClean="0"/>
              <a:t>Surface topography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3685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8" name="Picture 1"/>
          <p:cNvPicPr/>
          <p:nvPr/>
        </p:nvPicPr>
        <p:blipFill>
          <a:blip r:embed="rId3"/>
          <a:stretch/>
        </p:blipFill>
        <p:spPr>
          <a:xfrm>
            <a:off x="3412588" y="1215857"/>
            <a:ext cx="590055" cy="752627"/>
          </a:xfrm>
          <a:prstGeom prst="rect">
            <a:avLst/>
          </a:prstGeom>
          <a:ln w="9360">
            <a:noFill/>
          </a:ln>
        </p:spPr>
      </p:pic>
      <p:sp>
        <p:nvSpPr>
          <p:cNvPr id="269" name="Line 1"/>
          <p:cNvSpPr/>
          <p:nvPr/>
        </p:nvSpPr>
        <p:spPr>
          <a:xfrm>
            <a:off x="1199758" y="2187857"/>
            <a:ext cx="2849160" cy="1224"/>
          </a:xfrm>
          <a:prstGeom prst="line">
            <a:avLst/>
          </a:prstGeom>
          <a:ln w="36720" cap="rnd">
            <a:solidFill>
              <a:srgbClr val="000000"/>
            </a:solidFill>
            <a:custDash>
              <a:ds d="100000" sp="100000"/>
            </a:custDash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70" name="TextShape 2"/>
          <p:cNvSpPr txBox="1"/>
          <p:nvPr/>
        </p:nvSpPr>
        <p:spPr>
          <a:xfrm>
            <a:off x="1486951" y="235288"/>
            <a:ext cx="6166446" cy="796942"/>
          </a:xfrm>
          <a:prstGeom prst="rect">
            <a:avLst/>
          </a:prstGeom>
          <a:noFill/>
          <a:ln>
            <a:noFill/>
          </a:ln>
        </p:spPr>
        <p:txBody>
          <a:bodyPr lIns="61209" tIns="30605" rIns="61209" bIns="30605" anchor="ctr"/>
          <a:lstStyle/>
          <a:p>
            <a:pPr algn="ctr">
              <a:lnSpc>
                <a:spcPct val="93000"/>
              </a:lnSpc>
            </a:pPr>
            <a:r>
              <a:rPr lang="en-US" sz="2992" spc="-1">
                <a:solidFill>
                  <a:srgbClr val="000000"/>
                </a:solidFill>
                <a:latin typeface="Optima" pitchFamily="2" charset="0"/>
                <a:ea typeface="ＭＳ Ｐゴシック"/>
              </a:rPr>
              <a:t>Isostasy</a:t>
            </a:r>
            <a:endParaRPr lang="en-US" sz="2992" spc="-1">
              <a:latin typeface="Optima" pitchFamily="2" charset="0"/>
            </a:endParaRPr>
          </a:p>
        </p:txBody>
      </p:sp>
      <p:pic>
        <p:nvPicPr>
          <p:cNvPr id="271" name="Picture 4"/>
          <p:cNvPicPr/>
          <p:nvPr/>
        </p:nvPicPr>
        <p:blipFill>
          <a:blip r:embed="rId4"/>
          <a:stretch/>
        </p:blipFill>
        <p:spPr>
          <a:xfrm>
            <a:off x="4507985" y="1023660"/>
            <a:ext cx="3007569" cy="592749"/>
          </a:xfrm>
          <a:prstGeom prst="rect">
            <a:avLst/>
          </a:prstGeom>
          <a:ln w="9360">
            <a:noFill/>
          </a:ln>
        </p:spPr>
      </p:pic>
      <p:pic>
        <p:nvPicPr>
          <p:cNvPr id="272" name="Picture 5"/>
          <p:cNvPicPr/>
          <p:nvPr/>
        </p:nvPicPr>
        <p:blipFill>
          <a:blip r:embed="rId5"/>
          <a:stretch/>
        </p:blipFill>
        <p:spPr>
          <a:xfrm>
            <a:off x="4537121" y="1731237"/>
            <a:ext cx="4445247" cy="853010"/>
          </a:xfrm>
          <a:prstGeom prst="rect">
            <a:avLst/>
          </a:prstGeom>
          <a:ln w="9360">
            <a:noFill/>
          </a:ln>
        </p:spPr>
      </p:pic>
      <p:pic>
        <p:nvPicPr>
          <p:cNvPr id="273" name="Picture 6"/>
          <p:cNvPicPr/>
          <p:nvPr/>
        </p:nvPicPr>
        <p:blipFill>
          <a:blip r:embed="rId6"/>
          <a:stretch/>
        </p:blipFill>
        <p:spPr>
          <a:xfrm>
            <a:off x="4580212" y="2666267"/>
            <a:ext cx="1001380" cy="360399"/>
          </a:xfrm>
          <a:prstGeom prst="rect">
            <a:avLst/>
          </a:prstGeom>
          <a:ln w="9360">
            <a:noFill/>
          </a:ln>
        </p:spPr>
      </p:pic>
      <p:pic>
        <p:nvPicPr>
          <p:cNvPr id="274" name="Picture 7"/>
          <p:cNvPicPr/>
          <p:nvPr/>
        </p:nvPicPr>
        <p:blipFill>
          <a:blip r:embed="rId7"/>
          <a:stretch/>
        </p:blipFill>
        <p:spPr>
          <a:xfrm>
            <a:off x="6124640" y="2581064"/>
            <a:ext cx="1194556" cy="430667"/>
          </a:xfrm>
          <a:prstGeom prst="rect">
            <a:avLst/>
          </a:prstGeom>
          <a:ln w="9360">
            <a:noFill/>
          </a:ln>
        </p:spPr>
      </p:pic>
      <p:sp>
        <p:nvSpPr>
          <p:cNvPr id="275" name="CustomShape 3"/>
          <p:cNvSpPr/>
          <p:nvPr/>
        </p:nvSpPr>
        <p:spPr>
          <a:xfrm>
            <a:off x="1525880" y="1168753"/>
            <a:ext cx="1480525" cy="767412"/>
          </a:xfrm>
          <a:custGeom>
            <a:avLst/>
            <a:gdLst/>
            <a:ahLst/>
            <a:cxnLst/>
            <a:rect l="0" t="0" r="r" b="b"/>
            <a:pathLst>
              <a:path w="6049" h="3102">
                <a:moveTo>
                  <a:pt x="516" y="0"/>
                </a:moveTo>
                <a:cubicBezTo>
                  <a:pt x="258" y="0"/>
                  <a:pt x="0" y="258"/>
                  <a:pt x="0" y="516"/>
                </a:cubicBezTo>
                <a:lnTo>
                  <a:pt x="0" y="2584"/>
                </a:lnTo>
                <a:cubicBezTo>
                  <a:pt x="0" y="2842"/>
                  <a:pt x="258" y="3101"/>
                  <a:pt x="516" y="3101"/>
                </a:cubicBezTo>
                <a:lnTo>
                  <a:pt x="5531" y="3101"/>
                </a:lnTo>
                <a:cubicBezTo>
                  <a:pt x="5789" y="3101"/>
                  <a:pt x="6048" y="2842"/>
                  <a:pt x="6048" y="2584"/>
                </a:cubicBezTo>
                <a:lnTo>
                  <a:pt x="6048" y="516"/>
                </a:lnTo>
                <a:cubicBezTo>
                  <a:pt x="6048" y="258"/>
                  <a:pt x="5789" y="0"/>
                  <a:pt x="5531" y="0"/>
                </a:cubicBezTo>
                <a:lnTo>
                  <a:pt x="516" y="0"/>
                </a:lnTo>
              </a:path>
            </a:pathLst>
          </a:custGeom>
          <a:solidFill>
            <a:srgbClr val="94BD5E"/>
          </a:solidFill>
          <a:ln w="936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76" name="CustomShape 4"/>
          <p:cNvSpPr/>
          <p:nvPr/>
        </p:nvSpPr>
        <p:spPr>
          <a:xfrm>
            <a:off x="1525880" y="1921230"/>
            <a:ext cx="1480525" cy="740630"/>
          </a:xfrm>
          <a:custGeom>
            <a:avLst/>
            <a:gdLst/>
            <a:ahLst/>
            <a:cxnLst/>
            <a:rect l="0" t="0" r="r" b="b"/>
            <a:pathLst>
              <a:path w="6049" h="3027">
                <a:moveTo>
                  <a:pt x="504" y="0"/>
                </a:moveTo>
                <a:cubicBezTo>
                  <a:pt x="252" y="0"/>
                  <a:pt x="0" y="252"/>
                  <a:pt x="0" y="504"/>
                </a:cubicBezTo>
                <a:lnTo>
                  <a:pt x="0" y="2521"/>
                </a:lnTo>
                <a:cubicBezTo>
                  <a:pt x="0" y="2773"/>
                  <a:pt x="252" y="3026"/>
                  <a:pt x="504" y="3026"/>
                </a:cubicBezTo>
                <a:lnTo>
                  <a:pt x="5543" y="3026"/>
                </a:lnTo>
                <a:cubicBezTo>
                  <a:pt x="5795" y="3026"/>
                  <a:pt x="6048" y="2773"/>
                  <a:pt x="6048" y="2521"/>
                </a:cubicBezTo>
                <a:lnTo>
                  <a:pt x="6048" y="504"/>
                </a:lnTo>
                <a:cubicBezTo>
                  <a:pt x="6048" y="252"/>
                  <a:pt x="5795" y="0"/>
                  <a:pt x="5543" y="0"/>
                </a:cubicBezTo>
                <a:lnTo>
                  <a:pt x="504" y="0"/>
                </a:lnTo>
              </a:path>
            </a:pathLst>
          </a:custGeom>
          <a:solidFill>
            <a:srgbClr val="99CCFF"/>
          </a:solidFill>
          <a:ln w="936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77" name="CustomShape 5"/>
          <p:cNvSpPr/>
          <p:nvPr/>
        </p:nvSpPr>
        <p:spPr>
          <a:xfrm>
            <a:off x="1517310" y="2652311"/>
            <a:ext cx="1489339" cy="1166400"/>
          </a:xfrm>
          <a:custGeom>
            <a:avLst/>
            <a:gdLst/>
            <a:ahLst/>
            <a:cxnLst/>
            <a:rect l="0" t="0" r="r" b="b"/>
            <a:pathLst>
              <a:path w="6085" h="4766">
                <a:moveTo>
                  <a:pt x="794" y="0"/>
                </a:moveTo>
                <a:cubicBezTo>
                  <a:pt x="397" y="0"/>
                  <a:pt x="0" y="397"/>
                  <a:pt x="0" y="794"/>
                </a:cubicBezTo>
                <a:lnTo>
                  <a:pt x="0" y="3970"/>
                </a:lnTo>
                <a:cubicBezTo>
                  <a:pt x="0" y="4367"/>
                  <a:pt x="397" y="4765"/>
                  <a:pt x="794" y="4765"/>
                </a:cubicBezTo>
                <a:lnTo>
                  <a:pt x="5289" y="4765"/>
                </a:lnTo>
                <a:cubicBezTo>
                  <a:pt x="5686" y="4765"/>
                  <a:pt x="6084" y="4367"/>
                  <a:pt x="6084" y="3970"/>
                </a:cubicBezTo>
                <a:lnTo>
                  <a:pt x="6084" y="794"/>
                </a:lnTo>
                <a:cubicBezTo>
                  <a:pt x="6084" y="397"/>
                  <a:pt x="5686" y="0"/>
                  <a:pt x="5289" y="0"/>
                </a:cubicBezTo>
                <a:lnTo>
                  <a:pt x="794" y="0"/>
                </a:lnTo>
              </a:path>
            </a:pathLst>
          </a:custGeom>
          <a:solidFill>
            <a:srgbClr val="FF0000"/>
          </a:solidFill>
          <a:ln w="936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78" name="CustomShape 6"/>
          <p:cNvSpPr/>
          <p:nvPr/>
        </p:nvSpPr>
        <p:spPr>
          <a:xfrm>
            <a:off x="1536653" y="1389936"/>
            <a:ext cx="1070424" cy="382189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1209" tIns="30605" rIns="61209" bIns="30605"/>
          <a:lstStyle/>
          <a:p>
            <a:r>
              <a:rPr lang="en-US" sz="1632" spc="-1">
                <a:solidFill>
                  <a:srgbClr val="000000"/>
                </a:solidFill>
                <a:latin typeface="Arial"/>
                <a:ea typeface="WenQuanYi Zen Hei"/>
              </a:rPr>
              <a:t>crust, </a:t>
            </a:r>
            <a:r>
              <a:rPr lang="en-US" sz="1632" spc="-1">
                <a:solidFill>
                  <a:srgbClr val="000000"/>
                </a:solidFill>
                <a:latin typeface="Symbol"/>
                <a:ea typeface="WenQuanYi Zen Hei"/>
              </a:rPr>
              <a:t>r</a:t>
            </a:r>
            <a:r>
              <a:rPr lang="en-US" sz="1632" spc="-1" baseline="-101000">
                <a:solidFill>
                  <a:srgbClr val="000000"/>
                </a:solidFill>
                <a:latin typeface="Arial"/>
                <a:ea typeface="WenQuanYi Zen Hei"/>
              </a:rPr>
              <a:t>c</a:t>
            </a:r>
            <a:endParaRPr lang="en-US" sz="1632" spc="-1">
              <a:latin typeface="Arial"/>
            </a:endParaRPr>
          </a:p>
        </p:txBody>
      </p:sp>
      <p:sp>
        <p:nvSpPr>
          <p:cNvPr id="279" name="CustomShape 7"/>
          <p:cNvSpPr/>
          <p:nvPr/>
        </p:nvSpPr>
        <p:spPr>
          <a:xfrm>
            <a:off x="1536653" y="1995467"/>
            <a:ext cx="1459224" cy="620119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1209" tIns="30605" rIns="61209" bIns="30605"/>
          <a:lstStyle/>
          <a:p>
            <a:r>
              <a:rPr lang="en-US" sz="1632" spc="-1" dirty="0">
                <a:solidFill>
                  <a:srgbClr val="000000"/>
                </a:solidFill>
                <a:latin typeface="Optima" pitchFamily="2" charset="0"/>
                <a:ea typeface="WenQuanYi Zen Hei"/>
              </a:rPr>
              <a:t>mantle</a:t>
            </a:r>
            <a:endParaRPr lang="en-US" sz="1632" spc="-1" dirty="0">
              <a:latin typeface="Optima" pitchFamily="2" charset="0"/>
            </a:endParaRPr>
          </a:p>
          <a:p>
            <a:r>
              <a:rPr lang="en-US" sz="1632" spc="-1" dirty="0">
                <a:solidFill>
                  <a:srgbClr val="000000"/>
                </a:solidFill>
                <a:latin typeface="Optima" pitchFamily="2" charset="0"/>
                <a:ea typeface="WenQuanYi Zen Hei"/>
              </a:rPr>
              <a:t>lithosphere, </a:t>
            </a:r>
            <a:r>
              <a:rPr lang="en-US" sz="1632" spc="-1" dirty="0" err="1">
                <a:solidFill>
                  <a:srgbClr val="000000"/>
                </a:solidFill>
                <a:latin typeface="Symbol" panose="05050102010706020507" pitchFamily="18" charset="2"/>
                <a:ea typeface="WenQuanYi Zen Hei"/>
              </a:rPr>
              <a:t>r</a:t>
            </a:r>
            <a:r>
              <a:rPr lang="en-US" sz="1632" spc="-1" baseline="-101000" dirty="0" err="1">
                <a:solidFill>
                  <a:srgbClr val="000000"/>
                </a:solidFill>
                <a:latin typeface="Optima" pitchFamily="2" charset="0"/>
                <a:ea typeface="WenQuanYi Zen Hei"/>
              </a:rPr>
              <a:t>l</a:t>
            </a:r>
            <a:endParaRPr lang="en-US" sz="1632" spc="-1" dirty="0">
              <a:latin typeface="Optima" pitchFamily="2" charset="0"/>
            </a:endParaRPr>
          </a:p>
        </p:txBody>
      </p:sp>
      <p:sp>
        <p:nvSpPr>
          <p:cNvPr id="280" name="CustomShape 8"/>
          <p:cNvSpPr/>
          <p:nvPr/>
        </p:nvSpPr>
        <p:spPr>
          <a:xfrm>
            <a:off x="1536653" y="2861453"/>
            <a:ext cx="1554465" cy="620119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1209" tIns="30605" rIns="61209" bIns="30605"/>
          <a:lstStyle/>
          <a:p>
            <a:r>
              <a:rPr lang="en-US" sz="1600" spc="-1" dirty="0">
                <a:solidFill>
                  <a:srgbClr val="000000"/>
                </a:solidFill>
                <a:latin typeface="Optima" pitchFamily="2" charset="0"/>
                <a:ea typeface="WenQuanYi Zen Hei"/>
              </a:rPr>
              <a:t>asthenosphere</a:t>
            </a:r>
            <a:endParaRPr lang="en-US" sz="1600" spc="-1" dirty="0">
              <a:latin typeface="Optima" pitchFamily="2" charset="0"/>
            </a:endParaRPr>
          </a:p>
          <a:p>
            <a:pPr>
              <a:lnSpc>
                <a:spcPct val="102000"/>
              </a:lnSpc>
            </a:pPr>
            <a:r>
              <a:rPr lang="en-US" sz="1600" spc="-1" dirty="0" err="1">
                <a:solidFill>
                  <a:srgbClr val="000000"/>
                </a:solidFill>
                <a:latin typeface="Symbol" panose="05050102010706020507" pitchFamily="18" charset="2"/>
                <a:ea typeface="WenQuanYi Zen Hei"/>
              </a:rPr>
              <a:t>r</a:t>
            </a:r>
            <a:r>
              <a:rPr lang="en-US" sz="1600" spc="-1" baseline="-101000" dirty="0" err="1">
                <a:solidFill>
                  <a:srgbClr val="000000"/>
                </a:solidFill>
                <a:latin typeface="Optima" pitchFamily="2" charset="0"/>
                <a:ea typeface="WenQuanYi Zen Hei"/>
              </a:rPr>
              <a:t>a</a:t>
            </a:r>
            <a:endParaRPr lang="en-US" sz="1600" spc="-1" dirty="0">
              <a:latin typeface="Optima" pitchFamily="2" charset="0"/>
            </a:endParaRPr>
          </a:p>
        </p:txBody>
      </p:sp>
      <p:sp>
        <p:nvSpPr>
          <p:cNvPr id="281" name="Line 9"/>
          <p:cNvSpPr/>
          <p:nvPr/>
        </p:nvSpPr>
        <p:spPr>
          <a:xfrm>
            <a:off x="1415704" y="1170562"/>
            <a:ext cx="979" cy="1490318"/>
          </a:xfrm>
          <a:prstGeom prst="line">
            <a:avLst/>
          </a:prstGeom>
          <a:ln w="54720">
            <a:solidFill>
              <a:srgbClr val="808080"/>
            </a:solidFill>
            <a:round/>
            <a:headEnd type="triangle" w="med" len="med"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82" name="Line 10"/>
          <p:cNvSpPr/>
          <p:nvPr/>
        </p:nvSpPr>
        <p:spPr>
          <a:xfrm>
            <a:off x="3154531" y="1170562"/>
            <a:ext cx="979" cy="735488"/>
          </a:xfrm>
          <a:prstGeom prst="line">
            <a:avLst/>
          </a:prstGeom>
          <a:ln w="54720">
            <a:solidFill>
              <a:srgbClr val="808080"/>
            </a:solidFill>
            <a:round/>
            <a:headEnd type="triangle" w="med" len="med"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83" name="Line 11"/>
          <p:cNvSpPr/>
          <p:nvPr/>
        </p:nvSpPr>
        <p:spPr>
          <a:xfrm>
            <a:off x="3154531" y="1906050"/>
            <a:ext cx="979" cy="735488"/>
          </a:xfrm>
          <a:prstGeom prst="line">
            <a:avLst/>
          </a:prstGeom>
          <a:ln w="54720">
            <a:solidFill>
              <a:srgbClr val="808080"/>
            </a:solidFill>
            <a:round/>
            <a:headEnd type="triangle" w="med" len="med"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84" name="CustomShape 12"/>
          <p:cNvSpPr/>
          <p:nvPr/>
        </p:nvSpPr>
        <p:spPr>
          <a:xfrm>
            <a:off x="1145404" y="1596079"/>
            <a:ext cx="248019" cy="313154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1209" tIns="30605" rIns="61209" bIns="30605"/>
          <a:lstStyle/>
          <a:p>
            <a:r>
              <a:rPr lang="en-US" sz="1768" i="1" spc="-1">
                <a:solidFill>
                  <a:srgbClr val="000000"/>
                </a:solidFill>
                <a:latin typeface="Times New Roman"/>
                <a:ea typeface="WenQuanYi Zen Hei"/>
              </a:rPr>
              <a:t>L</a:t>
            </a:r>
            <a:endParaRPr lang="en-US" sz="1768" spc="-1">
              <a:latin typeface="Arial"/>
            </a:endParaRPr>
          </a:p>
        </p:txBody>
      </p:sp>
      <p:sp>
        <p:nvSpPr>
          <p:cNvPr id="285" name="CustomShape 13"/>
          <p:cNvSpPr/>
          <p:nvPr/>
        </p:nvSpPr>
        <p:spPr>
          <a:xfrm>
            <a:off x="7414437" y="1536837"/>
            <a:ext cx="1654359" cy="1101518"/>
          </a:xfrm>
          <a:custGeom>
            <a:avLst/>
            <a:gdLst/>
            <a:ahLst/>
            <a:cxnLst/>
            <a:rect l="0" t="0" r="r" b="b"/>
            <a:pathLst>
              <a:path w="6759" h="4501">
                <a:moveTo>
                  <a:pt x="749" y="0"/>
                </a:moveTo>
                <a:cubicBezTo>
                  <a:pt x="374" y="0"/>
                  <a:pt x="0" y="375"/>
                  <a:pt x="0" y="750"/>
                </a:cubicBezTo>
                <a:lnTo>
                  <a:pt x="0" y="3750"/>
                </a:lnTo>
                <a:cubicBezTo>
                  <a:pt x="0" y="4125"/>
                  <a:pt x="374" y="4500"/>
                  <a:pt x="749" y="4500"/>
                </a:cubicBezTo>
                <a:lnTo>
                  <a:pt x="6008" y="4500"/>
                </a:lnTo>
                <a:cubicBezTo>
                  <a:pt x="6383" y="4500"/>
                  <a:pt x="6758" y="4125"/>
                  <a:pt x="6758" y="3750"/>
                </a:cubicBezTo>
                <a:lnTo>
                  <a:pt x="6758" y="750"/>
                </a:lnTo>
                <a:cubicBezTo>
                  <a:pt x="6758" y="375"/>
                  <a:pt x="6383" y="0"/>
                  <a:pt x="6008" y="0"/>
                </a:cubicBezTo>
                <a:lnTo>
                  <a:pt x="749" y="0"/>
                </a:lnTo>
              </a:path>
            </a:pathLst>
          </a:custGeom>
          <a:solidFill>
            <a:srgbClr val="FFFFFF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86" name="CustomShape 14"/>
          <p:cNvSpPr/>
          <p:nvPr/>
        </p:nvSpPr>
        <p:spPr>
          <a:xfrm>
            <a:off x="6188297" y="1182559"/>
            <a:ext cx="1654359" cy="471799"/>
          </a:xfrm>
          <a:custGeom>
            <a:avLst/>
            <a:gdLst/>
            <a:ahLst/>
            <a:cxnLst/>
            <a:rect l="0" t="0" r="r" b="b"/>
            <a:pathLst>
              <a:path w="6759" h="1929">
                <a:moveTo>
                  <a:pt x="321" y="0"/>
                </a:moveTo>
                <a:cubicBezTo>
                  <a:pt x="160" y="0"/>
                  <a:pt x="0" y="160"/>
                  <a:pt x="0" y="321"/>
                </a:cubicBezTo>
                <a:lnTo>
                  <a:pt x="0" y="1606"/>
                </a:lnTo>
                <a:cubicBezTo>
                  <a:pt x="0" y="1767"/>
                  <a:pt x="160" y="1928"/>
                  <a:pt x="321" y="1928"/>
                </a:cubicBezTo>
                <a:lnTo>
                  <a:pt x="6436" y="1928"/>
                </a:lnTo>
                <a:cubicBezTo>
                  <a:pt x="6597" y="1928"/>
                  <a:pt x="6758" y="1767"/>
                  <a:pt x="6758" y="1606"/>
                </a:cubicBezTo>
                <a:lnTo>
                  <a:pt x="6758" y="321"/>
                </a:lnTo>
                <a:cubicBezTo>
                  <a:pt x="6758" y="160"/>
                  <a:pt x="6597" y="0"/>
                  <a:pt x="6436" y="0"/>
                </a:cubicBezTo>
                <a:lnTo>
                  <a:pt x="321" y="0"/>
                </a:lnTo>
              </a:path>
            </a:pathLst>
          </a:custGeom>
          <a:solidFill>
            <a:srgbClr val="FFFFFF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87" name="CustomShape 15"/>
          <p:cNvSpPr/>
          <p:nvPr/>
        </p:nvSpPr>
        <p:spPr>
          <a:xfrm>
            <a:off x="3153551" y="1418705"/>
            <a:ext cx="305066" cy="41267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1209" tIns="30605" rIns="61209" bIns="30605"/>
          <a:lstStyle/>
          <a:p>
            <a:r>
              <a:rPr lang="en-US" sz="1904" i="1" spc="-1">
                <a:solidFill>
                  <a:srgbClr val="000000"/>
                </a:solidFill>
                <a:latin typeface="Times New Roman"/>
                <a:ea typeface="WenQuanYi Zen Hei"/>
              </a:rPr>
              <a:t>l</a:t>
            </a:r>
            <a:r>
              <a:rPr lang="en-US" sz="1904" i="1" spc="-1" baseline="-101000">
                <a:solidFill>
                  <a:srgbClr val="000000"/>
                </a:solidFill>
                <a:latin typeface="Times New Roman"/>
                <a:ea typeface="WenQuanYi Zen Hei"/>
              </a:rPr>
              <a:t>c</a:t>
            </a:r>
            <a:endParaRPr lang="en-US" sz="1904" spc="-1">
              <a:latin typeface="Arial"/>
            </a:endParaRPr>
          </a:p>
        </p:txBody>
      </p:sp>
      <p:sp>
        <p:nvSpPr>
          <p:cNvPr id="288" name="CustomShape 16"/>
          <p:cNvSpPr/>
          <p:nvPr/>
        </p:nvSpPr>
        <p:spPr>
          <a:xfrm>
            <a:off x="3178280" y="2231193"/>
            <a:ext cx="308004" cy="408142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1209" tIns="30605" rIns="61209" bIns="30605"/>
          <a:lstStyle/>
          <a:p>
            <a:r>
              <a:rPr lang="en-US" sz="1904" i="1" spc="-1">
                <a:solidFill>
                  <a:srgbClr val="000000"/>
                </a:solidFill>
                <a:latin typeface="Times New Roman"/>
                <a:ea typeface="WenQuanYi Zen Hei"/>
              </a:rPr>
              <a:t>l</a:t>
            </a:r>
            <a:r>
              <a:rPr lang="en-US" sz="1904" i="1" spc="-1" baseline="-101000">
                <a:solidFill>
                  <a:srgbClr val="000000"/>
                </a:solidFill>
                <a:latin typeface="Times New Roman"/>
                <a:ea typeface="WenQuanYi Zen Hei"/>
              </a:rPr>
              <a:t>l</a:t>
            </a:r>
            <a:endParaRPr lang="en-US" sz="1904" spc="-1">
              <a:latin typeface="Arial"/>
            </a:endParaRPr>
          </a:p>
        </p:txBody>
      </p:sp>
      <p:sp>
        <p:nvSpPr>
          <p:cNvPr id="289" name="Line 17"/>
          <p:cNvSpPr/>
          <p:nvPr/>
        </p:nvSpPr>
        <p:spPr>
          <a:xfrm flipV="1">
            <a:off x="3680194" y="1192108"/>
            <a:ext cx="979" cy="983997"/>
          </a:xfrm>
          <a:prstGeom prst="line">
            <a:avLst/>
          </a:prstGeom>
          <a:ln w="36720">
            <a:solidFill>
              <a:srgbClr val="000000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90" name="CustomShape 18"/>
          <p:cNvSpPr/>
          <p:nvPr/>
        </p:nvSpPr>
        <p:spPr>
          <a:xfrm>
            <a:off x="3575649" y="2225807"/>
            <a:ext cx="780538" cy="409121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1209" tIns="30605" rIns="61209" bIns="30605"/>
          <a:lstStyle/>
          <a:p>
            <a:pPr algn="ctr"/>
            <a:r>
              <a:rPr lang="en-US" sz="1224" spc="-1">
                <a:solidFill>
                  <a:srgbClr val="000000"/>
                </a:solidFill>
                <a:latin typeface="Optima" pitchFamily="2" charset="0"/>
                <a:ea typeface="WenQuanYi Zen Hei"/>
              </a:rPr>
              <a:t>ridge</a:t>
            </a:r>
            <a:endParaRPr lang="en-US" sz="1224" spc="-1">
              <a:latin typeface="Optima" pitchFamily="2" charset="0"/>
            </a:endParaRPr>
          </a:p>
          <a:p>
            <a:pPr algn="ctr"/>
            <a:r>
              <a:rPr lang="en-US" sz="1224" spc="-1">
                <a:solidFill>
                  <a:srgbClr val="000000"/>
                </a:solidFill>
                <a:latin typeface="Optima" pitchFamily="2" charset="0"/>
                <a:ea typeface="WenQuanYi Zen Hei"/>
              </a:rPr>
              <a:t>reference</a:t>
            </a:r>
            <a:endParaRPr lang="en-US" sz="1224" spc="-1">
              <a:latin typeface="Optima" pitchFamily="2" charset="0"/>
            </a:endParaRPr>
          </a:p>
        </p:txBody>
      </p:sp>
      <p:sp>
        <p:nvSpPr>
          <p:cNvPr id="291" name="CustomShape 19"/>
          <p:cNvSpPr/>
          <p:nvPr/>
        </p:nvSpPr>
        <p:spPr>
          <a:xfrm>
            <a:off x="4551633" y="1181024"/>
            <a:ext cx="1571603" cy="1843372"/>
          </a:xfrm>
          <a:prstGeom prst="rect">
            <a:avLst/>
          </a:prstGeom>
          <a:noFill/>
          <a:ln w="36720">
            <a:solidFill>
              <a:srgbClr val="94BD5E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92" name="CustomShape 20"/>
          <p:cNvSpPr/>
          <p:nvPr/>
        </p:nvSpPr>
        <p:spPr>
          <a:xfrm>
            <a:off x="6162566" y="1181490"/>
            <a:ext cx="1391159" cy="1832355"/>
          </a:xfrm>
          <a:prstGeom prst="rect">
            <a:avLst/>
          </a:prstGeom>
          <a:noFill/>
          <a:ln w="36720">
            <a:solidFill>
              <a:srgbClr val="99CC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93" name="Line 21"/>
          <p:cNvSpPr/>
          <p:nvPr/>
        </p:nvSpPr>
        <p:spPr>
          <a:xfrm>
            <a:off x="1611572" y="4353189"/>
            <a:ext cx="2953950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94" name="TextShape 22"/>
          <p:cNvSpPr txBox="1"/>
          <p:nvPr/>
        </p:nvSpPr>
        <p:spPr>
          <a:xfrm>
            <a:off x="1546691" y="4039634"/>
            <a:ext cx="2748777" cy="238145"/>
          </a:xfrm>
          <a:prstGeom prst="rect">
            <a:avLst/>
          </a:prstGeom>
          <a:noFill/>
          <a:ln>
            <a:noFill/>
          </a:ln>
        </p:spPr>
        <p:txBody>
          <a:bodyPr lIns="61209" tIns="30605" rIns="61209" bIns="30605"/>
          <a:lstStyle/>
          <a:p>
            <a:r>
              <a:rPr lang="en-US" sz="1400" i="1" spc="-1" dirty="0">
                <a:latin typeface="Optima" pitchFamily="2" charset="0"/>
              </a:rPr>
              <a:t>p</a:t>
            </a:r>
            <a:r>
              <a:rPr lang="en-US" sz="1400" spc="-1" dirty="0">
                <a:latin typeface="Optima" pitchFamily="2" charset="0"/>
              </a:rPr>
              <a:t> = const. @ compensation level</a:t>
            </a:r>
          </a:p>
        </p:txBody>
      </p:sp>
      <p:sp>
        <p:nvSpPr>
          <p:cNvPr id="295" name="CustomShape 23"/>
          <p:cNvSpPr/>
          <p:nvPr/>
        </p:nvSpPr>
        <p:spPr>
          <a:xfrm>
            <a:off x="1546691" y="3575834"/>
            <a:ext cx="310942" cy="466413"/>
          </a:xfrm>
          <a:custGeom>
            <a:avLst/>
            <a:gdLst/>
            <a:ahLst/>
            <a:cxnLst/>
            <a:rect l="0" t="0" r="r" b="b"/>
            <a:pathLst>
              <a:path w="1272" h="1907">
                <a:moveTo>
                  <a:pt x="635" y="0"/>
                </a:moveTo>
                <a:lnTo>
                  <a:pt x="1271" y="1906"/>
                </a:lnTo>
                <a:lnTo>
                  <a:pt x="0" y="1906"/>
                </a:lnTo>
                <a:lnTo>
                  <a:pt x="635" y="0"/>
                </a:lnTo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96" name="CustomShape 24"/>
          <p:cNvSpPr/>
          <p:nvPr/>
        </p:nvSpPr>
        <p:spPr>
          <a:xfrm>
            <a:off x="1840739" y="3575834"/>
            <a:ext cx="310942" cy="466413"/>
          </a:xfrm>
          <a:custGeom>
            <a:avLst/>
            <a:gdLst/>
            <a:ahLst/>
            <a:cxnLst/>
            <a:rect l="0" t="0" r="r" b="b"/>
            <a:pathLst>
              <a:path w="1272" h="1907">
                <a:moveTo>
                  <a:pt x="635" y="0"/>
                </a:moveTo>
                <a:lnTo>
                  <a:pt x="1271" y="1906"/>
                </a:lnTo>
                <a:lnTo>
                  <a:pt x="0" y="1906"/>
                </a:lnTo>
                <a:lnTo>
                  <a:pt x="635" y="0"/>
                </a:lnTo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97" name="CustomShape 25"/>
          <p:cNvSpPr/>
          <p:nvPr/>
        </p:nvSpPr>
        <p:spPr>
          <a:xfrm>
            <a:off x="2159271" y="3575834"/>
            <a:ext cx="310942" cy="466413"/>
          </a:xfrm>
          <a:custGeom>
            <a:avLst/>
            <a:gdLst/>
            <a:ahLst/>
            <a:cxnLst/>
            <a:rect l="0" t="0" r="r" b="b"/>
            <a:pathLst>
              <a:path w="1272" h="1907">
                <a:moveTo>
                  <a:pt x="635" y="0"/>
                </a:moveTo>
                <a:lnTo>
                  <a:pt x="1271" y="1906"/>
                </a:lnTo>
                <a:lnTo>
                  <a:pt x="0" y="1906"/>
                </a:lnTo>
                <a:lnTo>
                  <a:pt x="635" y="0"/>
                </a:lnTo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98" name="CustomShape 26"/>
          <p:cNvSpPr/>
          <p:nvPr/>
        </p:nvSpPr>
        <p:spPr>
          <a:xfrm>
            <a:off x="2502287" y="3575834"/>
            <a:ext cx="310942" cy="466413"/>
          </a:xfrm>
          <a:custGeom>
            <a:avLst/>
            <a:gdLst/>
            <a:ahLst/>
            <a:cxnLst/>
            <a:rect l="0" t="0" r="r" b="b"/>
            <a:pathLst>
              <a:path w="1272" h="1907">
                <a:moveTo>
                  <a:pt x="635" y="0"/>
                </a:moveTo>
                <a:lnTo>
                  <a:pt x="1271" y="1906"/>
                </a:lnTo>
                <a:lnTo>
                  <a:pt x="0" y="1906"/>
                </a:lnTo>
                <a:lnTo>
                  <a:pt x="635" y="0"/>
                </a:lnTo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99" name="TextShape 27"/>
          <p:cNvSpPr txBox="1"/>
          <p:nvPr/>
        </p:nvSpPr>
        <p:spPr>
          <a:xfrm>
            <a:off x="4810299" y="3420363"/>
            <a:ext cx="3174118" cy="563123"/>
          </a:xfrm>
          <a:prstGeom prst="rect">
            <a:avLst/>
          </a:prstGeom>
          <a:noFill/>
          <a:ln>
            <a:noFill/>
          </a:ln>
        </p:spPr>
        <p:txBody>
          <a:bodyPr lIns="61209" tIns="30605" rIns="61209" bIns="30605"/>
          <a:lstStyle/>
          <a:p>
            <a:r>
              <a:rPr lang="en-US" sz="2000" spc="-1" dirty="0">
                <a:latin typeface="Optima" pitchFamily="2" charset="0"/>
              </a:rPr>
              <a:t>Airy : </a:t>
            </a:r>
            <a:r>
              <a:rPr lang="en-US" sz="2000" spc="-1" dirty="0">
                <a:latin typeface="Symbol" panose="05050102010706020507" pitchFamily="18" charset="2"/>
              </a:rPr>
              <a:t>r </a:t>
            </a:r>
            <a:r>
              <a:rPr lang="en-US" sz="2000" spc="-1" dirty="0">
                <a:latin typeface="Optima" pitchFamily="2" charset="0"/>
              </a:rPr>
              <a:t>const. (~continents)</a:t>
            </a:r>
          </a:p>
          <a:p>
            <a:r>
              <a:rPr lang="en-US" sz="2000" spc="-1" dirty="0">
                <a:latin typeface="Optima" pitchFamily="2" charset="0"/>
              </a:rPr>
              <a:t>Pratt: </a:t>
            </a:r>
            <a:r>
              <a:rPr lang="en-US" sz="2000" i="1" spc="-1" dirty="0">
                <a:latin typeface="Optima" pitchFamily="2" charset="0"/>
              </a:rPr>
              <a:t>l</a:t>
            </a:r>
            <a:r>
              <a:rPr lang="en-US" sz="2000" spc="-1" dirty="0">
                <a:latin typeface="Optima" pitchFamily="2" charset="0"/>
              </a:rPr>
              <a:t> const. (~oceans)</a:t>
            </a:r>
          </a:p>
        </p:txBody>
      </p:sp>
    </p:spTree>
    <p:extLst>
      <p:ext uri="{BB962C8B-B14F-4D97-AF65-F5344CB8AC3E}">
        <p14:creationId xmlns:p14="http://schemas.microsoft.com/office/powerpoint/2010/main" val="3747822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0" name="Picture 299"/>
          <p:cNvPicPr/>
          <p:nvPr/>
        </p:nvPicPr>
        <p:blipFill>
          <a:blip r:embed="rId3"/>
          <a:stretch/>
        </p:blipFill>
        <p:spPr>
          <a:xfrm>
            <a:off x="2805149" y="487959"/>
            <a:ext cx="3722246" cy="1922699"/>
          </a:xfrm>
          <a:prstGeom prst="rect">
            <a:avLst/>
          </a:prstGeom>
          <a:ln>
            <a:noFill/>
          </a:ln>
        </p:spPr>
      </p:pic>
      <p:pic>
        <p:nvPicPr>
          <p:cNvPr id="301" name="Picture 300"/>
          <p:cNvPicPr/>
          <p:nvPr/>
        </p:nvPicPr>
        <p:blipFill>
          <a:blip r:embed="rId4"/>
          <a:stretch/>
        </p:blipFill>
        <p:spPr>
          <a:xfrm>
            <a:off x="2699870" y="2954194"/>
            <a:ext cx="3932805" cy="2020879"/>
          </a:xfrm>
          <a:prstGeom prst="rect">
            <a:avLst/>
          </a:prstGeom>
          <a:ln>
            <a:noFill/>
          </a:ln>
        </p:spPr>
      </p:pic>
      <p:sp>
        <p:nvSpPr>
          <p:cNvPr id="302" name="TextShape 1"/>
          <p:cNvSpPr txBox="1"/>
          <p:nvPr/>
        </p:nvSpPr>
        <p:spPr>
          <a:xfrm>
            <a:off x="3871411" y="4709181"/>
            <a:ext cx="1589967" cy="265892"/>
          </a:xfrm>
          <a:prstGeom prst="rect">
            <a:avLst/>
          </a:prstGeom>
          <a:solidFill>
            <a:srgbClr val="FFFFFF">
              <a:alpha val="50000"/>
            </a:srgbClr>
          </a:solidFill>
          <a:ln>
            <a:noFill/>
          </a:ln>
        </p:spPr>
        <p:txBody>
          <a:bodyPr lIns="61209" tIns="30605" rIns="61209" bIns="30605"/>
          <a:lstStyle/>
          <a:p>
            <a:r>
              <a:rPr lang="en-US" sz="1224" spc="-1">
                <a:latin typeface="Optima" pitchFamily="2" charset="0"/>
              </a:rPr>
              <a:t>Laske et al. (2013)</a:t>
            </a:r>
          </a:p>
        </p:txBody>
      </p:sp>
      <p:sp>
        <p:nvSpPr>
          <p:cNvPr id="303" name="CustomShape 2"/>
          <p:cNvSpPr/>
          <p:nvPr/>
        </p:nvSpPr>
        <p:spPr>
          <a:xfrm>
            <a:off x="3479139" y="128294"/>
            <a:ext cx="2256411" cy="45245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1209" tIns="31829" rIns="61209" bIns="31829"/>
          <a:lstStyle/>
          <a:p>
            <a:pPr algn="ctr">
              <a:lnSpc>
                <a:spcPct val="134000"/>
              </a:lnSpc>
              <a:spcBef>
                <a:spcPts val="1020"/>
              </a:spcBef>
            </a:pPr>
            <a:r>
              <a:rPr lang="en-GB" sz="1904" spc="-1" dirty="0" smtClean="0">
                <a:solidFill>
                  <a:srgbClr val="000000"/>
                </a:solidFill>
                <a:latin typeface="Optima" pitchFamily="2" charset="0"/>
              </a:rPr>
              <a:t>topography</a:t>
            </a:r>
            <a:endParaRPr lang="en-US" sz="1904" spc="-1" dirty="0">
              <a:latin typeface="Optima" pitchFamily="2" charset="0"/>
            </a:endParaRPr>
          </a:p>
        </p:txBody>
      </p:sp>
      <p:sp>
        <p:nvSpPr>
          <p:cNvPr id="304" name="CustomShape 3"/>
          <p:cNvSpPr/>
          <p:nvPr/>
        </p:nvSpPr>
        <p:spPr>
          <a:xfrm>
            <a:off x="3555650" y="2664309"/>
            <a:ext cx="2103388" cy="45245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1209" tIns="31829" rIns="61209" bIns="31829"/>
          <a:lstStyle/>
          <a:p>
            <a:pPr>
              <a:lnSpc>
                <a:spcPct val="134000"/>
              </a:lnSpc>
              <a:spcBef>
                <a:spcPts val="1020"/>
              </a:spcBef>
            </a:pPr>
            <a:r>
              <a:rPr lang="en-GB" sz="1904" spc="-1">
                <a:solidFill>
                  <a:srgbClr val="000000"/>
                </a:solidFill>
                <a:latin typeface="Optima" pitchFamily="2" charset="0"/>
              </a:rPr>
              <a:t>crustal thickness</a:t>
            </a:r>
            <a:endParaRPr lang="en-US" sz="1904" spc="-1">
              <a:latin typeface="Optima" pitchFamily="2" charset="0"/>
            </a:endParaRPr>
          </a:p>
        </p:txBody>
      </p:sp>
      <p:sp>
        <p:nvSpPr>
          <p:cNvPr id="305" name="TextShape 4"/>
          <p:cNvSpPr txBox="1"/>
          <p:nvPr/>
        </p:nvSpPr>
        <p:spPr>
          <a:xfrm>
            <a:off x="6897587" y="3731305"/>
            <a:ext cx="1803068" cy="1105925"/>
          </a:xfrm>
          <a:prstGeom prst="rect">
            <a:avLst/>
          </a:prstGeom>
          <a:noFill/>
          <a:ln>
            <a:noFill/>
          </a:ln>
        </p:spPr>
        <p:txBody>
          <a:bodyPr lIns="61209" tIns="30605" rIns="61209" bIns="30605"/>
          <a:lstStyle/>
          <a:p>
            <a:r>
              <a:rPr lang="en-US" sz="1224" spc="-1" dirty="0">
                <a:latin typeface="Optima" pitchFamily="2" charset="0"/>
              </a:rPr>
              <a:t>Note: </a:t>
            </a:r>
          </a:p>
          <a:p>
            <a:r>
              <a:rPr lang="en-US" sz="1224" spc="-1" dirty="0">
                <a:latin typeface="Optima" pitchFamily="2" charset="0"/>
              </a:rPr>
              <a:t>very </a:t>
            </a:r>
            <a:r>
              <a:rPr lang="en-US" sz="1224" spc="-1" dirty="0" smtClean="0">
                <a:latin typeface="Optima" pitchFamily="2" charset="0"/>
              </a:rPr>
              <a:t>uneven coverage</a:t>
            </a:r>
            <a:r>
              <a:rPr lang="en-US" sz="1224" spc="-1" dirty="0">
                <a:latin typeface="Optima" pitchFamily="2" charset="0"/>
              </a:rPr>
              <a:t>.</a:t>
            </a:r>
          </a:p>
          <a:p>
            <a:r>
              <a:rPr lang="en-US" sz="1224" spc="-1" dirty="0">
                <a:latin typeface="Optima" pitchFamily="2" charset="0"/>
              </a:rPr>
              <a:t>active </a:t>
            </a:r>
            <a:r>
              <a:rPr lang="en-US" sz="1224" spc="-1" dirty="0" smtClean="0">
                <a:latin typeface="Optima" pitchFamily="2" charset="0"/>
              </a:rPr>
              <a:t>source best</a:t>
            </a:r>
            <a:r>
              <a:rPr lang="en-US" sz="1224" spc="-1" dirty="0">
                <a:latin typeface="Optima" pitchFamily="2" charset="0"/>
              </a:rPr>
              <a:t>, </a:t>
            </a:r>
            <a:endParaRPr lang="en-US" sz="1224" spc="-1" dirty="0" smtClean="0">
              <a:latin typeface="Optima" pitchFamily="2" charset="0"/>
            </a:endParaRPr>
          </a:p>
          <a:p>
            <a:r>
              <a:rPr lang="en-US" sz="1224" spc="-1" dirty="0">
                <a:latin typeface="Optima" pitchFamily="2" charset="0"/>
              </a:rPr>
              <a:t>r</a:t>
            </a:r>
            <a:r>
              <a:rPr lang="en-US" sz="1224" spc="-1" dirty="0" smtClean="0">
                <a:latin typeface="Optima" pitchFamily="2" charset="0"/>
              </a:rPr>
              <a:t>eceiver functions next best </a:t>
            </a:r>
            <a:r>
              <a:rPr lang="en-US" sz="1224" spc="-1" dirty="0">
                <a:latin typeface="Optima" pitchFamily="2" charset="0"/>
              </a:rPr>
              <a:t>thing</a:t>
            </a:r>
          </a:p>
        </p:txBody>
      </p:sp>
    </p:spTree>
    <p:extLst>
      <p:ext uri="{BB962C8B-B14F-4D97-AF65-F5344CB8AC3E}">
        <p14:creationId xmlns:p14="http://schemas.microsoft.com/office/powerpoint/2010/main" val="2018675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0483" y="1215450"/>
            <a:ext cx="5179613" cy="3928050"/>
          </a:xfrm>
          <a:prstGeom prst="rect">
            <a:avLst/>
          </a:prstGeom>
        </p:spPr>
      </p:pic>
      <p:pic>
        <p:nvPicPr>
          <p:cNvPr id="307" name="Picture 306"/>
          <p:cNvPicPr/>
          <p:nvPr/>
        </p:nvPicPr>
        <p:blipFill>
          <a:blip r:embed="rId4"/>
          <a:stretch/>
        </p:blipFill>
        <p:spPr>
          <a:xfrm>
            <a:off x="232165" y="294672"/>
            <a:ext cx="3295986" cy="1702591"/>
          </a:xfrm>
          <a:prstGeom prst="rect">
            <a:avLst/>
          </a:prstGeom>
          <a:ln>
            <a:noFill/>
          </a:ln>
        </p:spPr>
      </p:pic>
      <p:pic>
        <p:nvPicPr>
          <p:cNvPr id="308" name="Picture 307"/>
          <p:cNvPicPr/>
          <p:nvPr/>
        </p:nvPicPr>
        <p:blipFill>
          <a:blip r:embed="rId5"/>
          <a:stretch/>
        </p:blipFill>
        <p:spPr>
          <a:xfrm>
            <a:off x="194460" y="3265271"/>
            <a:ext cx="3482551" cy="1789508"/>
          </a:xfrm>
          <a:prstGeom prst="rect">
            <a:avLst/>
          </a:prstGeom>
          <a:ln>
            <a:noFill/>
          </a:ln>
        </p:spPr>
      </p:pic>
      <p:sp>
        <p:nvSpPr>
          <p:cNvPr id="309" name="TextShape 1"/>
          <p:cNvSpPr txBox="1"/>
          <p:nvPr/>
        </p:nvSpPr>
        <p:spPr>
          <a:xfrm>
            <a:off x="1114065" y="4784235"/>
            <a:ext cx="1408053" cy="235532"/>
          </a:xfrm>
          <a:prstGeom prst="rect">
            <a:avLst/>
          </a:prstGeom>
          <a:solidFill>
            <a:srgbClr val="FFFFFF">
              <a:alpha val="50000"/>
            </a:srgbClr>
          </a:solidFill>
          <a:ln>
            <a:noFill/>
          </a:ln>
        </p:spPr>
        <p:txBody>
          <a:bodyPr lIns="61209" tIns="30605" rIns="61209" bIns="30605"/>
          <a:lstStyle/>
          <a:p>
            <a:r>
              <a:rPr lang="en-US" sz="1224" spc="-1">
                <a:latin typeface="Optima" pitchFamily="2" charset="0"/>
              </a:rPr>
              <a:t>Laske et al. (2013)</a:t>
            </a:r>
          </a:p>
        </p:txBody>
      </p:sp>
      <p:sp>
        <p:nvSpPr>
          <p:cNvPr id="310" name="CustomShape 2"/>
          <p:cNvSpPr/>
          <p:nvPr/>
        </p:nvSpPr>
        <p:spPr>
          <a:xfrm>
            <a:off x="827362" y="-77724"/>
            <a:ext cx="3233553" cy="45245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1209" tIns="31829" rIns="61209" bIns="31829"/>
          <a:lstStyle/>
          <a:p>
            <a:pPr>
              <a:lnSpc>
                <a:spcPct val="134000"/>
              </a:lnSpc>
              <a:spcBef>
                <a:spcPts val="1020"/>
              </a:spcBef>
            </a:pPr>
            <a:r>
              <a:rPr lang="en-GB" sz="1904" spc="-1">
                <a:solidFill>
                  <a:srgbClr val="000000"/>
                </a:solidFill>
                <a:latin typeface="Optima" pitchFamily="2" charset="0"/>
              </a:rPr>
              <a:t>actual topography</a:t>
            </a:r>
            <a:endParaRPr lang="en-US" sz="1904" spc="-1">
              <a:latin typeface="Optima" pitchFamily="2" charset="0"/>
            </a:endParaRPr>
          </a:p>
        </p:txBody>
      </p:sp>
      <p:sp>
        <p:nvSpPr>
          <p:cNvPr id="314" name="CustomShape 4"/>
          <p:cNvSpPr/>
          <p:nvPr/>
        </p:nvSpPr>
        <p:spPr>
          <a:xfrm>
            <a:off x="6339605" y="145516"/>
            <a:ext cx="1171297" cy="59054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16" name="CustomShape 6"/>
          <p:cNvSpPr/>
          <p:nvPr/>
        </p:nvSpPr>
        <p:spPr>
          <a:xfrm>
            <a:off x="7861508" y="1057203"/>
            <a:ext cx="139067" cy="18656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18" name="Line 8"/>
          <p:cNvSpPr/>
          <p:nvPr/>
        </p:nvSpPr>
        <p:spPr>
          <a:xfrm>
            <a:off x="6058044" y="2676795"/>
            <a:ext cx="186565" cy="332732"/>
          </a:xfrm>
          <a:prstGeom prst="line">
            <a:avLst/>
          </a:prstGeom>
          <a:ln w="3672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19" name="Line 9"/>
          <p:cNvSpPr/>
          <p:nvPr/>
        </p:nvSpPr>
        <p:spPr>
          <a:xfrm flipH="1">
            <a:off x="6555551" y="2798479"/>
            <a:ext cx="684073" cy="373130"/>
          </a:xfrm>
          <a:prstGeom prst="line">
            <a:avLst/>
          </a:prstGeom>
          <a:ln w="3672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20" name="CustomShape 10"/>
          <p:cNvSpPr/>
          <p:nvPr/>
        </p:nvSpPr>
        <p:spPr>
          <a:xfrm>
            <a:off x="1028700" y="2794451"/>
            <a:ext cx="3556654" cy="45245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1209" tIns="31829" rIns="61209" bIns="31829"/>
          <a:lstStyle/>
          <a:p>
            <a:pPr>
              <a:lnSpc>
                <a:spcPct val="134000"/>
              </a:lnSpc>
              <a:spcBef>
                <a:spcPts val="1020"/>
              </a:spcBef>
            </a:pPr>
            <a:r>
              <a:rPr lang="en-GB" sz="1904" spc="-1" dirty="0">
                <a:solidFill>
                  <a:srgbClr val="000000"/>
                </a:solidFill>
                <a:latin typeface="Optima" pitchFamily="2" charset="0"/>
              </a:rPr>
              <a:t>crustal </a:t>
            </a:r>
            <a:r>
              <a:rPr lang="en-GB" sz="1904" spc="-1" dirty="0" smtClean="0">
                <a:solidFill>
                  <a:srgbClr val="000000"/>
                </a:solidFill>
                <a:latin typeface="Optima" pitchFamily="2" charset="0"/>
              </a:rPr>
              <a:t>thickness</a:t>
            </a:r>
            <a:endParaRPr lang="en-US" sz="1904" spc="-1" dirty="0">
              <a:latin typeface="Optima" pitchFamily="2" charset="0"/>
            </a:endParaRPr>
          </a:p>
        </p:txBody>
      </p:sp>
      <p:sp>
        <p:nvSpPr>
          <p:cNvPr id="321" name="TextShape 11"/>
          <p:cNvSpPr txBox="1"/>
          <p:nvPr/>
        </p:nvSpPr>
        <p:spPr>
          <a:xfrm>
            <a:off x="5635946" y="4926106"/>
            <a:ext cx="2270367" cy="23553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61209" tIns="30605" rIns="61209" bIns="30605"/>
          <a:lstStyle/>
          <a:p>
            <a:r>
              <a:rPr lang="en-US" sz="1224" spc="-1">
                <a:latin typeface="Arial"/>
              </a:rPr>
              <a:t>effective crustal thickness [km] </a:t>
            </a:r>
          </a:p>
        </p:txBody>
      </p:sp>
      <p:sp>
        <p:nvSpPr>
          <p:cNvPr id="322" name="TextShape 12"/>
          <p:cNvSpPr txBox="1"/>
          <p:nvPr/>
        </p:nvSpPr>
        <p:spPr>
          <a:xfrm rot="16200000">
            <a:off x="3010984" y="2767506"/>
            <a:ext cx="1917068" cy="23553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61209" tIns="30605" rIns="61209" bIns="30605"/>
          <a:lstStyle/>
          <a:p>
            <a:r>
              <a:rPr lang="en-US" sz="1224" spc="-1">
                <a:latin typeface="Arial"/>
              </a:rPr>
              <a:t>observed topography [km]</a:t>
            </a:r>
          </a:p>
        </p:txBody>
      </p:sp>
    </p:spTree>
    <p:extLst>
      <p:ext uri="{BB962C8B-B14F-4D97-AF65-F5344CB8AC3E}">
        <p14:creationId xmlns:p14="http://schemas.microsoft.com/office/powerpoint/2010/main" val="174996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0" name="Picture 259"/>
          <p:cNvPicPr/>
          <p:nvPr/>
        </p:nvPicPr>
        <p:blipFill>
          <a:blip r:embed="rId2"/>
          <a:stretch/>
        </p:blipFill>
        <p:spPr>
          <a:xfrm rot="5400000">
            <a:off x="4601391" y="645953"/>
            <a:ext cx="3599583" cy="5142786"/>
          </a:xfrm>
          <a:prstGeom prst="rect">
            <a:avLst/>
          </a:prstGeom>
          <a:ln>
            <a:noFill/>
          </a:ln>
        </p:spPr>
      </p:pic>
      <p:sp>
        <p:nvSpPr>
          <p:cNvPr id="262" name="TextShape 1"/>
          <p:cNvSpPr txBox="1"/>
          <p:nvPr/>
        </p:nvSpPr>
        <p:spPr>
          <a:xfrm>
            <a:off x="327661" y="108952"/>
            <a:ext cx="2017442" cy="409611"/>
          </a:xfrm>
          <a:prstGeom prst="rect">
            <a:avLst/>
          </a:prstGeom>
          <a:noFill/>
          <a:ln>
            <a:noFill/>
          </a:ln>
        </p:spPr>
        <p:txBody>
          <a:bodyPr lIns="61209" tIns="30605" rIns="61209" bIns="30605"/>
          <a:lstStyle/>
          <a:p>
            <a:r>
              <a:rPr lang="en-US" sz="1224" spc="-1" dirty="0">
                <a:solidFill>
                  <a:schemeClr val="bg1">
                    <a:lumMod val="85000"/>
                  </a:schemeClr>
                </a:solidFill>
                <a:latin typeface="Optima" pitchFamily="2" charset="0"/>
              </a:rPr>
              <a:t>Mueller et al. </a:t>
            </a:r>
            <a:r>
              <a:rPr lang="en-US" sz="1224" spc="-1" dirty="0" smtClean="0">
                <a:solidFill>
                  <a:schemeClr val="bg1">
                    <a:lumMod val="85000"/>
                  </a:schemeClr>
                </a:solidFill>
                <a:latin typeface="Optima" pitchFamily="2" charset="0"/>
              </a:rPr>
              <a:t>(</a:t>
            </a:r>
            <a:r>
              <a:rPr lang="en-US" sz="1224" spc="-1" dirty="0">
                <a:solidFill>
                  <a:schemeClr val="bg1">
                    <a:lumMod val="85000"/>
                  </a:schemeClr>
                </a:solidFill>
                <a:latin typeface="Optima" pitchFamily="2" charset="0"/>
              </a:rPr>
              <a:t>2016)</a:t>
            </a:r>
          </a:p>
        </p:txBody>
      </p:sp>
      <p:sp>
        <p:nvSpPr>
          <p:cNvPr id="263" name="TextShape 2"/>
          <p:cNvSpPr txBox="1"/>
          <p:nvPr/>
        </p:nvSpPr>
        <p:spPr>
          <a:xfrm>
            <a:off x="1978337" y="155471"/>
            <a:ext cx="7058983" cy="1157096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r"/>
            <a:r>
              <a:rPr lang="en-US" sz="2720" spc="-1" dirty="0" smtClean="0">
                <a:latin typeface="Optima" pitchFamily="2" charset="0"/>
              </a:rPr>
              <a:t>Time-evolution</a:t>
            </a:r>
            <a:r>
              <a:rPr lang="en-US" sz="1224" dirty="0">
                <a:latin typeface="Optima" pitchFamily="2" charset="0"/>
              </a:rPr>
              <a:t> </a:t>
            </a:r>
            <a:r>
              <a:rPr lang="en-US" sz="2720" spc="-1" dirty="0" smtClean="0">
                <a:latin typeface="Optima" pitchFamily="2" charset="0"/>
              </a:rPr>
              <a:t>of </a:t>
            </a:r>
            <a:r>
              <a:rPr lang="en-US" sz="2720" spc="-1" dirty="0">
                <a:latin typeface="Optima" pitchFamily="2" charset="0"/>
              </a:rPr>
              <a:t>plate </a:t>
            </a:r>
            <a:endParaRPr lang="en-US" sz="2720" spc="-1" dirty="0" smtClean="0">
              <a:latin typeface="Optima" pitchFamily="2" charset="0"/>
            </a:endParaRPr>
          </a:p>
          <a:p>
            <a:pPr algn="r"/>
            <a:r>
              <a:rPr lang="en-US" sz="2720" spc="-1" dirty="0">
                <a:latin typeface="Optima" pitchFamily="2" charset="0"/>
              </a:rPr>
              <a:t>k</a:t>
            </a:r>
            <a:r>
              <a:rPr lang="en-US" sz="2720" spc="-1" dirty="0" smtClean="0">
                <a:latin typeface="Optima" pitchFamily="2" charset="0"/>
              </a:rPr>
              <a:t>inematic</a:t>
            </a:r>
            <a:r>
              <a:rPr lang="en-US" sz="1224" dirty="0" smtClean="0">
                <a:latin typeface="Optima" pitchFamily="2" charset="0"/>
              </a:rPr>
              <a:t> </a:t>
            </a:r>
            <a:r>
              <a:rPr lang="en-US" sz="2720" spc="-1" dirty="0" smtClean="0">
                <a:latin typeface="Optima" pitchFamily="2" charset="0"/>
              </a:rPr>
              <a:t>diagnostics</a:t>
            </a:r>
            <a:endParaRPr lang="en-US" sz="2720" spc="-1" dirty="0">
              <a:latin typeface="Optima" pitchFamily="2" charset="0"/>
            </a:endParaRPr>
          </a:p>
        </p:txBody>
      </p:sp>
      <p:sp>
        <p:nvSpPr>
          <p:cNvPr id="264" name="TextShape 3"/>
          <p:cNvSpPr txBox="1"/>
          <p:nvPr/>
        </p:nvSpPr>
        <p:spPr>
          <a:xfrm>
            <a:off x="4377995" y="1212796"/>
            <a:ext cx="2655984" cy="292579"/>
          </a:xfrm>
          <a:prstGeom prst="rect">
            <a:avLst/>
          </a:prstGeom>
          <a:solidFill>
            <a:srgbClr val="FFFFFF">
              <a:alpha val="50000"/>
            </a:srgbClr>
          </a:solidFill>
          <a:ln>
            <a:noFill/>
          </a:ln>
        </p:spPr>
        <p:txBody>
          <a:bodyPr lIns="61209" tIns="30605" rIns="61209" bIns="30605"/>
          <a:lstStyle/>
          <a:p>
            <a:r>
              <a:rPr lang="en-US" sz="1632" spc="-1" dirty="0">
                <a:solidFill>
                  <a:srgbClr val="9900FF"/>
                </a:solidFill>
                <a:latin typeface="Optima" pitchFamily="2" charset="0"/>
              </a:rPr>
              <a:t>toroidal/poloidal ratio</a:t>
            </a:r>
            <a:endParaRPr lang="en-US" sz="1632" spc="-1" dirty="0">
              <a:latin typeface="Optima" pitchFamily="2" charset="0"/>
            </a:endParaRPr>
          </a:p>
        </p:txBody>
      </p:sp>
      <p:sp>
        <p:nvSpPr>
          <p:cNvPr id="265" name="TextShape 4"/>
          <p:cNvSpPr txBox="1"/>
          <p:nvPr/>
        </p:nvSpPr>
        <p:spPr>
          <a:xfrm>
            <a:off x="5658625" y="2625543"/>
            <a:ext cx="1485113" cy="292579"/>
          </a:xfrm>
          <a:prstGeom prst="rect">
            <a:avLst/>
          </a:prstGeom>
          <a:solidFill>
            <a:srgbClr val="FFFFFF">
              <a:alpha val="50000"/>
            </a:srgbClr>
          </a:solidFill>
          <a:ln>
            <a:noFill/>
          </a:ln>
        </p:spPr>
        <p:txBody>
          <a:bodyPr lIns="61209" tIns="30605" rIns="61209" bIns="30605"/>
          <a:lstStyle/>
          <a:p>
            <a:r>
              <a:rPr lang="en-US" sz="1632" spc="-1" dirty="0">
                <a:solidFill>
                  <a:srgbClr val="009900"/>
                </a:solidFill>
                <a:latin typeface="Optima" pitchFamily="2" charset="0"/>
              </a:rPr>
              <a:t>n</a:t>
            </a:r>
            <a:r>
              <a:rPr lang="en-US" sz="1632" spc="-1" dirty="0" smtClean="0">
                <a:solidFill>
                  <a:srgbClr val="009900"/>
                </a:solidFill>
                <a:latin typeface="Optima" pitchFamily="2" charset="0"/>
              </a:rPr>
              <a:t>et rotation</a:t>
            </a:r>
            <a:endParaRPr lang="en-US" sz="1632" spc="-1" dirty="0">
              <a:latin typeface="Optima" pitchFamily="2" charset="0"/>
            </a:endParaRPr>
          </a:p>
        </p:txBody>
      </p:sp>
      <p:pic>
        <p:nvPicPr>
          <p:cNvPr id="9" name="Picture 8" descr="agev.mueller16age.mov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1" y="667766"/>
            <a:ext cx="2918400" cy="17885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31201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CustomShape 4"/>
          <p:cNvSpPr/>
          <p:nvPr/>
        </p:nvSpPr>
        <p:spPr>
          <a:xfrm>
            <a:off x="6339605" y="145516"/>
            <a:ext cx="1171297" cy="59054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16" name="CustomShape 6"/>
          <p:cNvSpPr/>
          <p:nvPr/>
        </p:nvSpPr>
        <p:spPr>
          <a:xfrm>
            <a:off x="7861508" y="1057203"/>
            <a:ext cx="139067" cy="18656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17" name="CustomShape 7"/>
          <p:cNvSpPr/>
          <p:nvPr/>
        </p:nvSpPr>
        <p:spPr>
          <a:xfrm>
            <a:off x="6555551" y="995015"/>
            <a:ext cx="139067" cy="18656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18" name="Line 8"/>
          <p:cNvSpPr/>
          <p:nvPr/>
        </p:nvSpPr>
        <p:spPr>
          <a:xfrm>
            <a:off x="6058044" y="2676795"/>
            <a:ext cx="186565" cy="332732"/>
          </a:xfrm>
          <a:prstGeom prst="line">
            <a:avLst/>
          </a:prstGeom>
          <a:ln w="3672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19" name="Line 9"/>
          <p:cNvSpPr/>
          <p:nvPr/>
        </p:nvSpPr>
        <p:spPr>
          <a:xfrm flipH="1">
            <a:off x="6555551" y="2798479"/>
            <a:ext cx="684073" cy="373130"/>
          </a:xfrm>
          <a:prstGeom prst="line">
            <a:avLst/>
          </a:prstGeom>
          <a:ln w="3672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grpSp>
        <p:nvGrpSpPr>
          <p:cNvPr id="3" name="Group 2"/>
          <p:cNvGrpSpPr/>
          <p:nvPr/>
        </p:nvGrpSpPr>
        <p:grpSpPr>
          <a:xfrm>
            <a:off x="1136261" y="145516"/>
            <a:ext cx="6655535" cy="4787108"/>
            <a:chOff x="3851752" y="1215450"/>
            <a:chExt cx="5188344" cy="3946188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860483" y="1215450"/>
              <a:ext cx="5179613" cy="3928050"/>
            </a:xfrm>
            <a:prstGeom prst="rect">
              <a:avLst/>
            </a:prstGeom>
          </p:spPr>
        </p:pic>
        <p:sp>
          <p:nvSpPr>
            <p:cNvPr id="321" name="TextShape 11"/>
            <p:cNvSpPr txBox="1"/>
            <p:nvPr/>
          </p:nvSpPr>
          <p:spPr>
            <a:xfrm>
              <a:off x="5635946" y="4926106"/>
              <a:ext cx="2270367" cy="23553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1209" tIns="30605" rIns="61209" bIns="30605"/>
            <a:lstStyle/>
            <a:p>
              <a:r>
                <a:rPr lang="en-US" sz="1224" spc="-1">
                  <a:latin typeface="Arial"/>
                </a:rPr>
                <a:t>effective crustal thickness [km] </a:t>
              </a:r>
            </a:p>
          </p:txBody>
        </p:sp>
        <p:sp>
          <p:nvSpPr>
            <p:cNvPr id="322" name="TextShape 12"/>
            <p:cNvSpPr txBox="1"/>
            <p:nvPr/>
          </p:nvSpPr>
          <p:spPr>
            <a:xfrm rot="16200000">
              <a:off x="3010984" y="2767506"/>
              <a:ext cx="1917068" cy="23553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1209" tIns="30605" rIns="61209" bIns="30605"/>
            <a:lstStyle/>
            <a:p>
              <a:r>
                <a:rPr lang="en-US" sz="1224" spc="-1" dirty="0">
                  <a:latin typeface="Arial"/>
                </a:rPr>
                <a:t>observed topography [km]</a:t>
              </a:r>
            </a:p>
          </p:txBody>
        </p:sp>
      </p:grpSp>
      <p:sp>
        <p:nvSpPr>
          <p:cNvPr id="4" name="Oval 3"/>
          <p:cNvSpPr/>
          <p:nvPr/>
        </p:nvSpPr>
        <p:spPr>
          <a:xfrm>
            <a:off x="3175906" y="1057203"/>
            <a:ext cx="2411528" cy="2035340"/>
          </a:xfrm>
          <a:prstGeom prst="ellipse">
            <a:avLst/>
          </a:prstGeom>
          <a:noFill/>
          <a:ln/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396479" y="209955"/>
            <a:ext cx="4836580" cy="46166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tx1"/>
                </a:solidFill>
                <a:latin typeface="Optima"/>
                <a:cs typeface="Optima"/>
              </a:rPr>
              <a:t>Residual (non-isostatic) topography</a:t>
            </a:r>
            <a:endParaRPr lang="en-US" sz="2400" dirty="0">
              <a:solidFill>
                <a:schemeClr val="tx1"/>
              </a:solidFill>
              <a:latin typeface="Optima"/>
              <a:cs typeface="Optima"/>
            </a:endParaRPr>
          </a:p>
        </p:txBody>
      </p:sp>
    </p:spTree>
    <p:extLst>
      <p:ext uri="{BB962C8B-B14F-4D97-AF65-F5344CB8AC3E}">
        <p14:creationId xmlns:p14="http://schemas.microsoft.com/office/powerpoint/2010/main" val="2413651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8" name="Picture 907"/>
          <p:cNvPicPr/>
          <p:nvPr/>
        </p:nvPicPr>
        <p:blipFill>
          <a:blip r:embed="rId2"/>
          <a:stretch/>
        </p:blipFill>
        <p:spPr>
          <a:xfrm>
            <a:off x="1545956" y="2524262"/>
            <a:ext cx="5027468" cy="2606282"/>
          </a:xfrm>
          <a:prstGeom prst="rect">
            <a:avLst/>
          </a:prstGeom>
          <a:ln>
            <a:noFill/>
          </a:ln>
        </p:spPr>
      </p:pic>
      <p:pic>
        <p:nvPicPr>
          <p:cNvPr id="909" name="Picture 908"/>
          <p:cNvPicPr/>
          <p:nvPr/>
        </p:nvPicPr>
        <p:blipFill>
          <a:blip r:embed="rId3"/>
          <a:stretch/>
        </p:blipFill>
        <p:spPr>
          <a:xfrm>
            <a:off x="1567502" y="15669"/>
            <a:ext cx="4904071" cy="2527935"/>
          </a:xfrm>
          <a:prstGeom prst="rect">
            <a:avLst/>
          </a:prstGeom>
          <a:ln>
            <a:noFill/>
          </a:ln>
        </p:spPr>
      </p:pic>
      <p:sp>
        <p:nvSpPr>
          <p:cNvPr id="911" name="TextShape 2"/>
          <p:cNvSpPr txBox="1"/>
          <p:nvPr/>
        </p:nvSpPr>
        <p:spPr>
          <a:xfrm>
            <a:off x="1132428" y="0"/>
            <a:ext cx="1588498" cy="235532"/>
          </a:xfrm>
          <a:prstGeom prst="rect">
            <a:avLst/>
          </a:prstGeom>
          <a:noFill/>
          <a:ln>
            <a:noFill/>
          </a:ln>
        </p:spPr>
        <p:txBody>
          <a:bodyPr lIns="61209" tIns="30605" rIns="61209" bIns="30605"/>
          <a:lstStyle/>
          <a:p>
            <a:r>
              <a:rPr lang="en-US" sz="1224" spc="-1">
                <a:solidFill>
                  <a:schemeClr val="bg1">
                    <a:lumMod val="75000"/>
                  </a:schemeClr>
                </a:solidFill>
                <a:latin typeface="Optima" pitchFamily="2" charset="0"/>
              </a:rPr>
              <a:t>Hoggard et al. (2016)</a:t>
            </a:r>
          </a:p>
        </p:txBody>
      </p:sp>
      <p:sp>
        <p:nvSpPr>
          <p:cNvPr id="912" name="TextShape 3"/>
          <p:cNvSpPr txBox="1"/>
          <p:nvPr/>
        </p:nvSpPr>
        <p:spPr>
          <a:xfrm>
            <a:off x="1144425" y="2569557"/>
            <a:ext cx="1415398" cy="235532"/>
          </a:xfrm>
          <a:prstGeom prst="rect">
            <a:avLst/>
          </a:prstGeom>
          <a:noFill/>
          <a:ln>
            <a:noFill/>
          </a:ln>
        </p:spPr>
        <p:txBody>
          <a:bodyPr lIns="61209" tIns="30605" rIns="61209" bIns="30605"/>
          <a:lstStyle/>
          <a:p>
            <a:r>
              <a:rPr lang="en-US" sz="1224" spc="-1">
                <a:solidFill>
                  <a:schemeClr val="bg1">
                    <a:lumMod val="75000"/>
                  </a:schemeClr>
                </a:solidFill>
                <a:latin typeface="Optima" pitchFamily="2" charset="0"/>
              </a:rPr>
              <a:t>Steinberger (2016)</a:t>
            </a:r>
          </a:p>
        </p:txBody>
      </p:sp>
      <p:pic>
        <p:nvPicPr>
          <p:cNvPr id="913" name="Picture 912"/>
          <p:cNvPicPr/>
          <p:nvPr/>
        </p:nvPicPr>
        <p:blipFill>
          <a:blip r:embed="rId4"/>
          <a:stretch/>
        </p:blipFill>
        <p:spPr>
          <a:xfrm>
            <a:off x="1148097" y="4863918"/>
            <a:ext cx="1396301" cy="291110"/>
          </a:xfrm>
          <a:prstGeom prst="rect">
            <a:avLst/>
          </a:prstGeom>
          <a:ln>
            <a:noFill/>
          </a:ln>
        </p:spPr>
      </p:pic>
      <p:sp>
        <p:nvSpPr>
          <p:cNvPr id="914" name="TextShape 4"/>
          <p:cNvSpPr txBox="1"/>
          <p:nvPr/>
        </p:nvSpPr>
        <p:spPr>
          <a:xfrm>
            <a:off x="6740156" y="3583914"/>
            <a:ext cx="2110127" cy="1280004"/>
          </a:xfrm>
          <a:prstGeom prst="rect">
            <a:avLst/>
          </a:prstGeom>
          <a:noFill/>
          <a:ln>
            <a:noFill/>
          </a:ln>
        </p:spPr>
        <p:txBody>
          <a:bodyPr lIns="61209" tIns="30605" rIns="61209" bIns="30605"/>
          <a:lstStyle/>
          <a:p>
            <a:r>
              <a:rPr lang="en-US" sz="1400" spc="-1" dirty="0">
                <a:latin typeface="Optima" pitchFamily="2" charset="0"/>
              </a:rPr>
              <a:t>crust from CRUST1,</a:t>
            </a:r>
          </a:p>
          <a:p>
            <a:r>
              <a:rPr lang="en-US" sz="1400" spc="-1" dirty="0">
                <a:latin typeface="Optima" pitchFamily="2" charset="0"/>
              </a:rPr>
              <a:t>lithospheric m</a:t>
            </a:r>
            <a:r>
              <a:rPr lang="en-US" sz="1400" spc="-1" dirty="0" smtClean="0">
                <a:latin typeface="Optima" pitchFamily="2" charset="0"/>
              </a:rPr>
              <a:t>odel</a:t>
            </a:r>
            <a:r>
              <a:rPr lang="en-US" sz="1400" spc="-1" dirty="0">
                <a:latin typeface="Optima" pitchFamily="2" charset="0"/>
              </a:rPr>
              <a:t>, </a:t>
            </a:r>
            <a:endParaRPr lang="en-US" sz="1400" spc="-1" dirty="0" smtClean="0">
              <a:latin typeface="Optima" pitchFamily="2" charset="0"/>
            </a:endParaRPr>
          </a:p>
          <a:p>
            <a:r>
              <a:rPr lang="en-US" sz="1400" spc="-1" dirty="0" smtClean="0">
                <a:latin typeface="Optima" pitchFamily="2" charset="0"/>
              </a:rPr>
              <a:t>corrected </a:t>
            </a:r>
            <a:r>
              <a:rPr lang="en-US" sz="1400" spc="-1" dirty="0">
                <a:latin typeface="Optima" pitchFamily="2" charset="0"/>
              </a:rPr>
              <a:t>for </a:t>
            </a:r>
          </a:p>
          <a:p>
            <a:r>
              <a:rPr lang="en-US" sz="1400" spc="-1" dirty="0">
                <a:latin typeface="Optima" pitchFamily="2" charset="0"/>
              </a:rPr>
              <a:t>half-space cooling</a:t>
            </a:r>
          </a:p>
        </p:txBody>
      </p:sp>
      <p:sp>
        <p:nvSpPr>
          <p:cNvPr id="915" name="TextShape 5"/>
          <p:cNvSpPr txBox="1"/>
          <p:nvPr/>
        </p:nvSpPr>
        <p:spPr>
          <a:xfrm>
            <a:off x="6598642" y="1126463"/>
            <a:ext cx="2251641" cy="1105925"/>
          </a:xfrm>
          <a:prstGeom prst="rect">
            <a:avLst/>
          </a:prstGeom>
          <a:noFill/>
          <a:ln>
            <a:noFill/>
          </a:ln>
        </p:spPr>
        <p:txBody>
          <a:bodyPr lIns="61209" tIns="30605" rIns="61209" bIns="30605"/>
          <a:lstStyle/>
          <a:p>
            <a:r>
              <a:rPr lang="en-US" sz="1400" spc="-1" dirty="0">
                <a:latin typeface="Optima" pitchFamily="2" charset="0"/>
              </a:rPr>
              <a:t>crust for sparse, </a:t>
            </a:r>
            <a:r>
              <a:rPr lang="en-US" sz="1400" spc="-1" dirty="0" smtClean="0">
                <a:latin typeface="Optima" pitchFamily="2" charset="0"/>
              </a:rPr>
              <a:t>oceanic </a:t>
            </a:r>
            <a:r>
              <a:rPr lang="en-US" sz="1400" spc="-1" dirty="0">
                <a:latin typeface="Optima" pitchFamily="2" charset="0"/>
              </a:rPr>
              <a:t>sites </a:t>
            </a:r>
            <a:r>
              <a:rPr lang="en-US" sz="1400" spc="-1" dirty="0" smtClean="0">
                <a:latin typeface="Optima" pitchFamily="2" charset="0"/>
              </a:rPr>
              <a:t>from active </a:t>
            </a:r>
            <a:r>
              <a:rPr lang="en-US" sz="1400" spc="-1" dirty="0">
                <a:latin typeface="Optima" pitchFamily="2" charset="0"/>
              </a:rPr>
              <a:t>source, </a:t>
            </a:r>
          </a:p>
          <a:p>
            <a:r>
              <a:rPr lang="en-US" sz="1400" spc="-1" dirty="0">
                <a:latin typeface="Optima" pitchFamily="2" charset="0"/>
              </a:rPr>
              <a:t>corrected to </a:t>
            </a:r>
            <a:r>
              <a:rPr lang="en-US" sz="1400" spc="-1" dirty="0" smtClean="0">
                <a:latin typeface="Optima" pitchFamily="2" charset="0"/>
              </a:rPr>
              <a:t>~plate model</a:t>
            </a:r>
            <a:r>
              <a:rPr lang="en-US" sz="1400" spc="-1" dirty="0">
                <a:latin typeface="Optima" pitchFamily="2" charset="0"/>
              </a:rPr>
              <a:t>, </a:t>
            </a:r>
            <a:r>
              <a:rPr lang="en-US" sz="1400" spc="-1" dirty="0" smtClean="0">
                <a:latin typeface="Optima" pitchFamily="2" charset="0"/>
              </a:rPr>
              <a:t>continental</a:t>
            </a:r>
            <a:r>
              <a:rPr lang="en-US" sz="1400" spc="-1" dirty="0">
                <a:latin typeface="Optima" pitchFamily="2" charset="0"/>
              </a:rPr>
              <a:t> </a:t>
            </a:r>
            <a:r>
              <a:rPr lang="en-US" sz="1400" spc="-1" dirty="0" smtClean="0">
                <a:latin typeface="Optima" pitchFamily="2" charset="0"/>
              </a:rPr>
              <a:t>areas </a:t>
            </a:r>
            <a:r>
              <a:rPr lang="en-US" sz="1400" spc="-1" dirty="0">
                <a:latin typeface="Optima" pitchFamily="2" charset="0"/>
              </a:rPr>
              <a:t>from free-air</a:t>
            </a:r>
          </a:p>
        </p:txBody>
      </p:sp>
      <p:sp>
        <p:nvSpPr>
          <p:cNvPr id="916" name="TextShape 6"/>
          <p:cNvSpPr txBox="1"/>
          <p:nvPr/>
        </p:nvSpPr>
        <p:spPr>
          <a:xfrm>
            <a:off x="6573425" y="144453"/>
            <a:ext cx="2570576" cy="583690"/>
          </a:xfrm>
          <a:prstGeom prst="rect">
            <a:avLst/>
          </a:prstGeom>
          <a:noFill/>
          <a:ln>
            <a:noFill/>
          </a:ln>
        </p:spPr>
        <p:txBody>
          <a:bodyPr lIns="61209" tIns="30605" rIns="61209" bIns="30605"/>
          <a:lstStyle/>
          <a:p>
            <a:r>
              <a:rPr lang="en-US" sz="2000" b="1" spc="-1" dirty="0" smtClean="0">
                <a:latin typeface="Optima" pitchFamily="2" charset="0"/>
              </a:rPr>
              <a:t>Residual</a:t>
            </a:r>
            <a:r>
              <a:rPr lang="en-US" sz="2000" spc="-1" dirty="0">
                <a:latin typeface="Optima" pitchFamily="2" charset="0"/>
              </a:rPr>
              <a:t> </a:t>
            </a:r>
            <a:r>
              <a:rPr lang="en-US" sz="2000" b="1" spc="-1" dirty="0" smtClean="0">
                <a:latin typeface="Optima" pitchFamily="2" charset="0"/>
              </a:rPr>
              <a:t>topography</a:t>
            </a:r>
            <a:endParaRPr lang="en-US" sz="2000" spc="-1" dirty="0">
              <a:latin typeface="Optima" pitchFamily="2" charset="0"/>
            </a:endParaRPr>
          </a:p>
          <a:p>
            <a:r>
              <a:rPr lang="en-US" sz="2000" b="1" spc="-1" dirty="0">
                <a:latin typeface="Optima" pitchFamily="2" charset="0"/>
              </a:rPr>
              <a:t>models</a:t>
            </a:r>
            <a:endParaRPr lang="en-US" sz="2000" spc="-1" dirty="0">
              <a:latin typeface="Optim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696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9" name="Picture 638"/>
          <p:cNvPicPr/>
          <p:nvPr/>
        </p:nvPicPr>
        <p:blipFill>
          <a:blip r:embed="rId2"/>
          <a:stretch/>
        </p:blipFill>
        <p:spPr>
          <a:xfrm>
            <a:off x="1145159" y="3197562"/>
            <a:ext cx="6852967" cy="1765025"/>
          </a:xfrm>
          <a:prstGeom prst="rect">
            <a:avLst/>
          </a:prstGeom>
          <a:ln>
            <a:noFill/>
          </a:ln>
        </p:spPr>
      </p:pic>
      <p:pic>
        <p:nvPicPr>
          <p:cNvPr id="640" name="Picture 639"/>
          <p:cNvPicPr/>
          <p:nvPr/>
        </p:nvPicPr>
        <p:blipFill>
          <a:blip r:embed="rId3"/>
          <a:stretch/>
        </p:blipFill>
        <p:spPr>
          <a:xfrm>
            <a:off x="1145159" y="856927"/>
            <a:ext cx="6852967" cy="2220910"/>
          </a:xfrm>
          <a:prstGeom prst="rect">
            <a:avLst/>
          </a:prstGeom>
          <a:ln>
            <a:noFill/>
          </a:ln>
        </p:spPr>
      </p:pic>
      <p:sp>
        <p:nvSpPr>
          <p:cNvPr id="641" name="CustomShape 1"/>
          <p:cNvSpPr/>
          <p:nvPr/>
        </p:nvSpPr>
        <p:spPr>
          <a:xfrm>
            <a:off x="1145159" y="3246529"/>
            <a:ext cx="310942" cy="31094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42" name="CustomShape 2"/>
          <p:cNvSpPr/>
          <p:nvPr/>
        </p:nvSpPr>
        <p:spPr>
          <a:xfrm>
            <a:off x="1145159" y="1078504"/>
            <a:ext cx="310942" cy="15547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43" name="CustomShape 3"/>
          <p:cNvSpPr/>
          <p:nvPr/>
        </p:nvSpPr>
        <p:spPr>
          <a:xfrm>
            <a:off x="4516555" y="1078504"/>
            <a:ext cx="310942" cy="15547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44" name="CustomShape 4"/>
          <p:cNvSpPr/>
          <p:nvPr/>
        </p:nvSpPr>
        <p:spPr>
          <a:xfrm>
            <a:off x="4541038" y="3246529"/>
            <a:ext cx="310942" cy="26197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45" name="TextShape 5"/>
          <p:cNvSpPr txBox="1"/>
          <p:nvPr/>
        </p:nvSpPr>
        <p:spPr>
          <a:xfrm>
            <a:off x="7778335" y="4877873"/>
            <a:ext cx="1415398" cy="235532"/>
          </a:xfrm>
          <a:prstGeom prst="rect">
            <a:avLst/>
          </a:prstGeom>
          <a:noFill/>
          <a:ln>
            <a:noFill/>
          </a:ln>
        </p:spPr>
        <p:txBody>
          <a:bodyPr lIns="61209" tIns="30605" rIns="61209" bIns="30605"/>
          <a:lstStyle/>
          <a:p>
            <a:r>
              <a:rPr lang="en-US" sz="1224" spc="-1" dirty="0">
                <a:solidFill>
                  <a:schemeClr val="bg1">
                    <a:lumMod val="75000"/>
                  </a:schemeClr>
                </a:solidFill>
                <a:latin typeface="Optima" pitchFamily="2" charset="0"/>
              </a:rPr>
              <a:t>Steinberger (2016)</a:t>
            </a:r>
          </a:p>
        </p:txBody>
      </p:sp>
      <p:sp>
        <p:nvSpPr>
          <p:cNvPr id="646" name="TextShape 6"/>
          <p:cNvSpPr txBox="1"/>
          <p:nvPr/>
        </p:nvSpPr>
        <p:spPr>
          <a:xfrm>
            <a:off x="3384714" y="643063"/>
            <a:ext cx="2574623" cy="315716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61209" tIns="30605" rIns="61209" bIns="30605"/>
          <a:lstStyle/>
          <a:p>
            <a:pPr algn="ctr"/>
            <a:r>
              <a:rPr lang="en-US" sz="1768" b="1" spc="-1" dirty="0">
                <a:latin typeface="Optima" pitchFamily="2" charset="0"/>
              </a:rPr>
              <a:t>with half-space cooling</a:t>
            </a:r>
            <a:endParaRPr lang="en-US" sz="1768" spc="-1" dirty="0">
              <a:latin typeface="Optima" pitchFamily="2" charset="0"/>
            </a:endParaRPr>
          </a:p>
        </p:txBody>
      </p:sp>
      <p:sp>
        <p:nvSpPr>
          <p:cNvPr id="647" name="TextShape 7"/>
          <p:cNvSpPr txBox="1"/>
          <p:nvPr/>
        </p:nvSpPr>
        <p:spPr>
          <a:xfrm>
            <a:off x="3188119" y="3057148"/>
            <a:ext cx="2967811" cy="323361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61209" tIns="30605" rIns="61209" bIns="30605"/>
          <a:lstStyle/>
          <a:p>
            <a:pPr algn="ctr"/>
            <a:r>
              <a:rPr lang="en-US" sz="1768" b="1" spc="-1">
                <a:latin typeface="Optima" pitchFamily="2" charset="0"/>
              </a:rPr>
              <a:t>without half-space cooling</a:t>
            </a:r>
            <a:endParaRPr lang="en-US" sz="1768" spc="-1">
              <a:latin typeface="Optima" pitchFamily="2" charset="0"/>
            </a:endParaRPr>
          </a:p>
        </p:txBody>
      </p:sp>
      <p:sp>
        <p:nvSpPr>
          <p:cNvPr id="648" name="TextShape 8"/>
          <p:cNvSpPr txBox="1"/>
          <p:nvPr/>
        </p:nvSpPr>
        <p:spPr>
          <a:xfrm>
            <a:off x="498764" y="9822"/>
            <a:ext cx="8406938" cy="619191"/>
          </a:xfrm>
          <a:prstGeom prst="rect">
            <a:avLst/>
          </a:prstGeom>
          <a:noFill/>
          <a:ln>
            <a:noFill/>
          </a:ln>
        </p:spPr>
        <p:txBody>
          <a:bodyPr lIns="61209" tIns="30605" rIns="61209" bIns="30605"/>
          <a:lstStyle/>
          <a:p>
            <a:pPr algn="ctr"/>
            <a:r>
              <a:rPr lang="en-US" sz="1768" spc="-1" dirty="0">
                <a:latin typeface="Optima" pitchFamily="2" charset="0"/>
              </a:rPr>
              <a:t>Match of dynamic topography from mantle </a:t>
            </a:r>
          </a:p>
          <a:p>
            <a:pPr algn="ctr"/>
            <a:r>
              <a:rPr lang="en-US" sz="1768" spc="-1" dirty="0">
                <a:latin typeface="Optima" pitchFamily="2" charset="0"/>
              </a:rPr>
              <a:t>flow models to surface residual topography</a:t>
            </a:r>
          </a:p>
        </p:txBody>
      </p:sp>
    </p:spTree>
    <p:extLst>
      <p:ext uri="{BB962C8B-B14F-4D97-AF65-F5344CB8AC3E}">
        <p14:creationId xmlns:p14="http://schemas.microsoft.com/office/powerpoint/2010/main" val="959751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0" name="TextShape 1"/>
          <p:cNvSpPr txBox="1"/>
          <p:nvPr/>
        </p:nvSpPr>
        <p:spPr>
          <a:xfrm>
            <a:off x="199505" y="76634"/>
            <a:ext cx="8473439" cy="968327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US" sz="2448" spc="-1" dirty="0">
                <a:latin typeface="Optima" pitchFamily="2" charset="0"/>
              </a:rPr>
              <a:t>Viscosity </a:t>
            </a:r>
            <a:r>
              <a:rPr lang="en-US" sz="2448" spc="-1" dirty="0" smtClean="0">
                <a:latin typeface="Optima" pitchFamily="2" charset="0"/>
              </a:rPr>
              <a:t>inversions</a:t>
            </a:r>
            <a:r>
              <a:rPr lang="en-US" sz="1224" dirty="0">
                <a:latin typeface="Optima" pitchFamily="2" charset="0"/>
              </a:rPr>
              <a:t> </a:t>
            </a:r>
            <a:r>
              <a:rPr lang="en-US" sz="2176" spc="-1" dirty="0" smtClean="0">
                <a:latin typeface="Optima" pitchFamily="2" charset="0"/>
              </a:rPr>
              <a:t>(Monte </a:t>
            </a:r>
            <a:r>
              <a:rPr lang="en-US" sz="2176" spc="-1" dirty="0">
                <a:latin typeface="Optima" pitchFamily="2" charset="0"/>
              </a:rPr>
              <a:t>Carlo </a:t>
            </a:r>
            <a:r>
              <a:rPr lang="en-US" sz="2176" spc="-1" dirty="0" smtClean="0">
                <a:latin typeface="Optima" pitchFamily="2" charset="0"/>
              </a:rPr>
              <a:t>approach) </a:t>
            </a:r>
            <a:r>
              <a:rPr sz="1224" dirty="0">
                <a:latin typeface="Optima" pitchFamily="2" charset="0"/>
              </a:rPr>
              <a:t/>
            </a:r>
            <a:br>
              <a:rPr sz="1224" dirty="0">
                <a:latin typeface="Optima" pitchFamily="2" charset="0"/>
              </a:rPr>
            </a:br>
            <a:r>
              <a:rPr lang="en-US" sz="2176" spc="-1" dirty="0">
                <a:latin typeface="Optima" pitchFamily="2" charset="0"/>
              </a:rPr>
              <a:t>based on geoid and </a:t>
            </a:r>
            <a:r>
              <a:rPr lang="en-US" sz="2176" spc="-1" dirty="0" smtClean="0">
                <a:latin typeface="Optima" pitchFamily="2" charset="0"/>
              </a:rPr>
              <a:t>dynamic topography</a:t>
            </a:r>
            <a:endParaRPr lang="en-US" sz="2176" spc="-1" dirty="0">
              <a:latin typeface="Optima" pitchFamily="2" charset="0"/>
            </a:endParaRPr>
          </a:p>
        </p:txBody>
      </p:sp>
      <p:sp>
        <p:nvSpPr>
          <p:cNvPr id="681" name="TextShape 2"/>
          <p:cNvSpPr txBox="1"/>
          <p:nvPr/>
        </p:nvSpPr>
        <p:spPr>
          <a:xfrm>
            <a:off x="199505" y="4887891"/>
            <a:ext cx="2341124" cy="255609"/>
          </a:xfrm>
          <a:prstGeom prst="rect">
            <a:avLst/>
          </a:prstGeom>
          <a:noFill/>
          <a:ln>
            <a:noFill/>
          </a:ln>
        </p:spPr>
        <p:txBody>
          <a:bodyPr lIns="61209" tIns="30605" rIns="61209" bIns="30605"/>
          <a:lstStyle/>
          <a:p>
            <a:r>
              <a:rPr lang="en-US" sz="1400" spc="-1" dirty="0" err="1">
                <a:solidFill>
                  <a:schemeClr val="bg1">
                    <a:lumMod val="75000"/>
                  </a:schemeClr>
                </a:solidFill>
                <a:latin typeface="Optima" pitchFamily="2" charset="0"/>
              </a:rPr>
              <a:t>Panasyuk</a:t>
            </a:r>
            <a:r>
              <a:rPr lang="en-US" sz="1400" spc="-1" dirty="0">
                <a:solidFill>
                  <a:schemeClr val="bg1">
                    <a:lumMod val="75000"/>
                  </a:schemeClr>
                </a:solidFill>
                <a:latin typeface="Optima" pitchFamily="2" charset="0"/>
              </a:rPr>
              <a:t> &amp; Hager (2000)</a:t>
            </a:r>
          </a:p>
        </p:txBody>
      </p:sp>
      <p:pic>
        <p:nvPicPr>
          <p:cNvPr id="682" name="panasuyuk_hager_gji00_fig5"/>
          <p:cNvPicPr/>
          <p:nvPr/>
        </p:nvPicPr>
        <p:blipFill>
          <a:blip r:embed="rId2"/>
          <a:stretch/>
        </p:blipFill>
        <p:spPr>
          <a:xfrm>
            <a:off x="863706" y="1044961"/>
            <a:ext cx="7410228" cy="3684435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34851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0" name="Picture 689"/>
          <p:cNvPicPr/>
          <p:nvPr/>
        </p:nvPicPr>
        <p:blipFill>
          <a:blip r:embed="rId2"/>
          <a:stretch/>
        </p:blipFill>
        <p:spPr>
          <a:xfrm>
            <a:off x="605380" y="709102"/>
            <a:ext cx="7685767" cy="2747545"/>
          </a:xfrm>
          <a:prstGeom prst="rect">
            <a:avLst/>
          </a:prstGeom>
          <a:ln>
            <a:noFill/>
          </a:ln>
        </p:spPr>
      </p:pic>
      <p:sp>
        <p:nvSpPr>
          <p:cNvPr id="691" name="TextShape 1"/>
          <p:cNvSpPr txBox="1"/>
          <p:nvPr/>
        </p:nvSpPr>
        <p:spPr>
          <a:xfrm>
            <a:off x="537556" y="-63413"/>
            <a:ext cx="8534399" cy="858641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US" sz="2000" spc="-1" dirty="0">
                <a:latin typeface="Optima" pitchFamily="2" charset="0"/>
              </a:rPr>
              <a:t>Slab ponding </a:t>
            </a:r>
            <a:r>
              <a:rPr lang="en-US" sz="2000" spc="-1" dirty="0" smtClean="0">
                <a:latin typeface="Optima" pitchFamily="2" charset="0"/>
              </a:rPr>
              <a:t>and viscosity </a:t>
            </a:r>
            <a:r>
              <a:rPr lang="en-US" sz="2000" spc="-1" dirty="0">
                <a:latin typeface="Optima" pitchFamily="2" charset="0"/>
              </a:rPr>
              <a:t>stratification in transition </a:t>
            </a:r>
            <a:r>
              <a:rPr lang="en-US" sz="2000" spc="-1" dirty="0" smtClean="0">
                <a:latin typeface="Optima" pitchFamily="2" charset="0"/>
              </a:rPr>
              <a:t>zone: </a:t>
            </a:r>
          </a:p>
          <a:p>
            <a:pPr algn="ctr"/>
            <a:r>
              <a:rPr lang="en-US" sz="2000" spc="-1" dirty="0" smtClean="0">
                <a:latin typeface="Optima" pitchFamily="2" charset="0"/>
              </a:rPr>
              <a:t>Mass transport over time across 660 unclear</a:t>
            </a:r>
            <a:endParaRPr lang="en-US" sz="2000" spc="-1" dirty="0">
              <a:latin typeface="Optima" pitchFamily="2" charset="0"/>
            </a:endParaRPr>
          </a:p>
        </p:txBody>
      </p:sp>
      <p:sp>
        <p:nvSpPr>
          <p:cNvPr id="692" name="TextShape 2"/>
          <p:cNvSpPr txBox="1"/>
          <p:nvPr/>
        </p:nvSpPr>
        <p:spPr>
          <a:xfrm>
            <a:off x="665441" y="3575834"/>
            <a:ext cx="2253963" cy="235532"/>
          </a:xfrm>
          <a:prstGeom prst="rect">
            <a:avLst/>
          </a:prstGeom>
          <a:noFill/>
          <a:ln>
            <a:noFill/>
          </a:ln>
        </p:spPr>
        <p:txBody>
          <a:bodyPr lIns="61209" tIns="30605" rIns="61209" bIns="30605"/>
          <a:lstStyle/>
          <a:p>
            <a:r>
              <a:rPr lang="en-US" sz="1224" spc="-1" dirty="0">
                <a:solidFill>
                  <a:srgbClr val="999999"/>
                </a:solidFill>
                <a:latin typeface="Optima" pitchFamily="2" charset="0"/>
              </a:rPr>
              <a:t>cf. </a:t>
            </a:r>
            <a:r>
              <a:rPr lang="en-US" sz="1224" spc="-1" dirty="0" err="1">
                <a:solidFill>
                  <a:srgbClr val="999999"/>
                </a:solidFill>
                <a:latin typeface="Optima" pitchFamily="2" charset="0"/>
              </a:rPr>
              <a:t>Fukao</a:t>
            </a:r>
            <a:r>
              <a:rPr lang="en-US" sz="1224" spc="-1" dirty="0">
                <a:solidFill>
                  <a:srgbClr val="999999"/>
                </a:solidFill>
                <a:latin typeface="Optima" pitchFamily="2" charset="0"/>
              </a:rPr>
              <a:t> and Obayashi (2013)</a:t>
            </a:r>
            <a:endParaRPr lang="en-US" sz="1224" spc="-1" dirty="0">
              <a:latin typeface="Optima" pitchFamily="2" charset="0"/>
            </a:endParaRPr>
          </a:p>
        </p:txBody>
      </p:sp>
      <p:pic>
        <p:nvPicPr>
          <p:cNvPr id="693" name="Picture 692"/>
          <p:cNvPicPr/>
          <p:nvPr/>
        </p:nvPicPr>
        <p:blipFill>
          <a:blip r:embed="rId3"/>
          <a:stretch/>
        </p:blipFill>
        <p:spPr>
          <a:xfrm>
            <a:off x="4228391" y="3431660"/>
            <a:ext cx="1820717" cy="1711840"/>
          </a:xfrm>
          <a:prstGeom prst="rect">
            <a:avLst/>
          </a:prstGeom>
          <a:ln>
            <a:noFill/>
          </a:ln>
        </p:spPr>
      </p:pic>
      <p:sp>
        <p:nvSpPr>
          <p:cNvPr id="694" name="CustomShape 3"/>
          <p:cNvSpPr/>
          <p:nvPr/>
        </p:nvSpPr>
        <p:spPr>
          <a:xfrm>
            <a:off x="4119063" y="4819602"/>
            <a:ext cx="466413" cy="46641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95" name="TextShape 4"/>
          <p:cNvSpPr txBox="1"/>
          <p:nvPr/>
        </p:nvSpPr>
        <p:spPr>
          <a:xfrm>
            <a:off x="6204127" y="3575834"/>
            <a:ext cx="2867829" cy="583690"/>
          </a:xfrm>
          <a:prstGeom prst="rect">
            <a:avLst/>
          </a:prstGeom>
          <a:noFill/>
          <a:ln>
            <a:noFill/>
          </a:ln>
        </p:spPr>
        <p:txBody>
          <a:bodyPr lIns="61209" tIns="30605" rIns="61209" bIns="30605"/>
          <a:lstStyle/>
          <a:p>
            <a:r>
              <a:rPr lang="en-US" sz="1224" spc="-1" dirty="0">
                <a:latin typeface="Optima" pitchFamily="2" charset="0"/>
              </a:rPr>
              <a:t>Genetic </a:t>
            </a:r>
            <a:r>
              <a:rPr lang="en-US" sz="1224" spc="-1" dirty="0" smtClean="0">
                <a:latin typeface="Optima" pitchFamily="2" charset="0"/>
              </a:rPr>
              <a:t>algorithm inversion </a:t>
            </a:r>
            <a:r>
              <a:rPr lang="en-US" sz="1224" spc="-1" dirty="0">
                <a:latin typeface="Optima" pitchFamily="2" charset="0"/>
              </a:rPr>
              <a:t>based on </a:t>
            </a:r>
          </a:p>
          <a:p>
            <a:r>
              <a:rPr lang="en-US" sz="1224" spc="-1" dirty="0">
                <a:latin typeface="Optima" pitchFamily="2" charset="0"/>
              </a:rPr>
              <a:t>geoid</a:t>
            </a:r>
          </a:p>
        </p:txBody>
      </p:sp>
    </p:spTree>
    <p:extLst>
      <p:ext uri="{BB962C8B-B14F-4D97-AF65-F5344CB8AC3E}">
        <p14:creationId xmlns:p14="http://schemas.microsoft.com/office/powerpoint/2010/main" val="1555196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" name="CustomShape 1"/>
          <p:cNvSpPr/>
          <p:nvPr/>
        </p:nvSpPr>
        <p:spPr>
          <a:xfrm>
            <a:off x="6144716" y="3935743"/>
            <a:ext cx="466413" cy="46641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97" name="TextShape 2"/>
          <p:cNvSpPr txBox="1"/>
          <p:nvPr/>
        </p:nvSpPr>
        <p:spPr>
          <a:xfrm>
            <a:off x="5964761" y="4117657"/>
            <a:ext cx="1907764" cy="235532"/>
          </a:xfrm>
          <a:prstGeom prst="rect">
            <a:avLst/>
          </a:prstGeom>
          <a:noFill/>
          <a:ln>
            <a:noFill/>
          </a:ln>
        </p:spPr>
        <p:txBody>
          <a:bodyPr lIns="61209" tIns="30605" rIns="61209" bIns="30605"/>
          <a:lstStyle/>
          <a:p>
            <a:r>
              <a:rPr lang="en-US" sz="1224" spc="-1">
                <a:latin typeface="Arial"/>
              </a:rPr>
              <a:t>Boschi and Becker (2011)</a:t>
            </a:r>
          </a:p>
        </p:txBody>
      </p:sp>
      <p:sp>
        <p:nvSpPr>
          <p:cNvPr id="698" name="CustomShape 3"/>
          <p:cNvSpPr/>
          <p:nvPr/>
        </p:nvSpPr>
        <p:spPr>
          <a:xfrm>
            <a:off x="3943638" y="490897"/>
            <a:ext cx="4197718" cy="15547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99" name="CustomShape 4"/>
          <p:cNvSpPr/>
          <p:nvPr/>
        </p:nvSpPr>
        <p:spPr>
          <a:xfrm>
            <a:off x="3788167" y="466413"/>
            <a:ext cx="777355" cy="62188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700" name="Picture 699"/>
          <p:cNvPicPr/>
          <p:nvPr/>
        </p:nvPicPr>
        <p:blipFill>
          <a:blip r:embed="rId2"/>
          <a:stretch/>
        </p:blipFill>
        <p:spPr>
          <a:xfrm>
            <a:off x="1126797" y="791066"/>
            <a:ext cx="6852967" cy="3588076"/>
          </a:xfrm>
          <a:prstGeom prst="rect">
            <a:avLst/>
          </a:prstGeom>
          <a:ln>
            <a:noFill/>
          </a:ln>
        </p:spPr>
      </p:pic>
      <p:sp>
        <p:nvSpPr>
          <p:cNvPr id="701" name="TextShape 5"/>
          <p:cNvSpPr txBox="1"/>
          <p:nvPr/>
        </p:nvSpPr>
        <p:spPr>
          <a:xfrm>
            <a:off x="1145160" y="4720933"/>
            <a:ext cx="1732461" cy="333222"/>
          </a:xfrm>
          <a:prstGeom prst="rect">
            <a:avLst/>
          </a:prstGeom>
          <a:noFill/>
          <a:ln>
            <a:noFill/>
          </a:ln>
        </p:spPr>
        <p:txBody>
          <a:bodyPr lIns="61209" tIns="30605" rIns="61209" bIns="30605"/>
          <a:lstStyle/>
          <a:p>
            <a:r>
              <a:rPr lang="en-US" sz="952" spc="-1" dirty="0">
                <a:solidFill>
                  <a:schemeClr val="bg1">
                    <a:lumMod val="85000"/>
                  </a:schemeClr>
                </a:solidFill>
                <a:latin typeface="Optima" pitchFamily="2" charset="0"/>
              </a:rPr>
              <a:t>cf. </a:t>
            </a:r>
            <a:r>
              <a:rPr lang="en-US" sz="952" spc="-1" dirty="0" err="1">
                <a:solidFill>
                  <a:schemeClr val="bg1">
                    <a:lumMod val="85000"/>
                  </a:schemeClr>
                </a:solidFill>
                <a:latin typeface="Optima" pitchFamily="2" charset="0"/>
              </a:rPr>
              <a:t>Puster</a:t>
            </a:r>
            <a:r>
              <a:rPr lang="en-US" sz="952" spc="-1" dirty="0">
                <a:solidFill>
                  <a:schemeClr val="bg1">
                    <a:lumMod val="85000"/>
                  </a:schemeClr>
                </a:solidFill>
                <a:latin typeface="Optima" pitchFamily="2" charset="0"/>
              </a:rPr>
              <a:t> and Jordan (1997), </a:t>
            </a:r>
          </a:p>
          <a:p>
            <a:r>
              <a:rPr lang="en-US" sz="952" spc="-1" dirty="0" err="1">
                <a:solidFill>
                  <a:schemeClr val="bg1">
                    <a:lumMod val="85000"/>
                  </a:schemeClr>
                </a:solidFill>
                <a:latin typeface="Optima" pitchFamily="2" charset="0"/>
              </a:rPr>
              <a:t>Tackley</a:t>
            </a:r>
            <a:r>
              <a:rPr lang="en-US" sz="952" spc="-1" dirty="0">
                <a:solidFill>
                  <a:schemeClr val="bg1">
                    <a:lumMod val="85000"/>
                  </a:schemeClr>
                </a:solidFill>
                <a:latin typeface="Optima" pitchFamily="2" charset="0"/>
              </a:rPr>
              <a:t> (1998, 2002) </a:t>
            </a:r>
          </a:p>
        </p:txBody>
      </p:sp>
      <p:sp>
        <p:nvSpPr>
          <p:cNvPr id="702" name="CustomShape 6"/>
          <p:cNvSpPr/>
          <p:nvPr/>
        </p:nvSpPr>
        <p:spPr>
          <a:xfrm>
            <a:off x="4565522" y="621884"/>
            <a:ext cx="310942" cy="46641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03" name="TextShape 7"/>
          <p:cNvSpPr txBox="1"/>
          <p:nvPr/>
        </p:nvSpPr>
        <p:spPr>
          <a:xfrm>
            <a:off x="5977248" y="4042247"/>
            <a:ext cx="2021123" cy="310942"/>
          </a:xfrm>
          <a:prstGeom prst="rect">
            <a:avLst/>
          </a:prstGeom>
          <a:noFill/>
          <a:ln>
            <a:noFill/>
          </a:ln>
        </p:spPr>
        <p:txBody>
          <a:bodyPr lIns="61209" tIns="30605" rIns="61209" bIns="30605"/>
          <a:lstStyle/>
          <a:p>
            <a:r>
              <a:rPr lang="en-US" sz="1224" spc="-1">
                <a:latin typeface="Arial"/>
              </a:rPr>
              <a:t>Becker and Boschi (2011)</a:t>
            </a:r>
          </a:p>
        </p:txBody>
      </p:sp>
      <p:pic>
        <p:nvPicPr>
          <p:cNvPr id="704" name="Picture 703"/>
          <p:cNvPicPr/>
          <p:nvPr/>
        </p:nvPicPr>
        <p:blipFill>
          <a:blip r:embed="rId3"/>
          <a:stretch/>
        </p:blipFill>
        <p:spPr>
          <a:xfrm>
            <a:off x="1196575" y="1086583"/>
            <a:ext cx="3368947" cy="3266606"/>
          </a:xfrm>
          <a:prstGeom prst="rect">
            <a:avLst/>
          </a:prstGeom>
          <a:ln>
            <a:noFill/>
          </a:ln>
        </p:spPr>
      </p:pic>
      <p:sp>
        <p:nvSpPr>
          <p:cNvPr id="705" name="CustomShape 8"/>
          <p:cNvSpPr/>
          <p:nvPr/>
        </p:nvSpPr>
        <p:spPr>
          <a:xfrm>
            <a:off x="989688" y="777355"/>
            <a:ext cx="621884" cy="46641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06" name="CustomShape 9"/>
          <p:cNvSpPr/>
          <p:nvPr/>
        </p:nvSpPr>
        <p:spPr>
          <a:xfrm>
            <a:off x="4549608" y="621884"/>
            <a:ext cx="3731305" cy="404224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07" name="TextShape 10"/>
          <p:cNvSpPr txBox="1"/>
          <p:nvPr/>
        </p:nvSpPr>
        <p:spPr>
          <a:xfrm>
            <a:off x="493222" y="107973"/>
            <a:ext cx="8340435" cy="858641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US" sz="2400" spc="-1" dirty="0">
                <a:latin typeface="Optima" pitchFamily="2" charset="0"/>
              </a:rPr>
              <a:t>Global, stochastic </a:t>
            </a:r>
            <a:r>
              <a:rPr lang="en-US" sz="2400" spc="-1" dirty="0" smtClean="0">
                <a:latin typeface="Optima" pitchFamily="2" charset="0"/>
              </a:rPr>
              <a:t>view on transition zone:</a:t>
            </a:r>
            <a:r>
              <a:rPr sz="1200" dirty="0">
                <a:latin typeface="Optima" pitchFamily="2" charset="0"/>
              </a:rPr>
              <a:t/>
            </a:r>
            <a:br>
              <a:rPr sz="1200" dirty="0">
                <a:latin typeface="Optima" pitchFamily="2" charset="0"/>
              </a:rPr>
            </a:br>
            <a:r>
              <a:rPr lang="en-US" sz="2400" spc="-1" dirty="0">
                <a:latin typeface="Optima" pitchFamily="2" charset="0"/>
              </a:rPr>
              <a:t>Radial correlation </a:t>
            </a:r>
            <a:r>
              <a:rPr lang="en-US" sz="2400" spc="-1" dirty="0" smtClean="0">
                <a:latin typeface="Optima" pitchFamily="2" charset="0"/>
              </a:rPr>
              <a:t>functions for seismic tomography models</a:t>
            </a:r>
            <a:endParaRPr lang="en-US" sz="2400" spc="-1" dirty="0">
              <a:latin typeface="Optim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6872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8" name="CustomShape 1"/>
          <p:cNvSpPr/>
          <p:nvPr/>
        </p:nvSpPr>
        <p:spPr>
          <a:xfrm>
            <a:off x="6144716" y="3935743"/>
            <a:ext cx="466413" cy="46641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09" name="TextShape 2"/>
          <p:cNvSpPr txBox="1"/>
          <p:nvPr/>
        </p:nvSpPr>
        <p:spPr>
          <a:xfrm>
            <a:off x="5964761" y="4117657"/>
            <a:ext cx="1907764" cy="235532"/>
          </a:xfrm>
          <a:prstGeom prst="rect">
            <a:avLst/>
          </a:prstGeom>
          <a:noFill/>
          <a:ln>
            <a:noFill/>
          </a:ln>
        </p:spPr>
        <p:txBody>
          <a:bodyPr lIns="61209" tIns="30605" rIns="61209" bIns="30605"/>
          <a:lstStyle/>
          <a:p>
            <a:r>
              <a:rPr lang="en-US" sz="1224" spc="-1">
                <a:latin typeface="Arial"/>
              </a:rPr>
              <a:t>Boschi and Becker (2011)</a:t>
            </a:r>
          </a:p>
        </p:txBody>
      </p:sp>
      <p:sp>
        <p:nvSpPr>
          <p:cNvPr id="710" name="CustomShape 3"/>
          <p:cNvSpPr/>
          <p:nvPr/>
        </p:nvSpPr>
        <p:spPr>
          <a:xfrm>
            <a:off x="3943638" y="490897"/>
            <a:ext cx="4197718" cy="15547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11" name="CustomShape 4"/>
          <p:cNvSpPr/>
          <p:nvPr/>
        </p:nvSpPr>
        <p:spPr>
          <a:xfrm>
            <a:off x="3788167" y="466413"/>
            <a:ext cx="777355" cy="62188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712" name="Picture 711"/>
          <p:cNvPicPr/>
          <p:nvPr/>
        </p:nvPicPr>
        <p:blipFill>
          <a:blip r:embed="rId2"/>
          <a:stretch/>
        </p:blipFill>
        <p:spPr>
          <a:xfrm>
            <a:off x="1126797" y="791066"/>
            <a:ext cx="6852967" cy="3588076"/>
          </a:xfrm>
          <a:prstGeom prst="rect">
            <a:avLst/>
          </a:prstGeom>
          <a:ln>
            <a:noFill/>
          </a:ln>
        </p:spPr>
      </p:pic>
      <p:sp>
        <p:nvSpPr>
          <p:cNvPr id="715" name="CustomShape 7"/>
          <p:cNvSpPr/>
          <p:nvPr/>
        </p:nvSpPr>
        <p:spPr>
          <a:xfrm>
            <a:off x="4565522" y="621884"/>
            <a:ext cx="310942" cy="46641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16" name="TextShape 8"/>
          <p:cNvSpPr txBox="1"/>
          <p:nvPr/>
        </p:nvSpPr>
        <p:spPr>
          <a:xfrm>
            <a:off x="5977248" y="4042247"/>
            <a:ext cx="2021123" cy="310942"/>
          </a:xfrm>
          <a:prstGeom prst="rect">
            <a:avLst/>
          </a:prstGeom>
          <a:noFill/>
          <a:ln>
            <a:noFill/>
          </a:ln>
        </p:spPr>
        <p:txBody>
          <a:bodyPr lIns="61209" tIns="30605" rIns="61209" bIns="30605"/>
          <a:lstStyle/>
          <a:p>
            <a:r>
              <a:rPr lang="en-US" sz="1224" spc="-1" dirty="0">
                <a:solidFill>
                  <a:schemeClr val="bg1">
                    <a:lumMod val="75000"/>
                  </a:schemeClr>
                </a:solidFill>
                <a:latin typeface="Optima" pitchFamily="2" charset="0"/>
              </a:rPr>
              <a:t>Becker and </a:t>
            </a:r>
            <a:r>
              <a:rPr lang="en-US" sz="1224" spc="-1" dirty="0" err="1">
                <a:solidFill>
                  <a:schemeClr val="bg1">
                    <a:lumMod val="75000"/>
                  </a:schemeClr>
                </a:solidFill>
                <a:latin typeface="Optima" pitchFamily="2" charset="0"/>
              </a:rPr>
              <a:t>Boschi</a:t>
            </a:r>
            <a:r>
              <a:rPr lang="en-US" sz="1224" spc="-1" dirty="0">
                <a:solidFill>
                  <a:schemeClr val="bg1">
                    <a:lumMod val="75000"/>
                  </a:schemeClr>
                </a:solidFill>
                <a:latin typeface="Optima" pitchFamily="2" charset="0"/>
              </a:rPr>
              <a:t> (2011)</a:t>
            </a:r>
          </a:p>
        </p:txBody>
      </p:sp>
      <p:pic>
        <p:nvPicPr>
          <p:cNvPr id="717" name="Picture 716"/>
          <p:cNvPicPr/>
          <p:nvPr/>
        </p:nvPicPr>
        <p:blipFill>
          <a:blip r:embed="rId3"/>
          <a:stretch/>
        </p:blipFill>
        <p:spPr>
          <a:xfrm>
            <a:off x="1196575" y="1086583"/>
            <a:ext cx="3368947" cy="3266606"/>
          </a:xfrm>
          <a:prstGeom prst="rect">
            <a:avLst/>
          </a:prstGeom>
          <a:ln>
            <a:noFill/>
          </a:ln>
        </p:spPr>
      </p:pic>
      <p:sp>
        <p:nvSpPr>
          <p:cNvPr id="718" name="CustomShape 9"/>
          <p:cNvSpPr/>
          <p:nvPr/>
        </p:nvSpPr>
        <p:spPr>
          <a:xfrm>
            <a:off x="989688" y="777355"/>
            <a:ext cx="621884" cy="46641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19" name="TextShape 10"/>
          <p:cNvSpPr txBox="1"/>
          <p:nvPr/>
        </p:nvSpPr>
        <p:spPr>
          <a:xfrm>
            <a:off x="543098" y="132456"/>
            <a:ext cx="7764087" cy="858641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r>
              <a:rPr lang="en-US" sz="2720" spc="-1">
                <a:latin typeface="Optima" pitchFamily="2" charset="0"/>
              </a:rPr>
              <a:t>Query </a:t>
            </a:r>
            <a:r>
              <a:rPr lang="en-US" sz="2720" spc="-1" smtClean="0">
                <a:latin typeface="Optima" pitchFamily="2" charset="0"/>
              </a:rPr>
              <a:t>seismic data </a:t>
            </a:r>
            <a:r>
              <a:rPr lang="en-US" sz="2720" spc="-1">
                <a:latin typeface="Optima" pitchFamily="2" charset="0"/>
              </a:rPr>
              <a:t>for discontinuity depth</a:t>
            </a:r>
          </a:p>
        </p:txBody>
      </p:sp>
      <p:sp>
        <p:nvSpPr>
          <p:cNvPr id="15" name="TextShape 5"/>
          <p:cNvSpPr txBox="1"/>
          <p:nvPr/>
        </p:nvSpPr>
        <p:spPr>
          <a:xfrm>
            <a:off x="1145160" y="4720933"/>
            <a:ext cx="1732461" cy="333222"/>
          </a:xfrm>
          <a:prstGeom prst="rect">
            <a:avLst/>
          </a:prstGeom>
          <a:noFill/>
          <a:ln>
            <a:noFill/>
          </a:ln>
        </p:spPr>
        <p:txBody>
          <a:bodyPr lIns="61209" tIns="30605" rIns="61209" bIns="30605"/>
          <a:lstStyle/>
          <a:p>
            <a:r>
              <a:rPr lang="en-US" sz="952" spc="-1" dirty="0">
                <a:solidFill>
                  <a:schemeClr val="bg1">
                    <a:lumMod val="85000"/>
                  </a:schemeClr>
                </a:solidFill>
                <a:latin typeface="Optima" pitchFamily="2" charset="0"/>
              </a:rPr>
              <a:t>cf. </a:t>
            </a:r>
            <a:r>
              <a:rPr lang="en-US" sz="952" spc="-1" dirty="0" err="1">
                <a:solidFill>
                  <a:schemeClr val="bg1">
                    <a:lumMod val="85000"/>
                  </a:schemeClr>
                </a:solidFill>
                <a:latin typeface="Optima" pitchFamily="2" charset="0"/>
              </a:rPr>
              <a:t>Puster</a:t>
            </a:r>
            <a:r>
              <a:rPr lang="en-US" sz="952" spc="-1" dirty="0">
                <a:solidFill>
                  <a:schemeClr val="bg1">
                    <a:lumMod val="85000"/>
                  </a:schemeClr>
                </a:solidFill>
                <a:latin typeface="Optima" pitchFamily="2" charset="0"/>
              </a:rPr>
              <a:t> and Jordan (1997), </a:t>
            </a:r>
          </a:p>
          <a:p>
            <a:r>
              <a:rPr lang="en-US" sz="952" spc="-1" dirty="0" err="1">
                <a:solidFill>
                  <a:schemeClr val="bg1">
                    <a:lumMod val="85000"/>
                  </a:schemeClr>
                </a:solidFill>
                <a:latin typeface="Optima" pitchFamily="2" charset="0"/>
              </a:rPr>
              <a:t>Tackley</a:t>
            </a:r>
            <a:r>
              <a:rPr lang="en-US" sz="952" spc="-1" dirty="0">
                <a:solidFill>
                  <a:schemeClr val="bg1">
                    <a:lumMod val="85000"/>
                  </a:schemeClr>
                </a:solidFill>
                <a:latin typeface="Optima" pitchFamily="2" charset="0"/>
              </a:rPr>
              <a:t> (1998, 2002) </a:t>
            </a:r>
          </a:p>
        </p:txBody>
      </p:sp>
    </p:spTree>
    <p:extLst>
      <p:ext uri="{BB962C8B-B14F-4D97-AF65-F5344CB8AC3E}">
        <p14:creationId xmlns:p14="http://schemas.microsoft.com/office/powerpoint/2010/main" val="3634794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18191"/>
            <a:ext cx="4065100" cy="3761385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55248" y="543701"/>
            <a:ext cx="3766895" cy="20843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887915" y="3016261"/>
            <a:ext cx="2750333" cy="808312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3841913" y="0"/>
            <a:ext cx="380230" cy="574888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993620" y="1350022"/>
            <a:ext cx="362233" cy="198735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CustomShape 5"/>
          <p:cNvSpPr/>
          <p:nvPr/>
        </p:nvSpPr>
        <p:spPr>
          <a:xfrm>
            <a:off x="4492195" y="3880155"/>
            <a:ext cx="1076122" cy="19664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74128" tIns="36901" rIns="74128" bIns="36901"/>
          <a:lstStyle/>
          <a:p>
            <a:pPr>
              <a:lnSpc>
                <a:spcPct val="100000"/>
              </a:lnSpc>
            </a:pPr>
            <a:r>
              <a:rPr lang="en-US" sz="1000" dirty="0" smtClean="0">
                <a:solidFill>
                  <a:schemeClr val="bg1">
                    <a:lumMod val="75000"/>
                  </a:schemeClr>
                </a:solidFill>
                <a:latin typeface="Optima" pitchFamily="2" charset="0"/>
              </a:rPr>
              <a:t>Long and Becker (2010)</a:t>
            </a:r>
            <a:endParaRPr sz="1000" dirty="0">
              <a:solidFill>
                <a:schemeClr val="bg1">
                  <a:lumMod val="75000"/>
                </a:schemeClr>
              </a:solidFill>
              <a:latin typeface="Optima" pitchFamily="2" charset="0"/>
            </a:endParaRPr>
          </a:p>
        </p:txBody>
      </p:sp>
      <p:sp>
        <p:nvSpPr>
          <p:cNvPr id="16" name="Title 15"/>
          <p:cNvSpPr>
            <a:spLocks noGrp="1"/>
          </p:cNvSpPr>
          <p:nvPr>
            <p:ph type="title"/>
          </p:nvPr>
        </p:nvSpPr>
        <p:spPr>
          <a:xfrm>
            <a:off x="457200" y="-24600"/>
            <a:ext cx="8229600" cy="857250"/>
          </a:xfrm>
        </p:spPr>
        <p:txBody>
          <a:bodyPr>
            <a:noAutofit/>
          </a:bodyPr>
          <a:lstStyle/>
          <a:p>
            <a:r>
              <a:rPr lang="en-US" sz="2400" dirty="0" smtClean="0"/>
              <a:t>Upper mantle seismic anisotropy as a constraint:</a:t>
            </a:r>
            <a:br>
              <a:rPr lang="en-US" sz="2400" dirty="0" smtClean="0"/>
            </a:br>
            <a:r>
              <a:rPr lang="en-US" sz="2400" dirty="0" smtClean="0"/>
              <a:t>Lattice Preferred Orientation of sheared olivine</a:t>
            </a:r>
            <a:endParaRPr lang="en-US" sz="2400" dirty="0"/>
          </a:p>
        </p:txBody>
      </p:sp>
      <p:pic>
        <p:nvPicPr>
          <p:cNvPr id="14" name="Picture 13"/>
          <p:cNvPicPr/>
          <p:nvPr/>
        </p:nvPicPr>
        <p:blipFill>
          <a:blip r:embed="rId4"/>
          <a:stretch/>
        </p:blipFill>
        <p:spPr>
          <a:xfrm>
            <a:off x="4288705" y="832649"/>
            <a:ext cx="4799777" cy="2991923"/>
          </a:xfrm>
          <a:prstGeom prst="rect">
            <a:avLst/>
          </a:prstGeom>
          <a:ln>
            <a:noFill/>
          </a:ln>
        </p:spPr>
      </p:pic>
      <p:sp>
        <p:nvSpPr>
          <p:cNvPr id="15" name="Rectangle 14"/>
          <p:cNvSpPr/>
          <p:nvPr/>
        </p:nvSpPr>
        <p:spPr>
          <a:xfrm>
            <a:off x="6737299" y="752131"/>
            <a:ext cx="2223821" cy="3128024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3841913" y="774076"/>
            <a:ext cx="380230" cy="19153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3491179" y="4750811"/>
            <a:ext cx="64922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>
                    <a:lumMod val="75000"/>
                  </a:schemeClr>
                </a:solidFill>
                <a:latin typeface="Optima"/>
                <a:cs typeface="Optima"/>
              </a:rPr>
              <a:t>Here, focus on azimuthal anisotropy, but radial anisotropy underused. </a:t>
            </a:r>
            <a:endParaRPr lang="en-US" sz="1400" dirty="0">
              <a:solidFill>
                <a:schemeClr val="bg1">
                  <a:lumMod val="75000"/>
                </a:schemeClr>
              </a:solidFill>
              <a:latin typeface="Optima"/>
              <a:cs typeface="Optima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45440" y="3420417"/>
            <a:ext cx="320040" cy="459738"/>
          </a:xfrm>
          <a:prstGeom prst="rect">
            <a:avLst/>
          </a:prstGeom>
          <a:ln>
            <a:solidFill>
              <a:srgbClr val="FFFFF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5166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amap.comp.200.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7785" y="146122"/>
            <a:ext cx="6196584" cy="409346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33814" y="4423919"/>
            <a:ext cx="82469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Ø"/>
            </a:pPr>
            <a:r>
              <a:rPr lang="en-US" dirty="0">
                <a:latin typeface="Optima" pitchFamily="2" charset="0"/>
              </a:rPr>
              <a:t>a</a:t>
            </a:r>
            <a:r>
              <a:rPr lang="en-US" dirty="0" smtClean="0">
                <a:latin typeface="Optima" pitchFamily="2" charset="0"/>
              </a:rPr>
              <a:t>bsolute plate motions (APM) are overall aligned with fast axes from anisotropy in the asthenosphere, but there are some non-physical deviations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721858" y="3656277"/>
            <a:ext cx="13525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Optima" pitchFamily="2" charset="0"/>
              </a:rPr>
              <a:t>a</a:t>
            </a:r>
            <a:r>
              <a:rPr lang="en-US" sz="1600" dirty="0" smtClean="0">
                <a:latin typeface="Optima" pitchFamily="2" charset="0"/>
              </a:rPr>
              <a:t>ngular misfit</a:t>
            </a:r>
          </a:p>
        </p:txBody>
      </p:sp>
      <p:sp>
        <p:nvSpPr>
          <p:cNvPr id="9" name="Rectangle 8"/>
          <p:cNvSpPr/>
          <p:nvPr/>
        </p:nvSpPr>
        <p:spPr>
          <a:xfrm>
            <a:off x="874280" y="1439618"/>
            <a:ext cx="1352424" cy="397472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ustomShape 5"/>
          <p:cNvSpPr/>
          <p:nvPr/>
        </p:nvSpPr>
        <p:spPr>
          <a:xfrm>
            <a:off x="7652862" y="4939432"/>
            <a:ext cx="1465731" cy="23528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74128" tIns="36901" rIns="74128" bIns="36901"/>
          <a:lstStyle/>
          <a:p>
            <a:pPr>
              <a:lnSpc>
                <a:spcPct val="100000"/>
              </a:lnSpc>
            </a:pPr>
            <a:r>
              <a:rPr lang="en-US" sz="1000" dirty="0" smtClean="0">
                <a:solidFill>
                  <a:schemeClr val="bg1">
                    <a:lumMod val="75000"/>
                  </a:schemeClr>
                </a:solidFill>
                <a:latin typeface="Optima" pitchFamily="2" charset="0"/>
              </a:rPr>
              <a:t>Becker et al. (2014, 2015)</a:t>
            </a:r>
            <a:endParaRPr sz="1000" dirty="0">
              <a:solidFill>
                <a:schemeClr val="bg1">
                  <a:lumMod val="75000"/>
                </a:schemeClr>
              </a:solidFill>
              <a:latin typeface="Optima" pitchFamily="2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2527" y="1350022"/>
            <a:ext cx="1854320" cy="1402939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993620" y="1350022"/>
            <a:ext cx="362233" cy="198735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CustomShape 5"/>
          <p:cNvSpPr/>
          <p:nvPr/>
        </p:nvSpPr>
        <p:spPr>
          <a:xfrm>
            <a:off x="993620" y="2673857"/>
            <a:ext cx="1076122" cy="19664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74128" tIns="36901" rIns="74128" bIns="36901"/>
          <a:lstStyle/>
          <a:p>
            <a:pPr>
              <a:lnSpc>
                <a:spcPct val="100000"/>
              </a:lnSpc>
            </a:pPr>
            <a:r>
              <a:rPr lang="en-US" sz="800" dirty="0" smtClean="0">
                <a:solidFill>
                  <a:schemeClr val="bg1">
                    <a:lumMod val="75000"/>
                  </a:schemeClr>
                </a:solidFill>
                <a:latin typeface="Calibri"/>
              </a:rPr>
              <a:t>Long and Becker (2010)</a:t>
            </a:r>
            <a:endParaRPr sz="8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226704" y="3674304"/>
            <a:ext cx="22471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solidFill>
                  <a:schemeClr val="accent5"/>
                </a:solidFill>
                <a:latin typeface="Optima" pitchFamily="2" charset="0"/>
              </a:rPr>
              <a:t>f</a:t>
            </a:r>
            <a:r>
              <a:rPr lang="en-US" sz="1200" dirty="0" smtClean="0">
                <a:solidFill>
                  <a:schemeClr val="accent5"/>
                </a:solidFill>
                <a:latin typeface="Optima" pitchFamily="2" charset="0"/>
              </a:rPr>
              <a:t>ast azimuth of tomography</a:t>
            </a:r>
          </a:p>
          <a:p>
            <a:pPr algn="r"/>
            <a:r>
              <a:rPr lang="en-US" sz="1200" dirty="0">
                <a:solidFill>
                  <a:srgbClr val="92D050"/>
                </a:solidFill>
                <a:latin typeface="Optima" pitchFamily="2" charset="0"/>
              </a:rPr>
              <a:t>m</a:t>
            </a:r>
            <a:r>
              <a:rPr lang="en-US" sz="1200" dirty="0" smtClean="0">
                <a:solidFill>
                  <a:srgbClr val="92D050"/>
                </a:solidFill>
                <a:latin typeface="Optima" pitchFamily="2" charset="0"/>
              </a:rPr>
              <a:t>odel (absolute plate motions)</a:t>
            </a:r>
            <a:endParaRPr lang="en-US" sz="1200" dirty="0">
              <a:solidFill>
                <a:srgbClr val="92D050"/>
              </a:solidFill>
              <a:latin typeface="Optima" pitchFamily="2" charset="0"/>
            </a:endParaRPr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457200" y="-101251"/>
            <a:ext cx="8229600" cy="857250"/>
          </a:xfrm>
          <a:solidFill>
            <a:schemeClr val="bg1"/>
          </a:solidFill>
        </p:spPr>
        <p:txBody>
          <a:bodyPr>
            <a:noAutofit/>
          </a:bodyPr>
          <a:lstStyle/>
          <a:p>
            <a:r>
              <a:rPr lang="en-US" sz="2800" dirty="0" smtClean="0"/>
              <a:t>SA APM vs. surface wave anisotropy at 200 km</a:t>
            </a:r>
            <a:endParaRPr lang="en-US" sz="2800" dirty="0"/>
          </a:p>
        </p:txBody>
      </p:sp>
      <p:sp>
        <p:nvSpPr>
          <p:cNvPr id="16" name="TextBox 15"/>
          <p:cNvSpPr txBox="1"/>
          <p:nvPr/>
        </p:nvSpPr>
        <p:spPr>
          <a:xfrm>
            <a:off x="4198289" y="4135969"/>
            <a:ext cx="7489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latin typeface="Optima" pitchFamily="2" charset="0"/>
              </a:rPr>
              <a:t>good </a:t>
            </a:r>
            <a:endParaRPr lang="en-US" i="1" dirty="0">
              <a:latin typeface="Optima" pitchFamily="2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806141" y="4135969"/>
            <a:ext cx="5565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latin typeface="Optima" pitchFamily="2" charset="0"/>
              </a:rPr>
              <a:t>bad</a:t>
            </a:r>
            <a:endParaRPr lang="en-US" i="1" dirty="0">
              <a:latin typeface="Optim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5882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/>
          <p:nvPr/>
        </p:nvPicPr>
        <p:blipFill>
          <a:blip r:embed="rId2"/>
          <a:stretch/>
        </p:blipFill>
        <p:spPr>
          <a:xfrm>
            <a:off x="3371403" y="0"/>
            <a:ext cx="2474565" cy="2278669"/>
          </a:xfrm>
          <a:prstGeom prst="rect">
            <a:avLst/>
          </a:prstGeom>
          <a:ln>
            <a:noFill/>
          </a:ln>
        </p:spPr>
      </p:pic>
      <p:sp>
        <p:nvSpPr>
          <p:cNvPr id="4" name="Rectangle 3"/>
          <p:cNvSpPr/>
          <p:nvPr/>
        </p:nvSpPr>
        <p:spPr>
          <a:xfrm>
            <a:off x="6684554" y="1483244"/>
            <a:ext cx="1638415" cy="397472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4527467" y="1236037"/>
            <a:ext cx="2889044" cy="460487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4527467" y="1650380"/>
            <a:ext cx="1146273" cy="495115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CustomShape 5"/>
          <p:cNvSpPr/>
          <p:nvPr/>
        </p:nvSpPr>
        <p:spPr>
          <a:xfrm>
            <a:off x="4383217" y="1041930"/>
            <a:ext cx="1076122" cy="19664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74128" tIns="36901" rIns="74128" bIns="36901"/>
          <a:lstStyle/>
          <a:p>
            <a:pPr>
              <a:lnSpc>
                <a:spcPct val="100000"/>
              </a:lnSpc>
            </a:pPr>
            <a:r>
              <a:rPr lang="en-US" sz="800" dirty="0" err="1" smtClean="0">
                <a:solidFill>
                  <a:schemeClr val="bg1">
                    <a:lumMod val="75000"/>
                  </a:schemeClr>
                </a:solidFill>
                <a:latin typeface="Optima" pitchFamily="2" charset="0"/>
              </a:rPr>
              <a:t>Castelnau</a:t>
            </a:r>
            <a:r>
              <a:rPr lang="en-US" sz="800" dirty="0" smtClean="0">
                <a:solidFill>
                  <a:schemeClr val="bg1">
                    <a:lumMod val="75000"/>
                  </a:schemeClr>
                </a:solidFill>
                <a:latin typeface="Optima" pitchFamily="2" charset="0"/>
              </a:rPr>
              <a:t> et al. (2009)</a:t>
            </a:r>
            <a:endParaRPr sz="800" dirty="0">
              <a:solidFill>
                <a:schemeClr val="bg1">
                  <a:lumMod val="75000"/>
                </a:schemeClr>
              </a:solidFill>
              <a:latin typeface="Optima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9081" y="4592670"/>
            <a:ext cx="9012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Ø"/>
            </a:pPr>
            <a:r>
              <a:rPr lang="en-US" dirty="0" smtClean="0">
                <a:latin typeface="Optima" pitchFamily="2" charset="0"/>
              </a:rPr>
              <a:t>More intuitive misfit patterns for LPO? Reorientation of fabrics, different LPO types?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081" y="69900"/>
            <a:ext cx="8229600" cy="857250"/>
          </a:xfrm>
        </p:spPr>
        <p:txBody>
          <a:bodyPr>
            <a:normAutofit/>
          </a:bodyPr>
          <a:lstStyle/>
          <a:p>
            <a:pPr algn="l"/>
            <a:r>
              <a:rPr lang="en-US" sz="3200" dirty="0" smtClean="0"/>
              <a:t>Can we do better?</a:t>
            </a:r>
            <a:endParaRPr lang="en-US" sz="3200" dirty="0"/>
          </a:p>
        </p:txBody>
      </p:sp>
      <p:pic>
        <p:nvPicPr>
          <p:cNvPr id="6" name="Picture 5" descr="damap.comp.200.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81" y="1299053"/>
            <a:ext cx="8696181" cy="3051675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29081" y="1236037"/>
            <a:ext cx="3155707" cy="414343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4469262" y="1255886"/>
            <a:ext cx="3002056" cy="414343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81209" y="3679814"/>
            <a:ext cx="22471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accent5"/>
                </a:solidFill>
                <a:latin typeface="Optima" pitchFamily="2" charset="0"/>
              </a:rPr>
              <a:t>f</a:t>
            </a:r>
            <a:r>
              <a:rPr lang="en-US" sz="1200" dirty="0" smtClean="0">
                <a:solidFill>
                  <a:schemeClr val="accent5"/>
                </a:solidFill>
                <a:latin typeface="Optima" pitchFamily="2" charset="0"/>
              </a:rPr>
              <a:t>ast azimuth of tomography</a:t>
            </a:r>
          </a:p>
          <a:p>
            <a:r>
              <a:rPr lang="en-US" sz="1200" dirty="0">
                <a:solidFill>
                  <a:srgbClr val="92D050"/>
                </a:solidFill>
                <a:latin typeface="Optima" pitchFamily="2" charset="0"/>
              </a:rPr>
              <a:t>m</a:t>
            </a:r>
            <a:r>
              <a:rPr lang="en-US" sz="1200" dirty="0" smtClean="0">
                <a:solidFill>
                  <a:srgbClr val="92D050"/>
                </a:solidFill>
                <a:latin typeface="Optima" pitchFamily="2" charset="0"/>
              </a:rPr>
              <a:t>odel (absolute plate motions)</a:t>
            </a:r>
            <a:endParaRPr lang="en-US" sz="1200" dirty="0">
              <a:solidFill>
                <a:srgbClr val="92D050"/>
              </a:solidFill>
              <a:latin typeface="Optima" pitchFamily="2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478097" y="3679813"/>
            <a:ext cx="22471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solidFill>
                  <a:schemeClr val="accent5"/>
                </a:solidFill>
                <a:latin typeface="Optima" pitchFamily="2" charset="0"/>
              </a:rPr>
              <a:t>f</a:t>
            </a:r>
            <a:r>
              <a:rPr lang="en-US" sz="1200" dirty="0" smtClean="0">
                <a:solidFill>
                  <a:schemeClr val="accent5"/>
                </a:solidFill>
                <a:latin typeface="Optima" pitchFamily="2" charset="0"/>
              </a:rPr>
              <a:t>ast azimuth of tomography</a:t>
            </a:r>
          </a:p>
          <a:p>
            <a:pPr algn="r"/>
            <a:r>
              <a:rPr lang="en-US" sz="1200" dirty="0">
                <a:solidFill>
                  <a:srgbClr val="92D050"/>
                </a:solidFill>
                <a:latin typeface="Optima" pitchFamily="2" charset="0"/>
              </a:rPr>
              <a:t>m</a:t>
            </a:r>
            <a:r>
              <a:rPr lang="en-US" sz="1200" dirty="0" smtClean="0">
                <a:solidFill>
                  <a:srgbClr val="92D050"/>
                </a:solidFill>
                <a:latin typeface="Optima" pitchFamily="2" charset="0"/>
              </a:rPr>
              <a:t>odel (LPO from flow)</a:t>
            </a:r>
            <a:endParaRPr lang="en-US" sz="1200" dirty="0">
              <a:solidFill>
                <a:srgbClr val="92D050"/>
              </a:solidFill>
              <a:latin typeface="Optima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6579" y="1197366"/>
            <a:ext cx="3481293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Optima" pitchFamily="2" charset="0"/>
              </a:rPr>
              <a:t>Spreading aligned APM </a:t>
            </a:r>
            <a:endParaRPr lang="en-US" sz="2400" dirty="0">
              <a:latin typeface="Optima" pitchFamily="2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427107" y="1210660"/>
            <a:ext cx="4453546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Optima" pitchFamily="2" charset="0"/>
              </a:rPr>
              <a:t>LPO from mantle flow</a:t>
            </a:r>
            <a:endParaRPr lang="en-US" sz="2400" dirty="0">
              <a:latin typeface="Optima" pitchFamily="2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180572" y="4209229"/>
            <a:ext cx="7489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latin typeface="Optima" pitchFamily="2" charset="0"/>
              </a:rPr>
              <a:t>good </a:t>
            </a:r>
            <a:endParaRPr lang="en-US" i="1" dirty="0">
              <a:latin typeface="Optima" pitchFamily="2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543833" y="4166062"/>
            <a:ext cx="5565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latin typeface="Optima" pitchFamily="2" charset="0"/>
              </a:rPr>
              <a:t>bad</a:t>
            </a:r>
            <a:endParaRPr lang="en-US" i="1" dirty="0">
              <a:latin typeface="Optima" pitchFamily="2" charset="0"/>
            </a:endParaRPr>
          </a:p>
        </p:txBody>
      </p:sp>
      <p:sp>
        <p:nvSpPr>
          <p:cNvPr id="21" name="CustomShape 5"/>
          <p:cNvSpPr/>
          <p:nvPr/>
        </p:nvSpPr>
        <p:spPr>
          <a:xfrm>
            <a:off x="7652862" y="4939432"/>
            <a:ext cx="1465731" cy="23528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74128" tIns="36901" rIns="74128" bIns="36901"/>
          <a:lstStyle/>
          <a:p>
            <a:pPr>
              <a:lnSpc>
                <a:spcPct val="100000"/>
              </a:lnSpc>
            </a:pPr>
            <a:r>
              <a:rPr lang="en-US" sz="1000" dirty="0" smtClean="0">
                <a:solidFill>
                  <a:schemeClr val="bg1">
                    <a:lumMod val="75000"/>
                  </a:schemeClr>
                </a:solidFill>
                <a:latin typeface="Optima" pitchFamily="2" charset="0"/>
              </a:rPr>
              <a:t>Becker et al. (2014, 2015)</a:t>
            </a:r>
            <a:endParaRPr sz="1000" dirty="0">
              <a:solidFill>
                <a:schemeClr val="bg1">
                  <a:lumMod val="75000"/>
                </a:schemeClr>
              </a:solidFill>
              <a:latin typeface="Optim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5265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TextShape 1"/>
          <p:cNvSpPr txBox="1"/>
          <p:nvPr/>
        </p:nvSpPr>
        <p:spPr>
          <a:xfrm>
            <a:off x="401836" y="96100"/>
            <a:ext cx="5852077" cy="859130"/>
          </a:xfrm>
          <a:prstGeom prst="rect">
            <a:avLst/>
          </a:prstGeom>
          <a:noFill/>
          <a:ln w="9360">
            <a:noFill/>
          </a:ln>
        </p:spPr>
        <p:txBody>
          <a:bodyPr lIns="61209" tIns="30605" rIns="61209" bIns="30605" anchor="ctr"/>
          <a:lstStyle/>
          <a:p>
            <a:pPr>
              <a:lnSpc>
                <a:spcPct val="93000"/>
              </a:lnSpc>
            </a:pPr>
            <a:r>
              <a:rPr lang="en-US" sz="2992" spc="-1" dirty="0">
                <a:solidFill>
                  <a:srgbClr val="000000"/>
                </a:solidFill>
                <a:latin typeface="Optima" pitchFamily="2" charset="0"/>
                <a:ea typeface="ＭＳ Ｐゴシック"/>
              </a:rPr>
              <a:t>Mantle convection</a:t>
            </a:r>
            <a:endParaRPr lang="en-US" sz="2992" spc="-1" dirty="0">
              <a:latin typeface="Optima" pitchFamily="2" charset="0"/>
            </a:endParaRPr>
          </a:p>
        </p:txBody>
      </p:sp>
      <p:sp>
        <p:nvSpPr>
          <p:cNvPr id="498" name="TextShape 2"/>
          <p:cNvSpPr txBox="1"/>
          <p:nvPr/>
        </p:nvSpPr>
        <p:spPr>
          <a:xfrm>
            <a:off x="620685" y="1070670"/>
            <a:ext cx="7209730" cy="1500356"/>
          </a:xfrm>
          <a:prstGeom prst="rect">
            <a:avLst/>
          </a:prstGeom>
          <a:noFill/>
          <a:ln w="9360">
            <a:noFill/>
          </a:ln>
        </p:spPr>
        <p:txBody>
          <a:bodyPr lIns="61209" tIns="30605" rIns="61209" bIns="30605"/>
          <a:lstStyle/>
          <a:p>
            <a:pPr marL="293803" lvl="1" indent="-146902">
              <a:spcAft>
                <a:spcPts val="771"/>
              </a:spcAft>
              <a:buClr>
                <a:srgbClr val="000000"/>
              </a:buClr>
              <a:buSzPct val="45000"/>
              <a:buFont typeface="Wingdings" charset="2"/>
              <a:buChar char=""/>
            </a:pPr>
            <a:r>
              <a:rPr lang="en-US" sz="1632" spc="-1" dirty="0">
                <a:solidFill>
                  <a:srgbClr val="000000"/>
                </a:solidFill>
                <a:latin typeface="Optima" pitchFamily="2" charset="0"/>
                <a:ea typeface="ＭＳ Ｐゴシック"/>
              </a:rPr>
              <a:t>Energy equation introduces time-dependence</a:t>
            </a:r>
            <a:endParaRPr lang="en-US" sz="1632" spc="-1" dirty="0">
              <a:latin typeface="Optima" pitchFamily="2" charset="0"/>
            </a:endParaRPr>
          </a:p>
          <a:p>
            <a:pPr marL="293803" lvl="1" indent="-146902">
              <a:spcAft>
                <a:spcPts val="771"/>
              </a:spcAft>
              <a:buClr>
                <a:srgbClr val="000000"/>
              </a:buClr>
              <a:buSzPct val="45000"/>
              <a:buFont typeface="Wingdings" charset="2"/>
              <a:buChar char=""/>
            </a:pPr>
            <a:r>
              <a:rPr lang="en-US" sz="1632" spc="-1" dirty="0">
                <a:solidFill>
                  <a:srgbClr val="000000"/>
                </a:solidFill>
                <a:latin typeface="Optima" pitchFamily="2" charset="0"/>
                <a:ea typeface="ＭＳ Ｐゴシック"/>
              </a:rPr>
              <a:t>Coupling between velocity and </a:t>
            </a:r>
            <a:r>
              <a:rPr lang="en-US" sz="1632" spc="-1" dirty="0" smtClean="0">
                <a:solidFill>
                  <a:srgbClr val="000000"/>
                </a:solidFill>
                <a:latin typeface="Optima" pitchFamily="2" charset="0"/>
                <a:ea typeface="ＭＳ Ｐゴシック"/>
              </a:rPr>
              <a:t>temperature </a:t>
            </a:r>
            <a:r>
              <a:rPr lang="en-US" sz="1632" spc="-1" dirty="0">
                <a:solidFill>
                  <a:srgbClr val="000000"/>
                </a:solidFill>
                <a:latin typeface="Optima" pitchFamily="2" charset="0"/>
                <a:ea typeface="ＭＳ Ｐゴシック"/>
              </a:rPr>
              <a:t>introduces </a:t>
            </a:r>
            <a:r>
              <a:rPr lang="en-US" sz="1632" spc="-1" dirty="0" smtClean="0">
                <a:solidFill>
                  <a:srgbClr val="000000"/>
                </a:solidFill>
                <a:latin typeface="Optima" pitchFamily="2" charset="0"/>
                <a:ea typeface="ＭＳ Ｐゴシック"/>
              </a:rPr>
              <a:t>non-linearity</a:t>
            </a:r>
            <a:endParaRPr lang="en-US" sz="1632" spc="-1" dirty="0">
              <a:latin typeface="Optima" pitchFamily="2" charset="0"/>
            </a:endParaRPr>
          </a:p>
          <a:p>
            <a:pPr marL="293803" lvl="1" indent="-146902">
              <a:spcAft>
                <a:spcPts val="771"/>
              </a:spcAft>
              <a:buClr>
                <a:srgbClr val="000000"/>
              </a:buClr>
              <a:buSzPct val="45000"/>
              <a:buFont typeface="Wingdings" charset="2"/>
              <a:buChar char=""/>
            </a:pPr>
            <a:r>
              <a:rPr lang="en-US" sz="1632" spc="-1" dirty="0" smtClean="0">
                <a:solidFill>
                  <a:srgbClr val="000000"/>
                </a:solidFill>
                <a:latin typeface="Optima" pitchFamily="2" charset="0"/>
                <a:ea typeface="ＭＳ Ｐゴシック"/>
              </a:rPr>
              <a:t>Can </a:t>
            </a:r>
            <a:r>
              <a:rPr lang="en-US" sz="1632" spc="-1" dirty="0">
                <a:solidFill>
                  <a:srgbClr val="000000"/>
                </a:solidFill>
                <a:latin typeface="Optima" pitchFamily="2" charset="0"/>
                <a:ea typeface="ＭＳ Ｐゴシック"/>
              </a:rPr>
              <a:t>time reverse advection, but not diffusion</a:t>
            </a:r>
            <a:endParaRPr lang="en-US" sz="1632" spc="-1" dirty="0">
              <a:latin typeface="Optima" pitchFamily="2" charset="0"/>
            </a:endParaRPr>
          </a:p>
        </p:txBody>
      </p:sp>
      <p:sp>
        <p:nvSpPr>
          <p:cNvPr id="503" name="CustomShape 5"/>
          <p:cNvSpPr/>
          <p:nvPr/>
        </p:nvSpPr>
        <p:spPr>
          <a:xfrm>
            <a:off x="1561626" y="4183272"/>
            <a:ext cx="1555445" cy="56434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1209" tIns="30605" rIns="61209" bIns="30605"/>
          <a:lstStyle/>
          <a:p>
            <a:pPr algn="ctr"/>
            <a:r>
              <a:rPr lang="en-US" sz="1224" spc="-1">
                <a:solidFill>
                  <a:srgbClr val="606060"/>
                </a:solidFill>
                <a:latin typeface="Optima" pitchFamily="2" charset="0"/>
                <a:ea typeface="ＭＳ Ｐゴシック"/>
              </a:rPr>
              <a:t>conservation of </a:t>
            </a:r>
            <a:endParaRPr lang="en-US" sz="1224" spc="-1">
              <a:latin typeface="Optima" pitchFamily="2" charset="0"/>
            </a:endParaRPr>
          </a:p>
          <a:p>
            <a:pPr algn="ctr"/>
            <a:r>
              <a:rPr lang="en-US" sz="1224" spc="-1">
                <a:solidFill>
                  <a:srgbClr val="606060"/>
                </a:solidFill>
                <a:latin typeface="Optima" pitchFamily="2" charset="0"/>
                <a:ea typeface="ＭＳ Ｐゴシック"/>
              </a:rPr>
              <a:t>energy</a:t>
            </a:r>
            <a:endParaRPr lang="en-US" sz="1224" spc="-1">
              <a:latin typeface="Optima" pitchFamily="2" charset="0"/>
            </a:endParaRPr>
          </a:p>
        </p:txBody>
      </p:sp>
      <p:sp>
        <p:nvSpPr>
          <p:cNvPr id="509" name="CustomShape 10"/>
          <p:cNvSpPr/>
          <p:nvPr/>
        </p:nvSpPr>
        <p:spPr>
          <a:xfrm>
            <a:off x="1410562" y="2674836"/>
            <a:ext cx="1673456" cy="46029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1209" tIns="30605" rIns="61209" bIns="30605"/>
          <a:lstStyle/>
          <a:p>
            <a:pPr algn="ctr"/>
            <a:r>
              <a:rPr lang="en-US" sz="1224" spc="-1" dirty="0">
                <a:solidFill>
                  <a:srgbClr val="606060"/>
                </a:solidFill>
                <a:latin typeface="Optima" pitchFamily="2" charset="0"/>
                <a:ea typeface="ＭＳ Ｐゴシック"/>
              </a:rPr>
              <a:t>force balance</a:t>
            </a:r>
            <a:endParaRPr lang="en-US" sz="1224" spc="-1" dirty="0">
              <a:latin typeface="Optima" pitchFamily="2" charset="0"/>
            </a:endParaRPr>
          </a:p>
          <a:p>
            <a:pPr algn="ctr"/>
            <a:r>
              <a:rPr lang="en-US" sz="952" spc="-1" dirty="0">
                <a:solidFill>
                  <a:srgbClr val="606060"/>
                </a:solidFill>
                <a:latin typeface="Optima" pitchFamily="2" charset="0"/>
                <a:ea typeface="ＭＳ Ｐゴシック"/>
              </a:rPr>
              <a:t>(conservation of momentum)</a:t>
            </a:r>
            <a:endParaRPr lang="en-US" sz="952" spc="-1" dirty="0">
              <a:latin typeface="Optima" pitchFamily="2" charset="0"/>
            </a:endParaRPr>
          </a:p>
        </p:txBody>
      </p:sp>
      <p:sp>
        <p:nvSpPr>
          <p:cNvPr id="510" name="CustomShape 11"/>
          <p:cNvSpPr/>
          <p:nvPr/>
        </p:nvSpPr>
        <p:spPr>
          <a:xfrm>
            <a:off x="1474219" y="3452192"/>
            <a:ext cx="1545896" cy="46029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1209" tIns="30605" rIns="61209" bIns="30605"/>
          <a:lstStyle/>
          <a:p>
            <a:pPr algn="ctr"/>
            <a:r>
              <a:rPr lang="en-US" sz="1224" spc="-1">
                <a:solidFill>
                  <a:srgbClr val="606060"/>
                </a:solidFill>
                <a:latin typeface="Optima" pitchFamily="2" charset="0"/>
                <a:ea typeface="ＭＳ Ｐゴシック"/>
              </a:rPr>
              <a:t>constitutive law</a:t>
            </a:r>
            <a:endParaRPr lang="en-US" sz="1224" spc="-1">
              <a:latin typeface="Optima" pitchFamily="2" charset="0"/>
            </a:endParaRPr>
          </a:p>
          <a:p>
            <a:pPr algn="ctr"/>
            <a:r>
              <a:rPr lang="en-US" sz="952" spc="-1">
                <a:solidFill>
                  <a:srgbClr val="606060"/>
                </a:solidFill>
                <a:latin typeface="Optima" pitchFamily="2" charset="0"/>
                <a:ea typeface="ＭＳ Ｐゴシック"/>
              </a:rPr>
              <a:t>(rheology)</a:t>
            </a:r>
            <a:endParaRPr lang="en-US" sz="952" spc="-1">
              <a:latin typeface="Optima" pitchFamily="2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3379780" y="4110394"/>
                <a:ext cx="3961661" cy="76469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num>
                        <m:den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sSub>
                        <m:sSub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f>
                        <m:f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num>
                        <m:den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den>
                      </m:f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𝜅</m:t>
                      </m:r>
                      <m:f>
                        <m:f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</m:num>
                        <m:den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den>
                      </m:f>
                      <m:f>
                        <m:f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num>
                        <m:den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den>
                      </m:f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𝐻</m:t>
                      </m:r>
                    </m:oMath>
                  </m:oMathPara>
                </a14:m>
                <a:endParaRPr lang="en-US" sz="2400" dirty="0" err="1">
                  <a:solidFill>
                    <a:schemeClr val="tx1"/>
                  </a:solidFill>
                  <a:latin typeface="Optima"/>
                  <a:cs typeface="Optima"/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79780" y="4110394"/>
                <a:ext cx="3961661" cy="76469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3372053" y="2520168"/>
                <a:ext cx="3982437" cy="81714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𝑖𝑗</m:t>
                              </m:r>
                            </m:sub>
                          </m:sSub>
                        </m:num>
                        <m:den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</m:den>
                      </m:f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𝛿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𝑖𝑟</m:t>
                          </m:r>
                        </m:sub>
                      </m:sSub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𝑅𝑎</m:t>
                      </m:r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4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Δ</m:t>
                      </m:r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𝑇</m:t>
                      </m:r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𝑅</m:t>
                      </m:r>
                      <m:sSub>
                        <m:sSub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𝐶</m:t>
                          </m:r>
                        </m:sub>
                      </m:sSub>
                      <m:r>
                        <m:rPr>
                          <m:sty m:val="p"/>
                        </m:rPr>
                        <a:rPr lang="en-US" sz="24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Δ</m:t>
                      </m:r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𝐶</m:t>
                      </m:r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 err="1">
                  <a:solidFill>
                    <a:schemeClr val="tx1"/>
                  </a:solidFill>
                  <a:latin typeface="Optima"/>
                  <a:cs typeface="Optima"/>
                </a:endParaRPr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72053" y="2520168"/>
                <a:ext cx="3982437" cy="81714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3379780" y="3438225"/>
                <a:ext cx="5635261" cy="39908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𝑖𝑗</m:t>
                          </m:r>
                        </m:sub>
                      </m:sSub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𝛿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𝑖𝑟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+2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𝜂</m:t>
                      </m:r>
                      <m:d>
                        <m:d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̇"/>
                              <m:ctrlP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𝜀</m:t>
                              </m:r>
                            </m:e>
                          </m:acc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𝜀</m:t>
                          </m:r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𝑂</m:t>
                          </m:r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𝐶</m:t>
                          </m:r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 …</m:t>
                          </m:r>
                        </m:e>
                      </m:d>
                      <m:sSub>
                        <m:sSub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̇"/>
                              <m:ctrlP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𝜀</m:t>
                              </m:r>
                            </m:e>
                          </m:acc>
                        </m:e>
                        <m:sub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𝑖𝑗</m:t>
                          </m:r>
                        </m:sub>
                      </m:sSub>
                    </m:oMath>
                  </m:oMathPara>
                </a14:m>
                <a:endParaRPr lang="en-US" sz="2400" dirty="0" err="1">
                  <a:solidFill>
                    <a:schemeClr val="tx1"/>
                  </a:solidFill>
                  <a:latin typeface="Optima"/>
                  <a:cs typeface="Optima"/>
                </a:endParaRPr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79780" y="3438225"/>
                <a:ext cx="5635261" cy="399084"/>
              </a:xfrm>
              <a:prstGeom prst="rect">
                <a:avLst/>
              </a:prstGeom>
              <a:blipFill>
                <a:blip r:embed="rId5"/>
                <a:stretch>
                  <a:fillRect l="-108" t="-1538" r="-216" b="-261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04584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ustomShape 5"/>
          <p:cNvSpPr/>
          <p:nvPr/>
        </p:nvSpPr>
        <p:spPr>
          <a:xfrm>
            <a:off x="7594282" y="4908212"/>
            <a:ext cx="1505914" cy="23528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74128" tIns="36901" rIns="74128" bIns="36901"/>
          <a:lstStyle/>
          <a:p>
            <a:pPr>
              <a:lnSpc>
                <a:spcPct val="100000"/>
              </a:lnSpc>
            </a:pPr>
            <a:r>
              <a:rPr lang="en-US" sz="1000" dirty="0" smtClean="0">
                <a:solidFill>
                  <a:schemeClr val="bg1">
                    <a:lumMod val="75000"/>
                  </a:schemeClr>
                </a:solidFill>
                <a:latin typeface="Optima" pitchFamily="2" charset="0"/>
                <a:cs typeface="Optima"/>
              </a:rPr>
              <a:t>Becker et al. (2003, 2015)</a:t>
            </a:r>
            <a:endParaRPr sz="1000" dirty="0">
              <a:solidFill>
                <a:schemeClr val="bg1">
                  <a:lumMod val="75000"/>
                </a:schemeClr>
              </a:solidFill>
              <a:latin typeface="Optima" pitchFamily="2" charset="0"/>
              <a:cs typeface="Optima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4268274" y="409323"/>
            <a:ext cx="4078965" cy="4137135"/>
            <a:chOff x="4815832" y="349806"/>
            <a:chExt cx="4078965" cy="4137135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815832" y="387479"/>
              <a:ext cx="4078965" cy="4099462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4869984" y="349806"/>
              <a:ext cx="349778" cy="425150"/>
            </a:xfrm>
            <a:prstGeom prst="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5623352" y="2265670"/>
              <a:ext cx="1031690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6600"/>
                  </a:solidFill>
                  <a:latin typeface="Helvetica"/>
                  <a:cs typeface="Helvetica"/>
                </a:rPr>
                <a:t>SA APM</a:t>
              </a:r>
              <a:endParaRPr lang="en-US" dirty="0">
                <a:solidFill>
                  <a:srgbClr val="FF6600"/>
                </a:solidFill>
                <a:latin typeface="Helvetica"/>
                <a:cs typeface="Helvetica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5625080" y="1942807"/>
              <a:ext cx="1236486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  <a:latin typeface="Helvetica"/>
                  <a:cs typeface="Helvetica"/>
                </a:rPr>
                <a:t>NNR APM</a:t>
              </a:r>
              <a:endParaRPr lang="en-US" dirty="0">
                <a:solidFill>
                  <a:srgbClr val="FF0000"/>
                </a:solidFill>
                <a:latin typeface="Helvetica"/>
                <a:cs typeface="Helvetica"/>
              </a:endParaRPr>
            </a:p>
          </p:txBody>
        </p:sp>
      </p:grpSp>
      <p:sp>
        <p:nvSpPr>
          <p:cNvPr id="14" name="Title 13"/>
          <p:cNvSpPr>
            <a:spLocks noGrp="1"/>
          </p:cNvSpPr>
          <p:nvPr>
            <p:ph type="title"/>
          </p:nvPr>
        </p:nvSpPr>
        <p:spPr>
          <a:xfrm>
            <a:off x="0" y="-571007"/>
            <a:ext cx="6106382" cy="4508896"/>
          </a:xfrm>
        </p:spPr>
        <p:txBody>
          <a:bodyPr>
            <a:normAutofit/>
          </a:bodyPr>
          <a:lstStyle/>
          <a:p>
            <a:pPr algn="l"/>
            <a:r>
              <a:rPr lang="en-US" sz="3600" dirty="0" smtClean="0"/>
              <a:t>LPO from </a:t>
            </a:r>
            <a:br>
              <a:rPr lang="en-US" sz="3600" dirty="0" smtClean="0"/>
            </a:br>
            <a:r>
              <a:rPr lang="en-US" sz="3600" dirty="0" smtClean="0"/>
              <a:t>flow slightly </a:t>
            </a:r>
            <a:br>
              <a:rPr lang="en-US" sz="3600" dirty="0" smtClean="0"/>
            </a:br>
            <a:r>
              <a:rPr lang="en-US" sz="3600" dirty="0" smtClean="0"/>
              <a:t>better model </a:t>
            </a:r>
            <a:br>
              <a:rPr lang="en-US" sz="3600" dirty="0" smtClean="0"/>
            </a:br>
            <a:r>
              <a:rPr lang="en-US" sz="3600" dirty="0" smtClean="0"/>
              <a:t>than APM on</a:t>
            </a:r>
            <a:br>
              <a:rPr lang="en-US" sz="3600" dirty="0" smtClean="0"/>
            </a:br>
            <a:r>
              <a:rPr lang="en-US" sz="3600" dirty="0" smtClean="0"/>
              <a:t>global scales</a:t>
            </a:r>
            <a:endParaRPr lang="en-US" sz="3600" dirty="0"/>
          </a:p>
        </p:txBody>
      </p:sp>
      <p:sp>
        <p:nvSpPr>
          <p:cNvPr id="10" name="TextBox 9"/>
          <p:cNvSpPr txBox="1"/>
          <p:nvPr/>
        </p:nvSpPr>
        <p:spPr>
          <a:xfrm>
            <a:off x="7873331" y="4129420"/>
            <a:ext cx="7489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>
                <a:latin typeface="Optima" pitchFamily="2" charset="0"/>
              </a:rPr>
              <a:t>good </a:t>
            </a:r>
            <a:endParaRPr lang="en-US" b="1" i="1" dirty="0">
              <a:latin typeface="Optima" pitchFamily="2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765708" y="4177126"/>
            <a:ext cx="5565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>
                <a:latin typeface="Optima" pitchFamily="2" charset="0"/>
              </a:rPr>
              <a:t>bad</a:t>
            </a:r>
            <a:endParaRPr lang="en-US" b="1" i="1" dirty="0">
              <a:latin typeface="Optima" pitchFamily="2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812408" y="4502382"/>
            <a:ext cx="18004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latin typeface="Optima" pitchFamily="2" charset="0"/>
              </a:rPr>
              <a:t>average oceanic</a:t>
            </a:r>
          </a:p>
          <a:p>
            <a:pPr algn="ctr"/>
            <a:r>
              <a:rPr lang="en-US" dirty="0" smtClean="0">
                <a:latin typeface="Optima" pitchFamily="2" charset="0"/>
              </a:rPr>
              <a:t>plate misfit</a:t>
            </a:r>
            <a:endParaRPr lang="en-US" dirty="0">
              <a:latin typeface="Optim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1730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0716" y="762415"/>
            <a:ext cx="3628623" cy="215638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0993" y="762415"/>
            <a:ext cx="3628623" cy="215638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0993" y="2918796"/>
            <a:ext cx="3628623" cy="215638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0716" y="2918796"/>
            <a:ext cx="3628623" cy="2156381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685214" y="2789441"/>
            <a:ext cx="5361506" cy="258709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2739483" y="709958"/>
            <a:ext cx="5361506" cy="258709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0" y="-103756"/>
            <a:ext cx="8229600" cy="857250"/>
          </a:xfrm>
        </p:spPr>
        <p:txBody>
          <a:bodyPr>
            <a:normAutofit/>
          </a:bodyPr>
          <a:lstStyle/>
          <a:p>
            <a:pPr algn="l"/>
            <a:r>
              <a:rPr lang="en-US" sz="3200" dirty="0" smtClean="0"/>
              <a:t>Disruption of plate shear as f(viscosity)</a:t>
            </a:r>
            <a:endParaRPr lang="en-US" sz="3200" dirty="0"/>
          </a:p>
        </p:txBody>
      </p:sp>
      <p:sp>
        <p:nvSpPr>
          <p:cNvPr id="13" name="TextBox 12"/>
          <p:cNvSpPr txBox="1"/>
          <p:nvPr/>
        </p:nvSpPr>
        <p:spPr>
          <a:xfrm>
            <a:off x="1038080" y="638593"/>
            <a:ext cx="1197764" cy="369332"/>
          </a:xfrm>
          <a:prstGeom prst="rect">
            <a:avLst/>
          </a:prstGeom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mtClean="0">
                <a:latin typeface="Optima" pitchFamily="2" charset="0"/>
              </a:rPr>
              <a:t>SL2013SV</a:t>
            </a:r>
            <a:endParaRPr lang="en-US">
              <a:latin typeface="Optima" pitchFamily="2" charset="0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945623" y="2829583"/>
            <a:ext cx="8037796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1038080" y="2874187"/>
            <a:ext cx="987771" cy="369332"/>
          </a:xfrm>
          <a:prstGeom prst="rect">
            <a:avLst/>
          </a:prstGeom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>
                <a:latin typeface="Optima" pitchFamily="2" charset="0"/>
              </a:rPr>
              <a:t>YB13SV</a:t>
            </a:r>
            <a:endParaRPr lang="en-US" dirty="0">
              <a:latin typeface="Optima" pitchFamily="2" charset="0"/>
            </a:endParaRPr>
          </a:p>
        </p:txBody>
      </p:sp>
      <p:cxnSp>
        <p:nvCxnSpPr>
          <p:cNvPr id="20" name="Straight Connector 19"/>
          <p:cNvCxnSpPr/>
          <p:nvPr/>
        </p:nvCxnSpPr>
        <p:spPr>
          <a:xfrm>
            <a:off x="5303520" y="709958"/>
            <a:ext cx="0" cy="4365219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2555860" y="579865"/>
            <a:ext cx="1608133" cy="369332"/>
          </a:xfrm>
          <a:prstGeom prst="rect">
            <a:avLst/>
          </a:prstGeom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mtClean="0">
                <a:latin typeface="Optima" pitchFamily="2" charset="0"/>
              </a:rPr>
              <a:t>asthenosphere</a:t>
            </a:r>
            <a:endParaRPr lang="en-US">
              <a:latin typeface="Optima" pitchFamily="2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235661" y="586674"/>
            <a:ext cx="2133918" cy="369332"/>
          </a:xfrm>
          <a:prstGeom prst="rect">
            <a:avLst/>
          </a:prstGeom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err="1" smtClean="0">
                <a:latin typeface="Optima" pitchFamily="2" charset="0"/>
              </a:rPr>
              <a:t>uber</a:t>
            </a:r>
            <a:r>
              <a:rPr lang="en-US" dirty="0" smtClean="0">
                <a:latin typeface="Optima" pitchFamily="2" charset="0"/>
              </a:rPr>
              <a:t>-asthenosphere</a:t>
            </a:r>
            <a:endParaRPr lang="en-US" dirty="0">
              <a:latin typeface="Optima" pitchFamily="2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8669" y="4810298"/>
            <a:ext cx="12554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>
                    <a:lumMod val="75000"/>
                  </a:schemeClr>
                </a:solidFill>
                <a:latin typeface="Optima"/>
                <a:cs typeface="Optima"/>
              </a:rPr>
              <a:t>Becker (2017)</a:t>
            </a:r>
            <a:endParaRPr lang="en-US" sz="1400" dirty="0">
              <a:solidFill>
                <a:schemeClr val="bg1">
                  <a:lumMod val="75000"/>
                </a:schemeClr>
              </a:solidFill>
              <a:latin typeface="Optima"/>
              <a:cs typeface="Optima"/>
            </a:endParaRPr>
          </a:p>
        </p:txBody>
      </p:sp>
    </p:spTree>
    <p:extLst>
      <p:ext uri="{BB962C8B-B14F-4D97-AF65-F5344CB8AC3E}">
        <p14:creationId xmlns:p14="http://schemas.microsoft.com/office/powerpoint/2010/main" val="2640972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905" y="205979"/>
            <a:ext cx="4631083" cy="1928294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 smtClean="0">
                <a:latin typeface="Optima" pitchFamily="2" charset="0"/>
              </a:rPr>
              <a:t>Match to </a:t>
            </a:r>
            <a:br>
              <a:rPr lang="en-US" dirty="0" smtClean="0">
                <a:latin typeface="Optima" pitchFamily="2" charset="0"/>
              </a:rPr>
            </a:br>
            <a:r>
              <a:rPr lang="en-US" dirty="0" smtClean="0">
                <a:latin typeface="Optima" pitchFamily="2" charset="0"/>
              </a:rPr>
              <a:t>plate velocities</a:t>
            </a:r>
            <a:br>
              <a:rPr lang="en-US" dirty="0" smtClean="0">
                <a:latin typeface="Optima" pitchFamily="2" charset="0"/>
              </a:rPr>
            </a:br>
            <a:r>
              <a:rPr lang="en-US" dirty="0" smtClean="0">
                <a:latin typeface="Optima" pitchFamily="2" charset="0"/>
              </a:rPr>
              <a:t>and anisotropy </a:t>
            </a:r>
            <a:endParaRPr lang="en-US" dirty="0">
              <a:latin typeface="Optima" pitchFamily="2" charset="0"/>
            </a:endParaRPr>
          </a:p>
        </p:txBody>
      </p:sp>
      <p:pic>
        <p:nvPicPr>
          <p:cNvPr id="3" name="Picture 2" descr="min.main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0482" y="-42972"/>
            <a:ext cx="3984153" cy="51435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85603" y="2638705"/>
            <a:ext cx="414106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Ø"/>
            </a:pPr>
            <a:r>
              <a:rPr lang="en-US" dirty="0" smtClean="0">
                <a:latin typeface="Optima" pitchFamily="2" charset="0"/>
              </a:rPr>
              <a:t>sweet spot of oceanic asthenosphere being weaker than upper mantle, but not too weak</a:t>
            </a:r>
          </a:p>
          <a:p>
            <a:pPr marL="285750" indent="-285750">
              <a:buFont typeface="Wingdings" charset="2"/>
              <a:buChar char="Ø"/>
            </a:pPr>
            <a:endParaRPr lang="en-US" dirty="0" smtClean="0">
              <a:latin typeface="Optima" pitchFamily="2" charset="0"/>
            </a:endParaRPr>
          </a:p>
          <a:p>
            <a:pPr marL="285750" indent="-285750">
              <a:buFont typeface="Wingdings" charset="2"/>
              <a:buChar char="Ø"/>
            </a:pPr>
            <a:r>
              <a:rPr lang="en-US" dirty="0" smtClean="0">
                <a:latin typeface="Optima" pitchFamily="2" charset="0"/>
              </a:rPr>
              <a:t>∃trade-off between thickness and strength </a:t>
            </a:r>
          </a:p>
        </p:txBody>
      </p:sp>
      <p:sp>
        <p:nvSpPr>
          <p:cNvPr id="5" name="Rectangle 4"/>
          <p:cNvSpPr/>
          <p:nvPr/>
        </p:nvSpPr>
        <p:spPr>
          <a:xfrm>
            <a:off x="6672890" y="3644219"/>
            <a:ext cx="463890" cy="990228"/>
          </a:xfrm>
          <a:prstGeom prst="rect">
            <a:avLst/>
          </a:prstGeom>
          <a:noFill/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tima" pitchFamily="2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136780" y="1217810"/>
            <a:ext cx="463890" cy="916463"/>
          </a:xfrm>
          <a:prstGeom prst="rect">
            <a:avLst/>
          </a:prstGeom>
          <a:noFill/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tima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426832" y="3073315"/>
            <a:ext cx="9525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accent3"/>
                </a:solidFill>
                <a:latin typeface="Optima" pitchFamily="2" charset="0"/>
              </a:rPr>
              <a:t>consistent</a:t>
            </a:r>
          </a:p>
          <a:p>
            <a:pPr algn="ctr"/>
            <a:r>
              <a:rPr lang="en-US" sz="1400" dirty="0" smtClean="0">
                <a:solidFill>
                  <a:schemeClr val="accent3"/>
                </a:solidFill>
                <a:latin typeface="Optima" pitchFamily="2" charset="0"/>
              </a:rPr>
              <a:t>best fit</a:t>
            </a:r>
            <a:endParaRPr lang="en-US" sz="1400" dirty="0">
              <a:solidFill>
                <a:schemeClr val="accent3"/>
              </a:solidFill>
              <a:latin typeface="Optima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892472" y="646906"/>
            <a:ext cx="9525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accent3"/>
                </a:solidFill>
                <a:latin typeface="Optima" pitchFamily="2" charset="0"/>
              </a:rPr>
              <a:t>consistent</a:t>
            </a:r>
          </a:p>
          <a:p>
            <a:pPr algn="ctr"/>
            <a:r>
              <a:rPr lang="en-US" sz="1400" dirty="0" smtClean="0">
                <a:solidFill>
                  <a:schemeClr val="accent3"/>
                </a:solidFill>
                <a:latin typeface="Optima" pitchFamily="2" charset="0"/>
              </a:rPr>
              <a:t>best fit</a:t>
            </a:r>
            <a:endParaRPr lang="en-US" sz="1400" dirty="0">
              <a:solidFill>
                <a:schemeClr val="accent3"/>
              </a:solidFill>
              <a:latin typeface="Optima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8669" y="4810298"/>
            <a:ext cx="12554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>
                    <a:lumMod val="75000"/>
                  </a:schemeClr>
                </a:solidFill>
                <a:latin typeface="Optima" pitchFamily="2" charset="0"/>
                <a:cs typeface="Optima"/>
              </a:rPr>
              <a:t>Becker (2017)</a:t>
            </a:r>
            <a:endParaRPr lang="en-US" sz="1400" dirty="0">
              <a:solidFill>
                <a:schemeClr val="bg1">
                  <a:lumMod val="75000"/>
                </a:schemeClr>
              </a:solidFill>
              <a:latin typeface="Optima" pitchFamily="2" charset="0"/>
              <a:cs typeface="Optima"/>
            </a:endParaRPr>
          </a:p>
        </p:txBody>
      </p:sp>
    </p:spTree>
    <p:extLst>
      <p:ext uri="{BB962C8B-B14F-4D97-AF65-F5344CB8AC3E}">
        <p14:creationId xmlns:p14="http://schemas.microsoft.com/office/powerpoint/2010/main" val="324719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" name="CustomShape 1"/>
          <p:cNvSpPr/>
          <p:nvPr/>
        </p:nvSpPr>
        <p:spPr>
          <a:xfrm>
            <a:off x="1147880" y="4610624"/>
            <a:ext cx="2829240" cy="5367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r"/>
            <a:r>
              <a:rPr lang="en-US" sz="1200" b="0" strike="noStrike" spc="-1" dirty="0">
                <a:solidFill>
                  <a:schemeClr val="bg1">
                    <a:lumMod val="75000"/>
                  </a:schemeClr>
                </a:solidFill>
                <a:uFill>
                  <a:solidFill>
                    <a:srgbClr val="FFFFFF"/>
                  </a:solidFill>
                </a:uFill>
                <a:latin typeface="Optima"/>
                <a:cs typeface="Optima"/>
              </a:rPr>
              <a:t>Alpert et al. (2010)</a:t>
            </a:r>
            <a:endParaRPr lang="en-US" sz="1200" spc="-1" dirty="0">
              <a:solidFill>
                <a:schemeClr val="bg1">
                  <a:lumMod val="75000"/>
                </a:schemeClr>
              </a:solidFill>
              <a:uFill>
                <a:solidFill>
                  <a:srgbClr val="FFFFFF"/>
                </a:solidFill>
              </a:uFill>
              <a:latin typeface="Optima"/>
              <a:cs typeface="Optima"/>
            </a:endParaRPr>
          </a:p>
          <a:p>
            <a:pPr algn="r"/>
            <a:r>
              <a:rPr lang="en-US" sz="1200" spc="-1" dirty="0">
                <a:solidFill>
                  <a:schemeClr val="bg1">
                    <a:lumMod val="75000"/>
                  </a:schemeClr>
                </a:solidFill>
                <a:uFill>
                  <a:solidFill>
                    <a:srgbClr val="FFFFFF"/>
                  </a:solidFill>
                </a:uFill>
                <a:latin typeface="Optima"/>
                <a:cs typeface="Optima"/>
              </a:rPr>
              <a:t>c</a:t>
            </a:r>
            <a:r>
              <a:rPr lang="en-US" sz="1200" b="0" strike="noStrike" spc="-1" dirty="0">
                <a:solidFill>
                  <a:schemeClr val="bg1">
                    <a:lumMod val="75000"/>
                  </a:schemeClr>
                </a:solidFill>
                <a:uFill>
                  <a:solidFill>
                    <a:srgbClr val="FFFFFF"/>
                  </a:solidFill>
                </a:uFill>
                <a:latin typeface="Optima"/>
                <a:cs typeface="Optima"/>
              </a:rPr>
              <a:t>f. </a:t>
            </a:r>
            <a:r>
              <a:rPr lang="en-US" sz="1200" b="0" strike="noStrike" spc="-1" dirty="0" err="1">
                <a:solidFill>
                  <a:schemeClr val="bg1">
                    <a:lumMod val="75000"/>
                  </a:schemeClr>
                </a:solidFill>
                <a:uFill>
                  <a:solidFill>
                    <a:srgbClr val="FFFFFF"/>
                  </a:solidFill>
                </a:uFill>
                <a:latin typeface="Optima"/>
                <a:cs typeface="Optima"/>
              </a:rPr>
              <a:t>Isacks</a:t>
            </a:r>
            <a:r>
              <a:rPr lang="en-US" sz="1200" b="0" strike="noStrike" spc="-1" dirty="0">
                <a:solidFill>
                  <a:schemeClr val="bg1">
                    <a:lumMod val="75000"/>
                  </a:schemeClr>
                </a:solidFill>
                <a:uFill>
                  <a:solidFill>
                    <a:srgbClr val="FFFFFF"/>
                  </a:solidFill>
                </a:uFill>
                <a:latin typeface="Optima"/>
                <a:cs typeface="Optima"/>
              </a:rPr>
              <a:t> and Molnar (1971)</a:t>
            </a:r>
            <a:endParaRPr lang="en-US" sz="1400" b="0" strike="noStrike" spc="-1" dirty="0">
              <a:solidFill>
                <a:schemeClr val="bg1">
                  <a:lumMod val="75000"/>
                </a:schemeClr>
              </a:solidFill>
              <a:uFill>
                <a:solidFill>
                  <a:srgbClr val="FFFFFF"/>
                </a:solidFill>
              </a:uFill>
              <a:latin typeface="Optima"/>
              <a:cs typeface="Optima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394" y="255539"/>
            <a:ext cx="3238118" cy="3628802"/>
          </a:xfrm>
        </p:spPr>
        <p:txBody>
          <a:bodyPr>
            <a:normAutofit/>
          </a:bodyPr>
          <a:lstStyle/>
          <a:p>
            <a:pPr algn="l"/>
            <a:r>
              <a:rPr lang="en-US" dirty="0"/>
              <a:t>Earthquake</a:t>
            </a:r>
            <a:br>
              <a:rPr lang="en-US" dirty="0"/>
            </a:br>
            <a:r>
              <a:rPr lang="en-US" dirty="0"/>
              <a:t>constraints</a:t>
            </a:r>
            <a:br>
              <a:rPr lang="en-US" dirty="0"/>
            </a:br>
            <a:r>
              <a:rPr lang="en-US" dirty="0"/>
              <a:t>for slab and mantle</a:t>
            </a:r>
            <a:br>
              <a:rPr lang="en-US" dirty="0"/>
            </a:br>
            <a:r>
              <a:rPr lang="en-US" dirty="0"/>
              <a:t>viscosity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978" t="2884" r="897" b="1453"/>
          <a:stretch/>
        </p:blipFill>
        <p:spPr>
          <a:xfrm>
            <a:off x="4414520" y="147320"/>
            <a:ext cx="4587240" cy="48869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80047781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94364" y="436880"/>
            <a:ext cx="11041935" cy="485600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22603" y="810986"/>
            <a:ext cx="3068428" cy="210916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35430" y="2741010"/>
            <a:ext cx="3097884" cy="221743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0027" y="0"/>
            <a:ext cx="8600446" cy="519371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r>
              <a:rPr lang="en-US" sz="2775" dirty="0" smtClean="0">
                <a:latin typeface="Optima" pitchFamily="2" charset="0"/>
              </a:rPr>
              <a:t>Circulation model predictions for slab stresses</a:t>
            </a:r>
            <a:endParaRPr lang="en-US" sz="2775" dirty="0">
              <a:latin typeface="Symbol" pitchFamily="2" charset="2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11808" y="4831506"/>
            <a:ext cx="56775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>
                    <a:lumMod val="75000"/>
                  </a:schemeClr>
                </a:solidFill>
                <a:latin typeface="Optima"/>
                <a:cs typeface="Optima"/>
              </a:rPr>
              <a:t>Alpert et al. (2010), cf. </a:t>
            </a:r>
            <a:r>
              <a:rPr lang="en-US" sz="1400" dirty="0" err="1" smtClean="0">
                <a:solidFill>
                  <a:schemeClr val="bg1">
                    <a:lumMod val="75000"/>
                  </a:schemeClr>
                </a:solidFill>
                <a:latin typeface="Optima"/>
                <a:cs typeface="Optima"/>
              </a:rPr>
              <a:t>Vassiliou</a:t>
            </a:r>
            <a:r>
              <a:rPr lang="en-US" sz="1400" dirty="0" smtClean="0">
                <a:solidFill>
                  <a:schemeClr val="bg1">
                    <a:lumMod val="75000"/>
                  </a:schemeClr>
                </a:solidFill>
                <a:latin typeface="Optima"/>
                <a:cs typeface="Optima"/>
              </a:rPr>
              <a:t> and Hager (1988), </a:t>
            </a:r>
            <a:r>
              <a:rPr lang="en-US" sz="1400" dirty="0" err="1" smtClean="0">
                <a:solidFill>
                  <a:schemeClr val="bg1">
                    <a:lumMod val="75000"/>
                  </a:schemeClr>
                </a:solidFill>
                <a:latin typeface="Optima"/>
                <a:cs typeface="Optima"/>
              </a:rPr>
              <a:t>Alisic</a:t>
            </a:r>
            <a:r>
              <a:rPr lang="en-US" sz="1400" dirty="0" smtClean="0">
                <a:solidFill>
                  <a:schemeClr val="bg1">
                    <a:lumMod val="75000"/>
                  </a:schemeClr>
                </a:solidFill>
                <a:latin typeface="Optima"/>
                <a:cs typeface="Optima"/>
              </a:rPr>
              <a:t> et al. (2010) </a:t>
            </a:r>
            <a:endParaRPr lang="en-US" sz="1400" dirty="0">
              <a:solidFill>
                <a:schemeClr val="bg1">
                  <a:lumMod val="75000"/>
                </a:schemeClr>
              </a:solidFill>
              <a:latin typeface="Optima"/>
              <a:cs typeface="Optima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225152" y="681003"/>
            <a:ext cx="952505" cy="30777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400" smtClean="0">
                <a:latin typeface="Optima"/>
                <a:cs typeface="Optima"/>
              </a:rPr>
              <a:t>weak slab</a:t>
            </a:r>
            <a:endParaRPr lang="en-US" sz="1400" dirty="0">
              <a:latin typeface="Optima"/>
              <a:cs typeface="Optima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219088" y="2612375"/>
            <a:ext cx="1011815" cy="30777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400" dirty="0" smtClean="0">
                <a:latin typeface="Optima"/>
                <a:cs typeface="Optima"/>
              </a:rPr>
              <a:t>strong slab</a:t>
            </a:r>
            <a:endParaRPr lang="en-US" sz="1400" dirty="0">
              <a:latin typeface="Optima"/>
              <a:cs typeface="Optima"/>
            </a:endParaRPr>
          </a:p>
        </p:txBody>
      </p:sp>
    </p:spTree>
    <p:extLst>
      <p:ext uri="{BB962C8B-B14F-4D97-AF65-F5344CB8AC3E}">
        <p14:creationId xmlns:p14="http://schemas.microsoft.com/office/powerpoint/2010/main" val="1122936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1" name="Picture 870"/>
          <p:cNvPicPr/>
          <p:nvPr/>
        </p:nvPicPr>
        <p:blipFill>
          <a:blip r:embed="rId2"/>
          <a:stretch/>
        </p:blipFill>
        <p:spPr>
          <a:xfrm>
            <a:off x="0" y="770400"/>
            <a:ext cx="8046720" cy="4363920"/>
          </a:xfrm>
          <a:prstGeom prst="rect">
            <a:avLst/>
          </a:prstGeom>
          <a:ln>
            <a:noFill/>
          </a:ln>
        </p:spPr>
      </p:pic>
      <p:sp>
        <p:nvSpPr>
          <p:cNvPr id="872" name="TextShape 1"/>
          <p:cNvSpPr txBox="1"/>
          <p:nvPr/>
        </p:nvSpPr>
        <p:spPr>
          <a:xfrm rot="5400000">
            <a:off x="7129704" y="3933488"/>
            <a:ext cx="2055344" cy="34632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r>
              <a:rPr lang="en-US" sz="1400" b="0" strike="noStrike" spc="-1" dirty="0">
                <a:solidFill>
                  <a:schemeClr val="bg1">
                    <a:lumMod val="85000"/>
                  </a:schemeClr>
                </a:solidFill>
                <a:uFill>
                  <a:solidFill>
                    <a:srgbClr val="FFFFFF"/>
                  </a:solidFill>
                </a:uFill>
                <a:latin typeface="Optima"/>
                <a:cs typeface="Optima"/>
              </a:rPr>
              <a:t>Bailey et al. (</a:t>
            </a:r>
            <a:r>
              <a:rPr lang="en-US" sz="1400" spc="-1" dirty="0">
                <a:solidFill>
                  <a:schemeClr val="bg1">
                    <a:lumMod val="85000"/>
                  </a:schemeClr>
                </a:solidFill>
                <a:uFill>
                  <a:solidFill>
                    <a:srgbClr val="FFFFFF"/>
                  </a:solidFill>
                </a:uFill>
                <a:latin typeface="Optima"/>
                <a:cs typeface="Optima"/>
              </a:rPr>
              <a:t>2012</a:t>
            </a:r>
            <a:r>
              <a:rPr lang="en-US" sz="1400" b="0" strike="noStrike" spc="-1" dirty="0">
                <a:solidFill>
                  <a:schemeClr val="bg1">
                    <a:lumMod val="85000"/>
                  </a:schemeClr>
                </a:solidFill>
                <a:uFill>
                  <a:solidFill>
                    <a:srgbClr val="FFFFFF"/>
                  </a:solidFill>
                </a:uFill>
                <a:latin typeface="Optima"/>
                <a:cs typeface="Optima"/>
              </a:rPr>
              <a:t>)</a:t>
            </a:r>
          </a:p>
        </p:txBody>
      </p:sp>
      <p:sp>
        <p:nvSpPr>
          <p:cNvPr id="873" name="TextShape 2"/>
          <p:cNvSpPr txBox="1"/>
          <p:nvPr/>
        </p:nvSpPr>
        <p:spPr>
          <a:xfrm>
            <a:off x="269640" y="-84240"/>
            <a:ext cx="8604720" cy="117252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US" sz="2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tima"/>
                <a:cs typeface="Optima"/>
              </a:rPr>
              <a:t>Summed </a:t>
            </a:r>
            <a:r>
              <a:rPr lang="en-US" sz="28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tima"/>
                <a:cs typeface="Optima"/>
              </a:rPr>
              <a:t>gCMTs</a:t>
            </a:r>
            <a:r>
              <a:rPr lang="en-US" sz="28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tima"/>
                <a:cs typeface="Optima"/>
              </a:rPr>
              <a:t> (</a:t>
            </a:r>
            <a:r>
              <a:rPr lang="en-US" sz="2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tima"/>
                <a:cs typeface="Optima"/>
              </a:rPr>
              <a:t>in-slab projection)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106342" y="4658734"/>
            <a:ext cx="3909121" cy="369332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00FF"/>
                </a:solidFill>
                <a:latin typeface="Optima"/>
                <a:cs typeface="Optima"/>
              </a:rPr>
              <a:t>compression</a:t>
            </a:r>
            <a:r>
              <a:rPr lang="en-US" b="1" dirty="0">
                <a:latin typeface="Optima"/>
                <a:cs typeface="Optima"/>
              </a:rPr>
              <a:t>				</a:t>
            </a:r>
            <a:r>
              <a:rPr lang="en-US" b="1" dirty="0">
                <a:solidFill>
                  <a:srgbClr val="FF0000"/>
                </a:solidFill>
                <a:latin typeface="Optima"/>
                <a:cs typeface="Optima"/>
              </a:rPr>
              <a:t>extension</a:t>
            </a:r>
          </a:p>
        </p:txBody>
      </p:sp>
    </p:spTree>
    <p:extLst>
      <p:ext uri="{BB962C8B-B14F-4D97-AF65-F5344CB8AC3E}">
        <p14:creationId xmlns:p14="http://schemas.microsoft.com/office/powerpoint/2010/main" val="391774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4" name="Picture 873"/>
          <p:cNvPicPr/>
          <p:nvPr/>
        </p:nvPicPr>
        <p:blipFill>
          <a:blip r:embed="rId2"/>
          <a:stretch/>
        </p:blipFill>
        <p:spPr>
          <a:xfrm>
            <a:off x="-5960" y="765442"/>
            <a:ext cx="8055429" cy="4368878"/>
          </a:xfrm>
          <a:prstGeom prst="rect">
            <a:avLst/>
          </a:prstGeom>
          <a:ln>
            <a:noFill/>
          </a:ln>
        </p:spPr>
      </p:pic>
      <p:sp>
        <p:nvSpPr>
          <p:cNvPr id="5" name="TextShape 2"/>
          <p:cNvSpPr txBox="1"/>
          <p:nvPr/>
        </p:nvSpPr>
        <p:spPr>
          <a:xfrm>
            <a:off x="269640" y="-84240"/>
            <a:ext cx="8604720" cy="117252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US" sz="2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tima"/>
                <a:cs typeface="Optima"/>
              </a:rPr>
              <a:t>Predictions from global flow model with viscosity increase</a:t>
            </a:r>
          </a:p>
        </p:txBody>
      </p:sp>
      <p:sp>
        <p:nvSpPr>
          <p:cNvPr id="7" name="TextShape 1"/>
          <p:cNvSpPr txBox="1"/>
          <p:nvPr/>
        </p:nvSpPr>
        <p:spPr>
          <a:xfrm rot="5400000">
            <a:off x="6316738" y="2298336"/>
            <a:ext cx="4719691" cy="792099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r>
              <a:rPr lang="en-US" sz="800" spc="-1" dirty="0">
                <a:solidFill>
                  <a:schemeClr val="bg1">
                    <a:lumMod val="85000"/>
                  </a:schemeClr>
                </a:solidFill>
                <a:uFill>
                  <a:solidFill>
                    <a:srgbClr val="FFFFFF"/>
                  </a:solidFill>
                </a:uFill>
                <a:latin typeface="Optima"/>
                <a:cs typeface="Optima"/>
              </a:rPr>
              <a:t>cf. </a:t>
            </a:r>
            <a:r>
              <a:rPr lang="en-US" sz="800" spc="-1" dirty="0" err="1">
                <a:solidFill>
                  <a:schemeClr val="bg1">
                    <a:lumMod val="85000"/>
                  </a:schemeClr>
                </a:solidFill>
                <a:uFill>
                  <a:solidFill>
                    <a:srgbClr val="FFFFFF"/>
                  </a:solidFill>
                </a:uFill>
                <a:latin typeface="Optima"/>
                <a:cs typeface="Optima"/>
              </a:rPr>
              <a:t>Vassiliou</a:t>
            </a:r>
            <a:r>
              <a:rPr lang="en-US" sz="800" spc="-1" dirty="0">
                <a:solidFill>
                  <a:schemeClr val="bg1">
                    <a:lumMod val="85000"/>
                  </a:schemeClr>
                </a:solidFill>
                <a:uFill>
                  <a:solidFill>
                    <a:srgbClr val="FFFFFF"/>
                  </a:solidFill>
                </a:uFill>
                <a:latin typeface="Optima"/>
                <a:cs typeface="Optima"/>
              </a:rPr>
              <a:t> and Hager (1998), </a:t>
            </a:r>
            <a:r>
              <a:rPr lang="en-US" sz="800" spc="-1" dirty="0" err="1">
                <a:solidFill>
                  <a:schemeClr val="bg1">
                    <a:lumMod val="85000"/>
                  </a:schemeClr>
                </a:solidFill>
                <a:uFill>
                  <a:solidFill>
                    <a:srgbClr val="FFFFFF"/>
                  </a:solidFill>
                </a:uFill>
                <a:latin typeface="Optima"/>
                <a:cs typeface="Optima"/>
              </a:rPr>
              <a:t>Billen</a:t>
            </a:r>
            <a:r>
              <a:rPr lang="en-US" sz="800" spc="-1" dirty="0">
                <a:solidFill>
                  <a:schemeClr val="bg1">
                    <a:lumMod val="85000"/>
                  </a:schemeClr>
                </a:solidFill>
                <a:uFill>
                  <a:solidFill>
                    <a:srgbClr val="FFFFFF"/>
                  </a:solidFill>
                </a:uFill>
                <a:latin typeface="Optima"/>
                <a:cs typeface="Optima"/>
              </a:rPr>
              <a:t> and </a:t>
            </a:r>
            <a:r>
              <a:rPr lang="en-US" sz="800" spc="-1" dirty="0" err="1">
                <a:solidFill>
                  <a:schemeClr val="bg1">
                    <a:lumMod val="85000"/>
                  </a:schemeClr>
                </a:solidFill>
                <a:uFill>
                  <a:solidFill>
                    <a:srgbClr val="FFFFFF"/>
                  </a:solidFill>
                </a:uFill>
                <a:latin typeface="Optima"/>
                <a:cs typeface="Optima"/>
              </a:rPr>
              <a:t>Gurnis</a:t>
            </a:r>
            <a:r>
              <a:rPr lang="en-US" sz="800" spc="-1" dirty="0">
                <a:solidFill>
                  <a:schemeClr val="bg1">
                    <a:lumMod val="85000"/>
                  </a:schemeClr>
                </a:solidFill>
                <a:uFill>
                  <a:solidFill>
                    <a:srgbClr val="FFFFFF"/>
                  </a:solidFill>
                </a:uFill>
                <a:latin typeface="Optima"/>
                <a:cs typeface="Optima"/>
              </a:rPr>
              <a:t> (2003), </a:t>
            </a:r>
            <a:r>
              <a:rPr lang="en-US" sz="800" spc="-1" dirty="0" err="1">
                <a:solidFill>
                  <a:schemeClr val="bg1">
                    <a:lumMod val="85000"/>
                  </a:schemeClr>
                </a:solidFill>
                <a:uFill>
                  <a:solidFill>
                    <a:srgbClr val="FFFFFF"/>
                  </a:solidFill>
                </a:uFill>
                <a:latin typeface="Optima"/>
                <a:cs typeface="Optima"/>
              </a:rPr>
              <a:t>Alisic</a:t>
            </a:r>
            <a:r>
              <a:rPr lang="en-US" sz="800" spc="-1" dirty="0">
                <a:solidFill>
                  <a:schemeClr val="bg1">
                    <a:lumMod val="85000"/>
                  </a:schemeClr>
                </a:solidFill>
                <a:uFill>
                  <a:solidFill>
                    <a:srgbClr val="FFFFFF"/>
                  </a:solidFill>
                </a:uFill>
                <a:latin typeface="Optima"/>
                <a:cs typeface="Optima"/>
              </a:rPr>
              <a:t> et al. (2010), Alpert et al. (2010)</a:t>
            </a:r>
            <a:endParaRPr lang="en-US" sz="800" b="0" strike="noStrike" spc="-1" dirty="0">
              <a:solidFill>
                <a:schemeClr val="bg1">
                  <a:lumMod val="85000"/>
                </a:schemeClr>
              </a:solidFill>
              <a:uFill>
                <a:solidFill>
                  <a:srgbClr val="FFFFFF"/>
                </a:solidFill>
              </a:uFill>
              <a:latin typeface="Optima"/>
              <a:cs typeface="Optima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106342" y="4658734"/>
            <a:ext cx="3909121" cy="369332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00FF"/>
                </a:solidFill>
                <a:latin typeface="Optima"/>
                <a:cs typeface="Optima"/>
              </a:rPr>
              <a:t>compression</a:t>
            </a:r>
            <a:r>
              <a:rPr lang="en-US" b="1" dirty="0">
                <a:latin typeface="Optima"/>
                <a:cs typeface="Optima"/>
              </a:rPr>
              <a:t>				</a:t>
            </a:r>
            <a:r>
              <a:rPr lang="en-US" b="1" dirty="0">
                <a:solidFill>
                  <a:srgbClr val="FF0000"/>
                </a:solidFill>
                <a:latin typeface="Optima"/>
                <a:cs typeface="Optima"/>
              </a:rPr>
              <a:t>extension</a:t>
            </a:r>
          </a:p>
        </p:txBody>
      </p:sp>
      <p:sp>
        <p:nvSpPr>
          <p:cNvPr id="10" name="TextShape 1"/>
          <p:cNvSpPr txBox="1"/>
          <p:nvPr/>
        </p:nvSpPr>
        <p:spPr>
          <a:xfrm rot="5400000">
            <a:off x="7129704" y="3933488"/>
            <a:ext cx="2055344" cy="34632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r>
              <a:rPr lang="en-US" sz="1400" b="0" strike="noStrike" spc="-1" dirty="0">
                <a:solidFill>
                  <a:schemeClr val="bg1">
                    <a:lumMod val="85000"/>
                  </a:schemeClr>
                </a:solidFill>
                <a:uFill>
                  <a:solidFill>
                    <a:srgbClr val="FFFFFF"/>
                  </a:solidFill>
                </a:uFill>
                <a:latin typeface="Optima"/>
                <a:cs typeface="Optima"/>
              </a:rPr>
              <a:t>Bailey et al. (</a:t>
            </a:r>
            <a:r>
              <a:rPr lang="en-US" sz="1400" spc="-1" dirty="0">
                <a:solidFill>
                  <a:schemeClr val="bg1">
                    <a:lumMod val="85000"/>
                  </a:schemeClr>
                </a:solidFill>
                <a:uFill>
                  <a:solidFill>
                    <a:srgbClr val="FFFFFF"/>
                  </a:solidFill>
                </a:uFill>
                <a:latin typeface="Optima"/>
                <a:cs typeface="Optima"/>
              </a:rPr>
              <a:t>2012</a:t>
            </a:r>
            <a:r>
              <a:rPr lang="en-US" sz="1400" b="0" strike="noStrike" spc="-1" dirty="0">
                <a:solidFill>
                  <a:schemeClr val="bg1">
                    <a:lumMod val="85000"/>
                  </a:schemeClr>
                </a:solidFill>
                <a:uFill>
                  <a:solidFill>
                    <a:srgbClr val="FFFFFF"/>
                  </a:solidFill>
                </a:uFill>
                <a:latin typeface="Optima"/>
                <a:cs typeface="Optima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914860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2" name="Picture 401"/>
          <p:cNvPicPr/>
          <p:nvPr/>
        </p:nvPicPr>
        <p:blipFill>
          <a:blip r:embed="rId2"/>
          <a:stretch/>
        </p:blipFill>
        <p:spPr>
          <a:xfrm>
            <a:off x="2935491" y="596494"/>
            <a:ext cx="6105972" cy="4210939"/>
          </a:xfrm>
          <a:prstGeom prst="rect">
            <a:avLst/>
          </a:prstGeom>
          <a:ln>
            <a:noFill/>
          </a:ln>
        </p:spPr>
      </p:pic>
      <p:sp>
        <p:nvSpPr>
          <p:cNvPr id="403" name="TextShape 1"/>
          <p:cNvSpPr txBox="1"/>
          <p:nvPr/>
        </p:nvSpPr>
        <p:spPr>
          <a:xfrm>
            <a:off x="698269" y="-64882"/>
            <a:ext cx="6818999" cy="858886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r>
              <a:rPr lang="en-US" sz="2720" spc="-1" dirty="0">
                <a:latin typeface="Optima" pitchFamily="2" charset="0"/>
              </a:rPr>
              <a:t>Correlation: </a:t>
            </a:r>
            <a:r>
              <a:rPr lang="en-US" sz="2720" spc="-1" dirty="0" err="1" smtClean="0">
                <a:latin typeface="Optima" pitchFamily="2" charset="0"/>
              </a:rPr>
              <a:t>Advected</a:t>
            </a:r>
            <a:r>
              <a:rPr lang="en-US" sz="2720" spc="-1" dirty="0" smtClean="0">
                <a:latin typeface="Optima" pitchFamily="2" charset="0"/>
              </a:rPr>
              <a:t> </a:t>
            </a:r>
            <a:r>
              <a:rPr lang="en-US" sz="2720" spc="-1" dirty="0">
                <a:latin typeface="Optima" pitchFamily="2" charset="0"/>
              </a:rPr>
              <a:t>slabs vs. tomography</a:t>
            </a:r>
          </a:p>
        </p:txBody>
      </p:sp>
      <p:sp>
        <p:nvSpPr>
          <p:cNvPr id="404" name="TextShape 2"/>
          <p:cNvSpPr txBox="1"/>
          <p:nvPr/>
        </p:nvSpPr>
        <p:spPr>
          <a:xfrm>
            <a:off x="7243157" y="4860781"/>
            <a:ext cx="1970671" cy="272211"/>
          </a:xfrm>
          <a:prstGeom prst="rect">
            <a:avLst/>
          </a:prstGeom>
          <a:noFill/>
          <a:ln>
            <a:noFill/>
          </a:ln>
        </p:spPr>
        <p:txBody>
          <a:bodyPr lIns="61209" tIns="30605" rIns="61209" bIns="30605"/>
          <a:lstStyle/>
          <a:p>
            <a:r>
              <a:rPr lang="en-US" sz="1400" spc="-1" dirty="0">
                <a:solidFill>
                  <a:schemeClr val="bg1">
                    <a:lumMod val="85000"/>
                  </a:schemeClr>
                </a:solidFill>
                <a:latin typeface="Optima" pitchFamily="2" charset="0"/>
              </a:rPr>
              <a:t>Becker &amp; </a:t>
            </a:r>
            <a:r>
              <a:rPr lang="en-US" sz="1400" spc="-1" dirty="0" err="1">
                <a:solidFill>
                  <a:schemeClr val="bg1">
                    <a:lumMod val="85000"/>
                  </a:schemeClr>
                </a:solidFill>
                <a:latin typeface="Optima" pitchFamily="2" charset="0"/>
              </a:rPr>
              <a:t>Boschi</a:t>
            </a:r>
            <a:r>
              <a:rPr lang="en-US" sz="1400" spc="-1" dirty="0">
                <a:solidFill>
                  <a:schemeClr val="bg1">
                    <a:lumMod val="85000"/>
                  </a:schemeClr>
                </a:solidFill>
                <a:latin typeface="Optima" pitchFamily="2" charset="0"/>
              </a:rPr>
              <a:t> (2002)</a:t>
            </a:r>
          </a:p>
        </p:txBody>
      </p:sp>
      <p:sp>
        <p:nvSpPr>
          <p:cNvPr id="405" name="TextShape 3"/>
          <p:cNvSpPr txBox="1"/>
          <p:nvPr/>
        </p:nvSpPr>
        <p:spPr>
          <a:xfrm>
            <a:off x="77585" y="4965525"/>
            <a:ext cx="6489470" cy="167467"/>
          </a:xfrm>
          <a:prstGeom prst="rect">
            <a:avLst/>
          </a:prstGeom>
          <a:noFill/>
          <a:ln>
            <a:noFill/>
          </a:ln>
        </p:spPr>
        <p:txBody>
          <a:bodyPr lIns="61209" tIns="30605" rIns="61209" bIns="30605"/>
          <a:lstStyle/>
          <a:p>
            <a:r>
              <a:rPr lang="en-US" sz="680" spc="-1" dirty="0">
                <a:solidFill>
                  <a:schemeClr val="bg1">
                    <a:lumMod val="85000"/>
                  </a:schemeClr>
                </a:solidFill>
                <a:latin typeface="Optima" pitchFamily="2" charset="0"/>
              </a:rPr>
              <a:t>Lithgow-</a:t>
            </a:r>
            <a:r>
              <a:rPr lang="en-US" sz="680" spc="-1" dirty="0" err="1">
                <a:solidFill>
                  <a:schemeClr val="bg1">
                    <a:lumMod val="85000"/>
                  </a:schemeClr>
                </a:solidFill>
                <a:latin typeface="Optima" pitchFamily="2" charset="0"/>
              </a:rPr>
              <a:t>Bertelloni</a:t>
            </a:r>
            <a:r>
              <a:rPr lang="en-US" sz="680" spc="-1" dirty="0">
                <a:solidFill>
                  <a:schemeClr val="bg1">
                    <a:lumMod val="85000"/>
                  </a:schemeClr>
                </a:solidFill>
                <a:latin typeface="Optima" pitchFamily="2" charset="0"/>
              </a:rPr>
              <a:t> &amp; Richards (1998); Steinberger (2000); Bunge &amp; Grand (2000); </a:t>
            </a:r>
            <a:r>
              <a:rPr lang="en-US" sz="680" spc="-1" dirty="0" err="1">
                <a:solidFill>
                  <a:schemeClr val="bg1">
                    <a:lumMod val="85000"/>
                  </a:schemeClr>
                </a:solidFill>
                <a:latin typeface="Optima" pitchFamily="2" charset="0"/>
              </a:rPr>
              <a:t>Spasojevic</a:t>
            </a:r>
            <a:r>
              <a:rPr lang="en-US" sz="680" spc="-1" dirty="0">
                <a:solidFill>
                  <a:schemeClr val="bg1">
                    <a:lumMod val="85000"/>
                  </a:schemeClr>
                </a:solidFill>
                <a:latin typeface="Optima" pitchFamily="2" charset="0"/>
              </a:rPr>
              <a:t> &amp; </a:t>
            </a:r>
            <a:r>
              <a:rPr lang="en-US" sz="680" spc="-1" dirty="0" err="1">
                <a:solidFill>
                  <a:schemeClr val="bg1">
                    <a:lumMod val="85000"/>
                  </a:schemeClr>
                </a:solidFill>
                <a:latin typeface="Optima" pitchFamily="2" charset="0"/>
              </a:rPr>
              <a:t>Gurnis</a:t>
            </a:r>
            <a:r>
              <a:rPr lang="en-US" sz="680" spc="-1" dirty="0">
                <a:solidFill>
                  <a:schemeClr val="bg1">
                    <a:lumMod val="85000"/>
                  </a:schemeClr>
                </a:solidFill>
                <a:latin typeface="Optima" pitchFamily="2" charset="0"/>
              </a:rPr>
              <a:t> (2009</a:t>
            </a:r>
            <a:r>
              <a:rPr lang="en-US" sz="680" spc="-1" dirty="0" smtClean="0">
                <a:solidFill>
                  <a:schemeClr val="bg1">
                    <a:lumMod val="85000"/>
                  </a:schemeClr>
                </a:solidFill>
                <a:latin typeface="Optima" pitchFamily="2" charset="0"/>
              </a:rPr>
              <a:t>); Steinberger et al. (2010)</a:t>
            </a:r>
            <a:endParaRPr lang="en-US" sz="680" spc="-1" dirty="0">
              <a:solidFill>
                <a:schemeClr val="bg1">
                  <a:lumMod val="85000"/>
                </a:schemeClr>
              </a:solidFill>
              <a:latin typeface="Optima" pitchFamily="2" charset="0"/>
            </a:endParaRPr>
          </a:p>
        </p:txBody>
      </p:sp>
      <p:pic>
        <p:nvPicPr>
          <p:cNvPr id="6" name="Picture 5"/>
          <p:cNvPicPr/>
          <p:nvPr/>
        </p:nvPicPr>
        <p:blipFill rotWithShape="1">
          <a:blip r:embed="rId3"/>
          <a:srcRect l="4131" t="4243" r="7471" b="29116"/>
          <a:stretch/>
        </p:blipFill>
        <p:spPr>
          <a:xfrm>
            <a:off x="304799" y="1584961"/>
            <a:ext cx="2174241" cy="1752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Rectangle 1"/>
          <p:cNvSpPr/>
          <p:nvPr/>
        </p:nvSpPr>
        <p:spPr>
          <a:xfrm>
            <a:off x="6609080" y="596494"/>
            <a:ext cx="1132840" cy="353466"/>
          </a:xfrm>
          <a:prstGeom prst="rect">
            <a:avLst/>
          </a:prstGeom>
          <a:noFill/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7474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TextShape 1"/>
          <p:cNvSpPr txBox="1"/>
          <p:nvPr/>
        </p:nvSpPr>
        <p:spPr>
          <a:xfrm>
            <a:off x="299258" y="147706"/>
            <a:ext cx="7974676" cy="858886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r>
              <a:rPr lang="en-US" sz="2720" spc="-1" dirty="0" smtClean="0">
                <a:latin typeface="Optima" pitchFamily="2" charset="0"/>
              </a:rPr>
              <a:t>Geodynamic modeling update: </a:t>
            </a:r>
            <a:r>
              <a:rPr lang="en-US" sz="1224" dirty="0" smtClean="0">
                <a:latin typeface="Optima" pitchFamily="2" charset="0"/>
              </a:rPr>
              <a:t> </a:t>
            </a:r>
            <a:endParaRPr lang="en-US" sz="2720" spc="-1" dirty="0" smtClean="0">
              <a:latin typeface="Optima" pitchFamily="2" charset="0"/>
            </a:endParaRPr>
          </a:p>
          <a:p>
            <a:r>
              <a:rPr lang="en-US" sz="2720" spc="-1" dirty="0" err="1" smtClean="0">
                <a:latin typeface="Optima" pitchFamily="2" charset="0"/>
              </a:rPr>
              <a:t>Convected</a:t>
            </a:r>
            <a:r>
              <a:rPr lang="en-US" sz="2720" spc="-1" dirty="0" smtClean="0">
                <a:latin typeface="Optima" pitchFamily="2" charset="0"/>
              </a:rPr>
              <a:t> </a:t>
            </a:r>
            <a:r>
              <a:rPr lang="en-US" sz="2720" spc="-1" dirty="0">
                <a:latin typeface="Optima" pitchFamily="2" charset="0"/>
              </a:rPr>
              <a:t>slabs </a:t>
            </a:r>
            <a:r>
              <a:rPr lang="en-US" sz="2720" spc="-1" dirty="0" smtClean="0">
                <a:latin typeface="Optima" pitchFamily="2" charset="0"/>
              </a:rPr>
              <a:t>and plumes vs</a:t>
            </a:r>
            <a:r>
              <a:rPr lang="en-US" sz="2720" spc="-1" dirty="0">
                <a:latin typeface="Optima" pitchFamily="2" charset="0"/>
              </a:rPr>
              <a:t>. tomography</a:t>
            </a:r>
          </a:p>
        </p:txBody>
      </p:sp>
      <p:sp>
        <p:nvSpPr>
          <p:cNvPr id="404" name="TextShape 2"/>
          <p:cNvSpPr txBox="1"/>
          <p:nvPr/>
        </p:nvSpPr>
        <p:spPr>
          <a:xfrm>
            <a:off x="7184762" y="4897609"/>
            <a:ext cx="2178345" cy="177506"/>
          </a:xfrm>
          <a:prstGeom prst="rect">
            <a:avLst/>
          </a:prstGeom>
          <a:noFill/>
          <a:ln>
            <a:noFill/>
          </a:ln>
        </p:spPr>
        <p:txBody>
          <a:bodyPr lIns="61209" tIns="30605" rIns="61209" bIns="30605"/>
          <a:lstStyle/>
          <a:p>
            <a:r>
              <a:rPr lang="en-US" sz="1400" spc="-1" dirty="0" smtClean="0">
                <a:solidFill>
                  <a:schemeClr val="bg1">
                    <a:lumMod val="75000"/>
                  </a:schemeClr>
                </a:solidFill>
                <a:latin typeface="Optima" pitchFamily="2" charset="0"/>
              </a:rPr>
              <a:t>Mao and </a:t>
            </a:r>
            <a:r>
              <a:rPr lang="en-US" sz="1400" spc="-1" dirty="0" err="1" smtClean="0">
                <a:solidFill>
                  <a:schemeClr val="bg1">
                    <a:lumMod val="75000"/>
                  </a:schemeClr>
                </a:solidFill>
                <a:latin typeface="Optima" pitchFamily="2" charset="0"/>
              </a:rPr>
              <a:t>Zhong</a:t>
            </a:r>
            <a:r>
              <a:rPr lang="en-US" sz="1400" spc="-1" dirty="0" smtClean="0">
                <a:solidFill>
                  <a:schemeClr val="bg1">
                    <a:lumMod val="75000"/>
                  </a:schemeClr>
                </a:solidFill>
                <a:latin typeface="Optima" pitchFamily="2" charset="0"/>
              </a:rPr>
              <a:t> (2019)</a:t>
            </a:r>
            <a:endParaRPr lang="en-US" sz="1400" spc="-1" dirty="0">
              <a:solidFill>
                <a:schemeClr val="bg1">
                  <a:lumMod val="75000"/>
                </a:schemeClr>
              </a:solidFill>
              <a:latin typeface="Optima" pitchFamily="2" charset="0"/>
            </a:endParaRPr>
          </a:p>
        </p:txBody>
      </p:sp>
      <p:sp>
        <p:nvSpPr>
          <p:cNvPr id="405" name="TextShape 3"/>
          <p:cNvSpPr txBox="1"/>
          <p:nvPr/>
        </p:nvSpPr>
        <p:spPr>
          <a:xfrm>
            <a:off x="179127" y="4885167"/>
            <a:ext cx="4310343" cy="157919"/>
          </a:xfrm>
          <a:prstGeom prst="rect">
            <a:avLst/>
          </a:prstGeom>
          <a:noFill/>
          <a:ln>
            <a:noFill/>
          </a:ln>
        </p:spPr>
        <p:txBody>
          <a:bodyPr lIns="61209" tIns="30605" rIns="61209" bIns="30605"/>
          <a:lstStyle/>
          <a:p>
            <a:r>
              <a:rPr lang="en-US" sz="1400" spc="-1" dirty="0">
                <a:solidFill>
                  <a:schemeClr val="bg1">
                    <a:lumMod val="75000"/>
                  </a:schemeClr>
                </a:solidFill>
                <a:latin typeface="Optima" pitchFamily="2" charset="0"/>
              </a:rPr>
              <a:t>c</a:t>
            </a:r>
            <a:r>
              <a:rPr lang="en-US" sz="1400" spc="-1" dirty="0" smtClean="0">
                <a:solidFill>
                  <a:schemeClr val="bg1">
                    <a:lumMod val="75000"/>
                  </a:schemeClr>
                </a:solidFill>
                <a:latin typeface="Optima" pitchFamily="2" charset="0"/>
              </a:rPr>
              <a:t>f. Steinberger et al. (2010)</a:t>
            </a:r>
            <a:endParaRPr lang="en-US" sz="1400" spc="-1" dirty="0">
              <a:solidFill>
                <a:schemeClr val="bg1">
                  <a:lumMod val="75000"/>
                </a:schemeClr>
              </a:solidFill>
              <a:latin typeface="Optima" pitchFamily="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759" y="1280001"/>
            <a:ext cx="8247423" cy="334933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261360" y="1224280"/>
            <a:ext cx="756920" cy="309880"/>
          </a:xfrm>
          <a:prstGeom prst="rect">
            <a:avLst/>
          </a:prstGeom>
          <a:noFill/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5659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937760" y="1283406"/>
            <a:ext cx="568960" cy="2267514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rgbClr val="FFFFF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26" name="Picture 925"/>
          <p:cNvPicPr/>
          <p:nvPr/>
        </p:nvPicPr>
        <p:blipFill>
          <a:blip r:embed="rId2"/>
          <a:stretch/>
        </p:blipFill>
        <p:spPr>
          <a:xfrm>
            <a:off x="326841" y="1283406"/>
            <a:ext cx="5135377" cy="2348793"/>
          </a:xfrm>
          <a:prstGeom prst="rect">
            <a:avLst/>
          </a:prstGeom>
          <a:ln>
            <a:noFill/>
          </a:ln>
        </p:spPr>
      </p:pic>
      <p:pic>
        <p:nvPicPr>
          <p:cNvPr id="927" name="Picture 926"/>
          <p:cNvPicPr/>
          <p:nvPr/>
        </p:nvPicPr>
        <p:blipFill>
          <a:blip r:embed="rId3"/>
          <a:stretch/>
        </p:blipFill>
        <p:spPr>
          <a:xfrm>
            <a:off x="5596740" y="1878608"/>
            <a:ext cx="3442643" cy="3264892"/>
          </a:xfrm>
          <a:prstGeom prst="rect">
            <a:avLst/>
          </a:prstGeom>
          <a:ln>
            <a:noFill/>
          </a:ln>
        </p:spPr>
      </p:pic>
      <p:sp>
        <p:nvSpPr>
          <p:cNvPr id="928" name="TextShape 1"/>
          <p:cNvSpPr txBox="1"/>
          <p:nvPr/>
        </p:nvSpPr>
        <p:spPr>
          <a:xfrm>
            <a:off x="1196330" y="4508660"/>
            <a:ext cx="2436366" cy="583690"/>
          </a:xfrm>
          <a:prstGeom prst="rect">
            <a:avLst/>
          </a:prstGeom>
          <a:noFill/>
          <a:ln>
            <a:noFill/>
          </a:ln>
        </p:spPr>
        <p:txBody>
          <a:bodyPr lIns="61209" tIns="30605" rIns="61209" bIns="30605"/>
          <a:lstStyle/>
          <a:p>
            <a:r>
              <a:rPr lang="en-US" sz="1224" spc="-1" dirty="0">
                <a:solidFill>
                  <a:schemeClr val="bg1">
                    <a:lumMod val="85000"/>
                  </a:schemeClr>
                </a:solidFill>
                <a:latin typeface="Optima" pitchFamily="2" charset="0"/>
              </a:rPr>
              <a:t>Steinberger and O'Connell (1998)</a:t>
            </a:r>
          </a:p>
          <a:p>
            <a:r>
              <a:rPr lang="en-US" sz="1224" spc="-1" dirty="0">
                <a:solidFill>
                  <a:schemeClr val="bg1">
                    <a:lumMod val="85000"/>
                  </a:schemeClr>
                </a:solidFill>
                <a:latin typeface="Optima" pitchFamily="2" charset="0"/>
              </a:rPr>
              <a:t>Steinberger and </a:t>
            </a:r>
            <a:r>
              <a:rPr lang="en-US" sz="1224" spc="-1" dirty="0" err="1">
                <a:solidFill>
                  <a:schemeClr val="bg1">
                    <a:lumMod val="85000"/>
                  </a:schemeClr>
                </a:solidFill>
                <a:latin typeface="Optima" pitchFamily="2" charset="0"/>
              </a:rPr>
              <a:t>Arntretter</a:t>
            </a:r>
            <a:r>
              <a:rPr lang="en-US" sz="1224" spc="-1" dirty="0">
                <a:solidFill>
                  <a:schemeClr val="bg1">
                    <a:lumMod val="85000"/>
                  </a:schemeClr>
                </a:solidFill>
                <a:latin typeface="Optima" pitchFamily="2" charset="0"/>
              </a:rPr>
              <a:t> (2006)</a:t>
            </a:r>
          </a:p>
          <a:p>
            <a:r>
              <a:rPr lang="en-US" sz="1224" spc="-1" dirty="0" err="1">
                <a:solidFill>
                  <a:schemeClr val="bg1">
                    <a:lumMod val="85000"/>
                  </a:schemeClr>
                </a:solidFill>
                <a:latin typeface="Optima" pitchFamily="2" charset="0"/>
              </a:rPr>
              <a:t>Boschi</a:t>
            </a:r>
            <a:r>
              <a:rPr lang="en-US" sz="1224" spc="-1" dirty="0">
                <a:solidFill>
                  <a:schemeClr val="bg1">
                    <a:lumMod val="85000"/>
                  </a:schemeClr>
                </a:solidFill>
                <a:latin typeface="Optima" pitchFamily="2" charset="0"/>
              </a:rPr>
              <a:t> et al. (2007, 2008)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What about </a:t>
            </a:r>
            <a:r>
              <a:rPr lang="en-US" dirty="0" smtClean="0"/>
              <a:t>plumes</a:t>
            </a:r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27000" y="1127760"/>
            <a:ext cx="919480" cy="299720"/>
          </a:xfrm>
          <a:prstGeom prst="rect">
            <a:avLst/>
          </a:prstGeom>
          <a:ln>
            <a:solidFill>
              <a:srgbClr val="FFFFF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5673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TextShape 1"/>
          <p:cNvSpPr txBox="1"/>
          <p:nvPr/>
        </p:nvSpPr>
        <p:spPr>
          <a:xfrm>
            <a:off x="401836" y="96100"/>
            <a:ext cx="5852077" cy="859130"/>
          </a:xfrm>
          <a:prstGeom prst="rect">
            <a:avLst/>
          </a:prstGeom>
          <a:noFill/>
          <a:ln w="9360">
            <a:noFill/>
          </a:ln>
        </p:spPr>
        <p:txBody>
          <a:bodyPr lIns="61209" tIns="30605" rIns="61209" bIns="30605" anchor="ctr"/>
          <a:lstStyle/>
          <a:p>
            <a:pPr>
              <a:lnSpc>
                <a:spcPct val="93000"/>
              </a:lnSpc>
            </a:pPr>
            <a:r>
              <a:rPr lang="en-US" sz="2992" spc="-1" dirty="0" smtClean="0">
                <a:solidFill>
                  <a:srgbClr val="000000"/>
                </a:solidFill>
                <a:latin typeface="Optima" pitchFamily="2" charset="0"/>
                <a:ea typeface="ＭＳ Ｐゴシック"/>
              </a:rPr>
              <a:t>Mantle circulation</a:t>
            </a:r>
            <a:endParaRPr lang="en-US" sz="2992" spc="-1" dirty="0">
              <a:latin typeface="Optima" pitchFamily="2" charset="0"/>
            </a:endParaRPr>
          </a:p>
        </p:txBody>
      </p:sp>
      <p:sp>
        <p:nvSpPr>
          <p:cNvPr id="509" name="CustomShape 10"/>
          <p:cNvSpPr/>
          <p:nvPr/>
        </p:nvSpPr>
        <p:spPr>
          <a:xfrm>
            <a:off x="1410562" y="2674836"/>
            <a:ext cx="1673456" cy="46029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1209" tIns="30605" rIns="61209" bIns="30605"/>
          <a:lstStyle/>
          <a:p>
            <a:pPr algn="ctr"/>
            <a:r>
              <a:rPr lang="en-US" sz="1224" spc="-1" dirty="0">
                <a:solidFill>
                  <a:srgbClr val="606060"/>
                </a:solidFill>
                <a:latin typeface="Optima" pitchFamily="2" charset="0"/>
                <a:ea typeface="ＭＳ Ｐゴシック"/>
              </a:rPr>
              <a:t>force balance</a:t>
            </a:r>
            <a:endParaRPr lang="en-US" sz="1224" spc="-1" dirty="0">
              <a:latin typeface="Optima" pitchFamily="2" charset="0"/>
            </a:endParaRPr>
          </a:p>
          <a:p>
            <a:pPr algn="ctr"/>
            <a:r>
              <a:rPr lang="en-US" sz="952" spc="-1" dirty="0">
                <a:solidFill>
                  <a:srgbClr val="606060"/>
                </a:solidFill>
                <a:latin typeface="Optima" pitchFamily="2" charset="0"/>
                <a:ea typeface="ＭＳ Ｐゴシック"/>
              </a:rPr>
              <a:t>(conservation of momentum)</a:t>
            </a:r>
            <a:endParaRPr lang="en-US" sz="952" spc="-1" dirty="0">
              <a:latin typeface="Optima" pitchFamily="2" charset="0"/>
            </a:endParaRPr>
          </a:p>
        </p:txBody>
      </p:sp>
      <p:sp>
        <p:nvSpPr>
          <p:cNvPr id="510" name="CustomShape 11"/>
          <p:cNvSpPr/>
          <p:nvPr/>
        </p:nvSpPr>
        <p:spPr>
          <a:xfrm>
            <a:off x="1474219" y="3452192"/>
            <a:ext cx="1545896" cy="46029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1209" tIns="30605" rIns="61209" bIns="30605"/>
          <a:lstStyle/>
          <a:p>
            <a:pPr algn="ctr"/>
            <a:r>
              <a:rPr lang="en-US" sz="1224" spc="-1">
                <a:solidFill>
                  <a:srgbClr val="606060"/>
                </a:solidFill>
                <a:latin typeface="Optima" pitchFamily="2" charset="0"/>
                <a:ea typeface="ＭＳ Ｐゴシック"/>
              </a:rPr>
              <a:t>constitutive law</a:t>
            </a:r>
            <a:endParaRPr lang="en-US" sz="1224" spc="-1">
              <a:latin typeface="Optima" pitchFamily="2" charset="0"/>
            </a:endParaRPr>
          </a:p>
          <a:p>
            <a:pPr algn="ctr"/>
            <a:r>
              <a:rPr lang="en-US" sz="952" spc="-1">
                <a:solidFill>
                  <a:srgbClr val="606060"/>
                </a:solidFill>
                <a:latin typeface="Optima" pitchFamily="2" charset="0"/>
                <a:ea typeface="ＭＳ Ｐゴシック"/>
              </a:rPr>
              <a:t>(rheology)</a:t>
            </a:r>
            <a:endParaRPr lang="en-US" sz="952" spc="-1">
              <a:latin typeface="Optima" pitchFamily="2" charset="0"/>
            </a:endParaRPr>
          </a:p>
        </p:txBody>
      </p:sp>
      <p:sp>
        <p:nvSpPr>
          <p:cNvPr id="10" name="TextShape 2"/>
          <p:cNvSpPr txBox="1"/>
          <p:nvPr/>
        </p:nvSpPr>
        <p:spPr>
          <a:xfrm>
            <a:off x="620685" y="1070670"/>
            <a:ext cx="7209730" cy="1500356"/>
          </a:xfrm>
          <a:prstGeom prst="rect">
            <a:avLst/>
          </a:prstGeom>
          <a:noFill/>
          <a:ln w="9360">
            <a:noFill/>
          </a:ln>
        </p:spPr>
        <p:txBody>
          <a:bodyPr lIns="61209" tIns="30605" rIns="61209" bIns="30605"/>
          <a:lstStyle/>
          <a:p>
            <a:pPr marL="293803" lvl="1" indent="-146902">
              <a:spcAft>
                <a:spcPts val="771"/>
              </a:spcAft>
              <a:buClr>
                <a:srgbClr val="000000"/>
              </a:buClr>
              <a:buSzPct val="45000"/>
              <a:buFont typeface="Wingdings" charset="2"/>
              <a:buChar char=""/>
            </a:pPr>
            <a:r>
              <a:rPr lang="en-US" sz="1632" spc="-1" dirty="0" smtClean="0">
                <a:solidFill>
                  <a:srgbClr val="000000"/>
                </a:solidFill>
                <a:latin typeface="Optima" pitchFamily="2" charset="0"/>
                <a:ea typeface="ＭＳ Ｐゴシック"/>
              </a:rPr>
              <a:t>Prescribe velocities and/or density structure </a:t>
            </a:r>
          </a:p>
          <a:p>
            <a:pPr marL="293803" lvl="1" indent="-146902">
              <a:spcAft>
                <a:spcPts val="771"/>
              </a:spcAft>
              <a:buClr>
                <a:srgbClr val="000000"/>
              </a:buClr>
              <a:buSzPct val="45000"/>
              <a:buFont typeface="Wingdings" charset="2"/>
              <a:buChar char=""/>
            </a:pPr>
            <a:r>
              <a:rPr lang="en-US" sz="1632" spc="-1" dirty="0" smtClean="0">
                <a:solidFill>
                  <a:srgbClr val="000000"/>
                </a:solidFill>
                <a:latin typeface="Optima" pitchFamily="2" charset="0"/>
                <a:ea typeface="ＭＳ Ｐゴシック"/>
              </a:rPr>
              <a:t>Prescribe viscosity </a:t>
            </a:r>
          </a:p>
          <a:p>
            <a:pPr marL="293803" lvl="1" indent="-146902">
              <a:spcAft>
                <a:spcPts val="771"/>
              </a:spcAft>
              <a:buClr>
                <a:srgbClr val="000000"/>
              </a:buClr>
              <a:buSzPct val="45000"/>
              <a:buFont typeface="Wingdings" charset="2"/>
              <a:buChar char=""/>
            </a:pPr>
            <a:r>
              <a:rPr lang="en-US" sz="1632" spc="-1" dirty="0" smtClean="0">
                <a:solidFill>
                  <a:srgbClr val="000000"/>
                </a:solidFill>
                <a:latin typeface="Optima" pitchFamily="2" charset="0"/>
                <a:ea typeface="ＭＳ Ｐゴシック"/>
              </a:rPr>
              <a:t>Arrive at instantaneous solution (laminar Stokes flow) </a:t>
            </a:r>
            <a:endParaRPr lang="en-US" sz="1632" spc="-1" dirty="0">
              <a:latin typeface="Optima" pitchFamily="2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3372053" y="2520168"/>
                <a:ext cx="3982437" cy="81714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𝑖𝑗</m:t>
                              </m:r>
                            </m:sub>
                          </m:sSub>
                        </m:num>
                        <m:den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</m:den>
                      </m:f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𝛿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𝑖𝑟</m:t>
                          </m:r>
                        </m:sub>
                      </m:sSub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𝑅𝑎</m:t>
                      </m:r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4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Δ</m:t>
                      </m:r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𝑇</m:t>
                      </m:r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𝑅</m:t>
                      </m:r>
                      <m:sSub>
                        <m:sSub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𝐶</m:t>
                          </m:r>
                        </m:sub>
                      </m:sSub>
                      <m:r>
                        <m:rPr>
                          <m:sty m:val="p"/>
                        </m:rPr>
                        <a:rPr lang="en-US" sz="24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Δ</m:t>
                      </m:r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𝐶</m:t>
                      </m:r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 err="1">
                  <a:solidFill>
                    <a:schemeClr val="tx1"/>
                  </a:solidFill>
                  <a:latin typeface="Optima"/>
                  <a:cs typeface="Optima"/>
                </a:endParaRP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72053" y="2520168"/>
                <a:ext cx="3982437" cy="81714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3379780" y="3438225"/>
                <a:ext cx="5635261" cy="39908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𝑖𝑗</m:t>
                          </m:r>
                        </m:sub>
                      </m:sSub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𝛿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𝑖𝑟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+2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𝜂</m:t>
                      </m:r>
                      <m:d>
                        <m:d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̇"/>
                              <m:ctrlP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𝜀</m:t>
                              </m:r>
                            </m:e>
                          </m:acc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𝜀</m:t>
                          </m:r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𝑂</m:t>
                          </m:r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𝐶</m:t>
                          </m:r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 …</m:t>
                          </m:r>
                        </m:e>
                      </m:d>
                      <m:sSub>
                        <m:sSub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̇"/>
                              <m:ctrlP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𝜀</m:t>
                              </m:r>
                            </m:e>
                          </m:acc>
                        </m:e>
                        <m:sub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𝑖𝑗</m:t>
                          </m:r>
                        </m:sub>
                      </m:sSub>
                    </m:oMath>
                  </m:oMathPara>
                </a14:m>
                <a:endParaRPr lang="en-US" sz="2400" dirty="0" err="1">
                  <a:solidFill>
                    <a:schemeClr val="tx1"/>
                  </a:solidFill>
                  <a:latin typeface="Optima"/>
                  <a:cs typeface="Optima"/>
                </a:endParaRP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79780" y="3438225"/>
                <a:ext cx="5635261" cy="399084"/>
              </a:xfrm>
              <a:prstGeom prst="rect">
                <a:avLst/>
              </a:prstGeom>
              <a:blipFill>
                <a:blip r:embed="rId4"/>
                <a:stretch>
                  <a:fillRect l="-108" t="-1538" r="-216" b="-261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/>
          <p:cNvSpPr txBox="1"/>
          <p:nvPr/>
        </p:nvSpPr>
        <p:spPr>
          <a:xfrm>
            <a:off x="1613647" y="4333795"/>
            <a:ext cx="74013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>
                    <a:lumMod val="75000"/>
                  </a:schemeClr>
                </a:solidFill>
                <a:latin typeface="Optima"/>
                <a:cs typeface="Optima"/>
              </a:rPr>
              <a:t>Can solve globally for RVVs in s on laptop, </a:t>
            </a:r>
          </a:p>
          <a:p>
            <a:r>
              <a:rPr lang="en-US" sz="1400" dirty="0" smtClean="0">
                <a:solidFill>
                  <a:schemeClr val="bg1">
                    <a:lumMod val="75000"/>
                  </a:schemeClr>
                </a:solidFill>
                <a:latin typeface="Optima"/>
                <a:cs typeface="Optima"/>
              </a:rPr>
              <a:t>LVVs in hours on supercomputer for ~1..20 km resolution </a:t>
            </a:r>
            <a:endParaRPr lang="en-US" sz="1400" dirty="0">
              <a:solidFill>
                <a:schemeClr val="bg1">
                  <a:lumMod val="75000"/>
                </a:schemeClr>
              </a:solidFill>
              <a:latin typeface="Optima"/>
              <a:cs typeface="Optima"/>
            </a:endParaRPr>
          </a:p>
        </p:txBody>
      </p:sp>
    </p:spTree>
    <p:extLst>
      <p:ext uri="{BB962C8B-B14F-4D97-AF65-F5344CB8AC3E}">
        <p14:creationId xmlns:p14="http://schemas.microsoft.com/office/powerpoint/2010/main" val="750499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TextShape 1"/>
          <p:cNvSpPr txBox="1"/>
          <p:nvPr/>
        </p:nvSpPr>
        <p:spPr>
          <a:xfrm>
            <a:off x="212088" y="0"/>
            <a:ext cx="5852077" cy="858886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r>
              <a:rPr lang="en-US" sz="2448" spc="-1" dirty="0" err="1">
                <a:latin typeface="Optima" pitchFamily="2" charset="0"/>
              </a:rPr>
              <a:t>Advected</a:t>
            </a:r>
            <a:r>
              <a:rPr lang="en-US" sz="2448" spc="-1" dirty="0">
                <a:latin typeface="Optima" pitchFamily="2" charset="0"/>
              </a:rPr>
              <a:t> plumes vs. tomography</a:t>
            </a:r>
            <a:r>
              <a:rPr sz="1224" dirty="0">
                <a:latin typeface="Optima" pitchFamily="2" charset="0"/>
              </a:rPr>
              <a:t/>
            </a:r>
            <a:br>
              <a:rPr sz="1224" dirty="0">
                <a:latin typeface="Optima" pitchFamily="2" charset="0"/>
              </a:rPr>
            </a:br>
            <a:r>
              <a:rPr lang="en-US" sz="1768" spc="-1" dirty="0">
                <a:latin typeface="Optima" pitchFamily="2" charset="0"/>
              </a:rPr>
              <a:t>(Steinberger flow model conduits)</a:t>
            </a:r>
          </a:p>
        </p:txBody>
      </p:sp>
      <p:sp>
        <p:nvSpPr>
          <p:cNvPr id="407" name="TextShape 2"/>
          <p:cNvSpPr txBox="1"/>
          <p:nvPr/>
        </p:nvSpPr>
        <p:spPr>
          <a:xfrm>
            <a:off x="7834371" y="4953038"/>
            <a:ext cx="1309629" cy="177506"/>
          </a:xfrm>
          <a:prstGeom prst="rect">
            <a:avLst/>
          </a:prstGeom>
          <a:noFill/>
          <a:ln>
            <a:noFill/>
          </a:ln>
        </p:spPr>
        <p:txBody>
          <a:bodyPr lIns="61209" tIns="30605" rIns="61209" bIns="30605"/>
          <a:lstStyle/>
          <a:p>
            <a:r>
              <a:rPr lang="en-US" sz="816" spc="-1" dirty="0" err="1">
                <a:solidFill>
                  <a:schemeClr val="bg1">
                    <a:lumMod val="75000"/>
                  </a:schemeClr>
                </a:solidFill>
                <a:latin typeface="Optima" pitchFamily="2" charset="0"/>
              </a:rPr>
              <a:t>Boschi</a:t>
            </a:r>
            <a:r>
              <a:rPr lang="en-US" sz="816" spc="-1" dirty="0">
                <a:solidFill>
                  <a:schemeClr val="bg1">
                    <a:lumMod val="75000"/>
                  </a:schemeClr>
                </a:solidFill>
                <a:latin typeface="Optima" pitchFamily="2" charset="0"/>
              </a:rPr>
              <a:t> et al. (2007, 2008)</a:t>
            </a:r>
          </a:p>
        </p:txBody>
      </p:sp>
      <p:pic>
        <p:nvPicPr>
          <p:cNvPr id="408" name="Picture 407"/>
          <p:cNvPicPr/>
          <p:nvPr/>
        </p:nvPicPr>
        <p:blipFill>
          <a:blip r:embed="rId2"/>
          <a:stretch/>
        </p:blipFill>
        <p:spPr>
          <a:xfrm>
            <a:off x="1568971" y="744302"/>
            <a:ext cx="6105972" cy="4210939"/>
          </a:xfrm>
          <a:prstGeom prst="rect">
            <a:avLst/>
          </a:prstGeom>
          <a:ln>
            <a:noFill/>
          </a:ln>
        </p:spPr>
      </p:pic>
      <p:sp>
        <p:nvSpPr>
          <p:cNvPr id="409" name="TextShape 3"/>
          <p:cNvSpPr txBox="1"/>
          <p:nvPr/>
        </p:nvSpPr>
        <p:spPr>
          <a:xfrm>
            <a:off x="1178212" y="4893053"/>
            <a:ext cx="4244726" cy="235532"/>
          </a:xfrm>
          <a:prstGeom prst="rect">
            <a:avLst/>
          </a:prstGeom>
          <a:noFill/>
          <a:ln>
            <a:noFill/>
          </a:ln>
        </p:spPr>
        <p:txBody>
          <a:bodyPr lIns="61209" tIns="30605" rIns="61209" bIns="30605"/>
          <a:lstStyle/>
          <a:p>
            <a:r>
              <a:rPr lang="en-US" sz="1224" i="1" spc="-1" dirty="0">
                <a:latin typeface="Optima" pitchFamily="2" charset="0"/>
              </a:rPr>
              <a:t>Note: </a:t>
            </a:r>
            <a:r>
              <a:rPr lang="en-US" sz="1224" spc="-1" dirty="0">
                <a:latin typeface="Optima" pitchFamily="2" charset="0"/>
              </a:rPr>
              <a:t>Correlation with </a:t>
            </a:r>
            <a:r>
              <a:rPr lang="en-US" sz="1224" i="1" spc="-1" dirty="0">
                <a:latin typeface="Optima" pitchFamily="2" charset="0"/>
              </a:rPr>
              <a:t>moving</a:t>
            </a:r>
            <a:r>
              <a:rPr lang="en-US" sz="1224" spc="-1" dirty="0">
                <a:latin typeface="Optima" pitchFamily="2" charset="0"/>
              </a:rPr>
              <a:t> plumes </a:t>
            </a:r>
            <a:r>
              <a:rPr lang="en-US" sz="1224" b="1" spc="-1" dirty="0">
                <a:latin typeface="Optima" pitchFamily="2" charset="0"/>
              </a:rPr>
              <a:t>better</a:t>
            </a:r>
            <a:r>
              <a:rPr lang="en-US" sz="1224" spc="-1" dirty="0">
                <a:latin typeface="Optima" pitchFamily="2" charset="0"/>
              </a:rPr>
              <a:t> than with slabs</a:t>
            </a:r>
          </a:p>
        </p:txBody>
      </p:sp>
      <p:pic>
        <p:nvPicPr>
          <p:cNvPr id="410" name="Picture 409"/>
          <p:cNvPicPr/>
          <p:nvPr/>
        </p:nvPicPr>
        <p:blipFill>
          <a:blip r:embed="rId3"/>
          <a:stretch/>
        </p:blipFill>
        <p:spPr>
          <a:xfrm>
            <a:off x="7322236" y="83889"/>
            <a:ext cx="2004230" cy="9166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Rectangle 6"/>
          <p:cNvSpPr/>
          <p:nvPr/>
        </p:nvSpPr>
        <p:spPr>
          <a:xfrm>
            <a:off x="5322084" y="768825"/>
            <a:ext cx="1132840" cy="353466"/>
          </a:xfrm>
          <a:prstGeom prst="rect">
            <a:avLst/>
          </a:prstGeom>
          <a:noFill/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1886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TextShape 1"/>
          <p:cNvSpPr txBox="1"/>
          <p:nvPr/>
        </p:nvSpPr>
        <p:spPr>
          <a:xfrm rot="16200000">
            <a:off x="4312606" y="3206131"/>
            <a:ext cx="841257" cy="273972"/>
          </a:xfrm>
          <a:prstGeom prst="rect">
            <a:avLst/>
          </a:prstGeom>
          <a:noFill/>
          <a:ln>
            <a:noFill/>
          </a:ln>
        </p:spPr>
        <p:txBody>
          <a:bodyPr lIns="61209" tIns="30605" rIns="61209" bIns="30605"/>
          <a:lstStyle/>
          <a:p>
            <a:r>
              <a:rPr lang="en-US" sz="1496" spc="-1">
                <a:solidFill>
                  <a:srgbClr val="FFFFFF"/>
                </a:solidFill>
                <a:latin typeface="Arial"/>
                <a:ea typeface="Arial"/>
              </a:rPr>
              <a:t>← </a:t>
            </a:r>
            <a:r>
              <a:rPr lang="en-US" sz="1496" spc="-1">
                <a:solidFill>
                  <a:srgbClr val="FFFFFF"/>
                </a:solidFill>
                <a:latin typeface="Arial"/>
              </a:rPr>
              <a:t>depth</a:t>
            </a:r>
          </a:p>
        </p:txBody>
      </p:sp>
      <p:sp>
        <p:nvSpPr>
          <p:cNvPr id="415" name="TextShape 2"/>
          <p:cNvSpPr txBox="1"/>
          <p:nvPr/>
        </p:nvSpPr>
        <p:spPr>
          <a:xfrm>
            <a:off x="271550" y="111890"/>
            <a:ext cx="7090004" cy="1044716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r>
              <a:rPr lang="en-US" sz="2448" spc="-1" dirty="0" smtClean="0">
                <a:latin typeface="Optima" pitchFamily="2" charset="0"/>
              </a:rPr>
              <a:t>Is it resolution?</a:t>
            </a:r>
          </a:p>
          <a:p>
            <a:r>
              <a:rPr lang="en-US" sz="2448" spc="-1" dirty="0" smtClean="0">
                <a:latin typeface="Optima" pitchFamily="2" charset="0"/>
              </a:rPr>
              <a:t>An a priori mantle model</a:t>
            </a:r>
            <a:endParaRPr lang="en-US" sz="2448" spc="-1" dirty="0">
              <a:latin typeface="Optima" pitchFamily="2" charset="0"/>
            </a:endParaRPr>
          </a:p>
        </p:txBody>
      </p:sp>
      <p:pic>
        <p:nvPicPr>
          <p:cNvPr id="416" name="Picture 415"/>
          <p:cNvPicPr/>
          <p:nvPr/>
        </p:nvPicPr>
        <p:blipFill>
          <a:blip r:embed="rId2"/>
          <a:stretch/>
        </p:blipFill>
        <p:spPr>
          <a:xfrm>
            <a:off x="4541038" y="302373"/>
            <a:ext cx="3413997" cy="4764514"/>
          </a:xfrm>
          <a:prstGeom prst="rect">
            <a:avLst/>
          </a:prstGeom>
          <a:ln>
            <a:noFill/>
          </a:ln>
        </p:spPr>
      </p:pic>
      <p:sp>
        <p:nvSpPr>
          <p:cNvPr id="417" name="TextShape 3"/>
          <p:cNvSpPr txBox="1"/>
          <p:nvPr/>
        </p:nvSpPr>
        <p:spPr>
          <a:xfrm>
            <a:off x="6688253" y="0"/>
            <a:ext cx="913729" cy="331019"/>
          </a:xfrm>
          <a:prstGeom prst="rect">
            <a:avLst/>
          </a:prstGeom>
          <a:noFill/>
          <a:ln>
            <a:noFill/>
          </a:ln>
        </p:spPr>
        <p:txBody>
          <a:bodyPr lIns="61209" tIns="30605" rIns="61209" bIns="30605"/>
          <a:lstStyle/>
          <a:p>
            <a:r>
              <a:rPr lang="en-US" sz="1904" b="1" i="1" spc="-1">
                <a:solidFill>
                  <a:srgbClr val="0000FF"/>
                </a:solidFill>
                <a:latin typeface="Arial"/>
              </a:rPr>
              <a:t>Output</a:t>
            </a:r>
            <a:endParaRPr lang="en-US" sz="1904" spc="-1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418" name="Picture 417"/>
          <p:cNvPicPr/>
          <p:nvPr/>
        </p:nvPicPr>
        <p:blipFill>
          <a:blip r:embed="rId3"/>
          <a:stretch/>
        </p:blipFill>
        <p:spPr>
          <a:xfrm>
            <a:off x="6019115" y="1914130"/>
            <a:ext cx="460782" cy="1195291"/>
          </a:xfrm>
          <a:prstGeom prst="rect">
            <a:avLst/>
          </a:prstGeom>
          <a:ln>
            <a:noFill/>
          </a:ln>
        </p:spPr>
      </p:pic>
      <p:sp>
        <p:nvSpPr>
          <p:cNvPr id="419" name="CustomShape 4"/>
          <p:cNvSpPr/>
          <p:nvPr/>
        </p:nvSpPr>
        <p:spPr>
          <a:xfrm>
            <a:off x="6431175" y="0"/>
            <a:ext cx="1710181" cy="528601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20" name="CustomShape 5"/>
          <p:cNvSpPr/>
          <p:nvPr/>
        </p:nvSpPr>
        <p:spPr>
          <a:xfrm>
            <a:off x="6275704" y="57537"/>
            <a:ext cx="1088297" cy="186565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21" name="CustomShape 6"/>
          <p:cNvSpPr/>
          <p:nvPr/>
        </p:nvSpPr>
        <p:spPr>
          <a:xfrm>
            <a:off x="6275704" y="3109421"/>
            <a:ext cx="1865652" cy="202112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22" name="CustomShape 7"/>
          <p:cNvSpPr/>
          <p:nvPr/>
        </p:nvSpPr>
        <p:spPr>
          <a:xfrm>
            <a:off x="6357724" y="2602610"/>
            <a:ext cx="932826" cy="35134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23" name="CustomShape 8"/>
          <p:cNvSpPr/>
          <p:nvPr/>
        </p:nvSpPr>
        <p:spPr>
          <a:xfrm>
            <a:off x="6333240" y="2234131"/>
            <a:ext cx="932826" cy="15547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424" name="Picture 423"/>
          <p:cNvPicPr/>
          <p:nvPr/>
        </p:nvPicPr>
        <p:blipFill>
          <a:blip r:embed="rId4"/>
          <a:stretch/>
        </p:blipFill>
        <p:spPr>
          <a:xfrm>
            <a:off x="1339804" y="1399239"/>
            <a:ext cx="2759305" cy="848358"/>
          </a:xfrm>
          <a:prstGeom prst="rect">
            <a:avLst/>
          </a:prstGeom>
          <a:ln>
            <a:noFill/>
          </a:ln>
        </p:spPr>
      </p:pic>
      <p:pic>
        <p:nvPicPr>
          <p:cNvPr id="425" name="Picture 424"/>
          <p:cNvPicPr/>
          <p:nvPr/>
        </p:nvPicPr>
        <p:blipFill>
          <a:blip r:embed="rId5"/>
          <a:stretch/>
        </p:blipFill>
        <p:spPr>
          <a:xfrm>
            <a:off x="1145159" y="3666668"/>
            <a:ext cx="2966681" cy="841992"/>
          </a:xfrm>
          <a:prstGeom prst="rect">
            <a:avLst/>
          </a:prstGeom>
          <a:ln>
            <a:noFill/>
          </a:ln>
        </p:spPr>
      </p:pic>
      <p:sp>
        <p:nvSpPr>
          <p:cNvPr id="426" name="TextShape 9"/>
          <p:cNvSpPr txBox="1"/>
          <p:nvPr/>
        </p:nvSpPr>
        <p:spPr>
          <a:xfrm>
            <a:off x="4582661" y="0"/>
            <a:ext cx="2915265" cy="331019"/>
          </a:xfrm>
          <a:prstGeom prst="rect">
            <a:avLst/>
          </a:prstGeom>
          <a:noFill/>
          <a:ln>
            <a:noFill/>
          </a:ln>
        </p:spPr>
        <p:txBody>
          <a:bodyPr lIns="61209" tIns="30605" rIns="61209" bIns="30605"/>
          <a:lstStyle/>
          <a:p>
            <a:r>
              <a:rPr lang="en-US" sz="1904" b="1" i="1" spc="-1" dirty="0" smtClean="0">
                <a:solidFill>
                  <a:srgbClr val="0000FF"/>
                </a:solidFill>
                <a:latin typeface="Optima" pitchFamily="2" charset="0"/>
              </a:rPr>
              <a:t>Input</a:t>
            </a:r>
            <a:endParaRPr lang="en-US" sz="1904" spc="-1" dirty="0">
              <a:solidFill>
                <a:srgbClr val="FFFFFF"/>
              </a:solidFill>
              <a:latin typeface="Optima" pitchFamily="2" charset="0"/>
            </a:endParaRPr>
          </a:p>
        </p:txBody>
      </p:sp>
      <p:sp>
        <p:nvSpPr>
          <p:cNvPr id="427" name="CustomShape 10"/>
          <p:cNvSpPr/>
          <p:nvPr/>
        </p:nvSpPr>
        <p:spPr>
          <a:xfrm>
            <a:off x="703230" y="3575834"/>
            <a:ext cx="621884" cy="31094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28" name="Line 11"/>
          <p:cNvSpPr/>
          <p:nvPr/>
        </p:nvSpPr>
        <p:spPr>
          <a:xfrm flipV="1">
            <a:off x="1971482" y="2225562"/>
            <a:ext cx="0" cy="1399239"/>
          </a:xfrm>
          <a:prstGeom prst="line">
            <a:avLst/>
          </a:prstGeom>
          <a:ln w="76320">
            <a:solidFill>
              <a:srgbClr val="FF00CC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29" name="Line 12"/>
          <p:cNvSpPr/>
          <p:nvPr/>
        </p:nvSpPr>
        <p:spPr>
          <a:xfrm flipV="1">
            <a:off x="3052679" y="2249311"/>
            <a:ext cx="0" cy="1399239"/>
          </a:xfrm>
          <a:prstGeom prst="line">
            <a:avLst/>
          </a:prstGeom>
          <a:ln w="76320">
            <a:solidFill>
              <a:srgbClr val="FF3333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30" name="TextShape 13"/>
          <p:cNvSpPr txBox="1"/>
          <p:nvPr/>
        </p:nvSpPr>
        <p:spPr>
          <a:xfrm>
            <a:off x="1190454" y="2643007"/>
            <a:ext cx="743813" cy="583690"/>
          </a:xfrm>
          <a:prstGeom prst="rect">
            <a:avLst/>
          </a:prstGeom>
          <a:noFill/>
          <a:ln>
            <a:noFill/>
          </a:ln>
        </p:spPr>
        <p:txBody>
          <a:bodyPr lIns="61209" tIns="30605" rIns="61209" bIns="30605"/>
          <a:lstStyle/>
          <a:p>
            <a:pPr algn="ctr"/>
            <a:r>
              <a:rPr lang="en-US" sz="1224" spc="-1" dirty="0">
                <a:solidFill>
                  <a:srgbClr val="FF00CC"/>
                </a:solidFill>
                <a:latin typeface="Optima" pitchFamily="2" charset="0"/>
              </a:rPr>
              <a:t>increase</a:t>
            </a:r>
            <a:endParaRPr lang="en-US" sz="1224" spc="-1" dirty="0">
              <a:latin typeface="Optima" pitchFamily="2" charset="0"/>
            </a:endParaRPr>
          </a:p>
          <a:p>
            <a:pPr algn="ctr"/>
            <a:r>
              <a:rPr lang="en-US" sz="1224" spc="-1" dirty="0">
                <a:solidFill>
                  <a:srgbClr val="FF00CC"/>
                </a:solidFill>
                <a:latin typeface="Optima" pitchFamily="2" charset="0"/>
              </a:rPr>
              <a:t>in CMB</a:t>
            </a:r>
            <a:endParaRPr lang="en-US" sz="1224" spc="-1" dirty="0">
              <a:latin typeface="Optima" pitchFamily="2" charset="0"/>
            </a:endParaRPr>
          </a:p>
          <a:p>
            <a:pPr algn="ctr"/>
            <a:r>
              <a:rPr lang="en-US" sz="1224" spc="-1" dirty="0">
                <a:solidFill>
                  <a:srgbClr val="FF00CC"/>
                </a:solidFill>
                <a:latin typeface="Optima" pitchFamily="2" charset="0"/>
              </a:rPr>
              <a:t>heat flow</a:t>
            </a:r>
            <a:endParaRPr lang="en-US" sz="1224" spc="-1" dirty="0">
              <a:latin typeface="Optima" pitchFamily="2" charset="0"/>
            </a:endParaRPr>
          </a:p>
        </p:txBody>
      </p:sp>
      <p:sp>
        <p:nvSpPr>
          <p:cNvPr id="431" name="TextShape 14"/>
          <p:cNvSpPr txBox="1"/>
          <p:nvPr/>
        </p:nvSpPr>
        <p:spPr>
          <a:xfrm>
            <a:off x="2310092" y="2740942"/>
            <a:ext cx="653711" cy="466413"/>
          </a:xfrm>
          <a:prstGeom prst="rect">
            <a:avLst/>
          </a:prstGeom>
          <a:noFill/>
          <a:ln>
            <a:noFill/>
          </a:ln>
        </p:spPr>
        <p:txBody>
          <a:bodyPr lIns="61209" tIns="30605" rIns="61209" bIns="30605"/>
          <a:lstStyle/>
          <a:p>
            <a:pPr algn="ctr"/>
            <a:r>
              <a:rPr lang="en-US" sz="1224" spc="-1" dirty="0">
                <a:solidFill>
                  <a:srgbClr val="FF3333"/>
                </a:solidFill>
                <a:latin typeface="Optima" pitchFamily="2" charset="0"/>
              </a:rPr>
              <a:t>more</a:t>
            </a:r>
            <a:endParaRPr lang="en-US" sz="1224" spc="-1" dirty="0">
              <a:latin typeface="Optima" pitchFamily="2" charset="0"/>
            </a:endParaRPr>
          </a:p>
          <a:p>
            <a:pPr algn="ctr"/>
            <a:r>
              <a:rPr lang="en-US" sz="1224" spc="-1" dirty="0">
                <a:solidFill>
                  <a:srgbClr val="FF3333"/>
                </a:solidFill>
                <a:latin typeface="Optima" pitchFamily="2" charset="0"/>
              </a:rPr>
              <a:t>plumes</a:t>
            </a:r>
            <a:endParaRPr lang="en-US" sz="1224" spc="-1" dirty="0">
              <a:latin typeface="Optim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1146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2" name="Picture 431"/>
          <p:cNvPicPr/>
          <p:nvPr/>
        </p:nvPicPr>
        <p:blipFill>
          <a:blip r:embed="rId2"/>
          <a:stretch/>
        </p:blipFill>
        <p:spPr>
          <a:xfrm>
            <a:off x="138315" y="1273900"/>
            <a:ext cx="3978689" cy="2741048"/>
          </a:xfrm>
          <a:prstGeom prst="rect">
            <a:avLst/>
          </a:prstGeom>
          <a:ln>
            <a:noFill/>
          </a:ln>
        </p:spPr>
      </p:pic>
      <p:sp>
        <p:nvSpPr>
          <p:cNvPr id="433" name="TextShape 1"/>
          <p:cNvSpPr txBox="1"/>
          <p:nvPr/>
        </p:nvSpPr>
        <p:spPr>
          <a:xfrm rot="16200000">
            <a:off x="4312606" y="3206131"/>
            <a:ext cx="841257" cy="273972"/>
          </a:xfrm>
          <a:prstGeom prst="rect">
            <a:avLst/>
          </a:prstGeom>
          <a:noFill/>
          <a:ln>
            <a:noFill/>
          </a:ln>
        </p:spPr>
        <p:txBody>
          <a:bodyPr lIns="61209" tIns="30605" rIns="61209" bIns="30605"/>
          <a:lstStyle/>
          <a:p>
            <a:r>
              <a:rPr lang="en-US" sz="1496" spc="-1">
                <a:solidFill>
                  <a:srgbClr val="FFFFFF"/>
                </a:solidFill>
                <a:latin typeface="Arial"/>
                <a:ea typeface="Arial"/>
              </a:rPr>
              <a:t>← </a:t>
            </a:r>
            <a:r>
              <a:rPr lang="en-US" sz="1496" spc="-1">
                <a:solidFill>
                  <a:srgbClr val="FFFFFF"/>
                </a:solidFill>
                <a:latin typeface="Arial"/>
              </a:rPr>
              <a:t>depth</a:t>
            </a:r>
          </a:p>
        </p:txBody>
      </p:sp>
      <p:sp>
        <p:nvSpPr>
          <p:cNvPr id="434" name="TextShape 2"/>
          <p:cNvSpPr txBox="1"/>
          <p:nvPr/>
        </p:nvSpPr>
        <p:spPr>
          <a:xfrm>
            <a:off x="138316" y="3672"/>
            <a:ext cx="7223238" cy="918381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r>
              <a:rPr lang="en-US" sz="2448" spc="-1" dirty="0">
                <a:latin typeface="Optima" pitchFamily="2" charset="0"/>
              </a:rPr>
              <a:t>Resolving </a:t>
            </a:r>
            <a:r>
              <a:rPr lang="en-US" sz="2448" spc="-1" dirty="0" smtClean="0">
                <a:latin typeface="Optima" pitchFamily="2" charset="0"/>
              </a:rPr>
              <a:t>power</a:t>
            </a:r>
            <a:r>
              <a:rPr lang="en-US" sz="1224" dirty="0">
                <a:latin typeface="Optima" pitchFamily="2" charset="0"/>
              </a:rPr>
              <a:t> </a:t>
            </a:r>
            <a:r>
              <a:rPr lang="en-US" sz="2448" spc="-1" dirty="0" smtClean="0">
                <a:latin typeface="Optima" pitchFamily="2" charset="0"/>
              </a:rPr>
              <a:t>of </a:t>
            </a:r>
          </a:p>
          <a:p>
            <a:r>
              <a:rPr lang="en-US" sz="2448" spc="-1" dirty="0">
                <a:latin typeface="Optima" pitchFamily="2" charset="0"/>
              </a:rPr>
              <a:t>g</a:t>
            </a:r>
            <a:r>
              <a:rPr lang="en-US" sz="2448" spc="-1" dirty="0" smtClean="0">
                <a:latin typeface="Optima" pitchFamily="2" charset="0"/>
              </a:rPr>
              <a:t>lobal seismic tomography</a:t>
            </a:r>
            <a:endParaRPr lang="en-US" sz="2448" spc="-1" dirty="0">
              <a:latin typeface="Optima" pitchFamily="2" charset="0"/>
            </a:endParaRPr>
          </a:p>
        </p:txBody>
      </p:sp>
      <p:pic>
        <p:nvPicPr>
          <p:cNvPr id="435" name="Picture 434"/>
          <p:cNvPicPr/>
          <p:nvPr/>
        </p:nvPicPr>
        <p:blipFill>
          <a:blip r:embed="rId3"/>
          <a:stretch/>
        </p:blipFill>
        <p:spPr>
          <a:xfrm>
            <a:off x="4541038" y="302373"/>
            <a:ext cx="3413997" cy="4764514"/>
          </a:xfrm>
          <a:prstGeom prst="rect">
            <a:avLst/>
          </a:prstGeom>
          <a:ln>
            <a:noFill/>
          </a:ln>
        </p:spPr>
      </p:pic>
      <p:sp>
        <p:nvSpPr>
          <p:cNvPr id="436" name="TextShape 3"/>
          <p:cNvSpPr txBox="1"/>
          <p:nvPr/>
        </p:nvSpPr>
        <p:spPr>
          <a:xfrm>
            <a:off x="1145404" y="4972870"/>
            <a:ext cx="3208579" cy="157919"/>
          </a:xfrm>
          <a:prstGeom prst="rect">
            <a:avLst/>
          </a:prstGeom>
          <a:noFill/>
          <a:ln>
            <a:noFill/>
          </a:ln>
        </p:spPr>
        <p:txBody>
          <a:bodyPr lIns="61209" tIns="30605" rIns="61209" bIns="30605"/>
          <a:lstStyle/>
          <a:p>
            <a:r>
              <a:rPr lang="en-US" sz="680" spc="-1" dirty="0" err="1">
                <a:solidFill>
                  <a:schemeClr val="bg1">
                    <a:lumMod val="85000"/>
                  </a:schemeClr>
                </a:solidFill>
                <a:latin typeface="Optima" pitchFamily="2" charset="0"/>
              </a:rPr>
              <a:t>Nataf</a:t>
            </a:r>
            <a:r>
              <a:rPr lang="en-US" sz="680" spc="-1" dirty="0">
                <a:solidFill>
                  <a:schemeClr val="bg1">
                    <a:lumMod val="85000"/>
                  </a:schemeClr>
                </a:solidFill>
                <a:latin typeface="Optima" pitchFamily="2" charset="0"/>
              </a:rPr>
              <a:t> &amp; Ricard (1993); </a:t>
            </a:r>
            <a:r>
              <a:rPr lang="en-US" sz="680" spc="-1" dirty="0" err="1">
                <a:solidFill>
                  <a:schemeClr val="bg1">
                    <a:lumMod val="85000"/>
                  </a:schemeClr>
                </a:solidFill>
                <a:latin typeface="Optima" pitchFamily="2" charset="0"/>
              </a:rPr>
              <a:t>Megnin</a:t>
            </a:r>
            <a:r>
              <a:rPr lang="en-US" sz="680" spc="-1" dirty="0">
                <a:solidFill>
                  <a:schemeClr val="bg1">
                    <a:lumMod val="85000"/>
                  </a:schemeClr>
                </a:solidFill>
                <a:latin typeface="Optima" pitchFamily="2" charset="0"/>
              </a:rPr>
              <a:t> et al. (1997); </a:t>
            </a:r>
            <a:r>
              <a:rPr lang="en-US" sz="680" spc="-1" dirty="0" err="1">
                <a:solidFill>
                  <a:schemeClr val="bg1">
                    <a:lumMod val="85000"/>
                  </a:schemeClr>
                </a:solidFill>
                <a:latin typeface="Optima" pitchFamily="2" charset="0"/>
              </a:rPr>
              <a:t>Boschi</a:t>
            </a:r>
            <a:r>
              <a:rPr lang="en-US" sz="680" spc="-1" dirty="0">
                <a:solidFill>
                  <a:schemeClr val="bg1">
                    <a:lumMod val="85000"/>
                  </a:schemeClr>
                </a:solidFill>
                <a:latin typeface="Optima" pitchFamily="2" charset="0"/>
              </a:rPr>
              <a:t> (2003); </a:t>
            </a:r>
            <a:r>
              <a:rPr lang="en-US" sz="680" spc="-1" dirty="0" err="1">
                <a:solidFill>
                  <a:schemeClr val="bg1">
                    <a:lumMod val="85000"/>
                  </a:schemeClr>
                </a:solidFill>
                <a:latin typeface="Optima" pitchFamily="2" charset="0"/>
              </a:rPr>
              <a:t>Ritsema</a:t>
            </a:r>
            <a:r>
              <a:rPr lang="en-US" sz="680" spc="-1" dirty="0">
                <a:solidFill>
                  <a:schemeClr val="bg1">
                    <a:lumMod val="85000"/>
                  </a:schemeClr>
                </a:solidFill>
                <a:latin typeface="Optima" pitchFamily="2" charset="0"/>
              </a:rPr>
              <a:t> et al. (2007)</a:t>
            </a:r>
          </a:p>
        </p:txBody>
      </p:sp>
      <p:sp>
        <p:nvSpPr>
          <p:cNvPr id="437" name="TextShape 4"/>
          <p:cNvSpPr txBox="1"/>
          <p:nvPr/>
        </p:nvSpPr>
        <p:spPr>
          <a:xfrm>
            <a:off x="4582661" y="0"/>
            <a:ext cx="1491053" cy="331019"/>
          </a:xfrm>
          <a:prstGeom prst="rect">
            <a:avLst/>
          </a:prstGeom>
          <a:noFill/>
          <a:ln>
            <a:noFill/>
          </a:ln>
        </p:spPr>
        <p:txBody>
          <a:bodyPr lIns="61209" tIns="30605" rIns="61209" bIns="30605"/>
          <a:lstStyle/>
          <a:p>
            <a:r>
              <a:rPr lang="en-US" sz="1904" b="1" i="1" spc="-1" dirty="0" smtClean="0">
                <a:solidFill>
                  <a:srgbClr val="0000FF"/>
                </a:solidFill>
                <a:latin typeface="Optima" pitchFamily="2" charset="0"/>
              </a:rPr>
              <a:t>Input</a:t>
            </a:r>
            <a:endParaRPr lang="en-US" sz="1904" spc="-1" dirty="0">
              <a:solidFill>
                <a:srgbClr val="FFFFFF"/>
              </a:solidFill>
              <a:latin typeface="Optima" pitchFamily="2" charset="0"/>
            </a:endParaRPr>
          </a:p>
        </p:txBody>
      </p:sp>
      <p:sp>
        <p:nvSpPr>
          <p:cNvPr id="438" name="TextShape 5"/>
          <p:cNvSpPr txBox="1"/>
          <p:nvPr/>
        </p:nvSpPr>
        <p:spPr>
          <a:xfrm>
            <a:off x="6688253" y="0"/>
            <a:ext cx="1266782" cy="331019"/>
          </a:xfrm>
          <a:prstGeom prst="rect">
            <a:avLst/>
          </a:prstGeom>
          <a:noFill/>
          <a:ln>
            <a:noFill/>
          </a:ln>
        </p:spPr>
        <p:txBody>
          <a:bodyPr lIns="61209" tIns="30605" rIns="61209" bIns="30605"/>
          <a:lstStyle/>
          <a:p>
            <a:r>
              <a:rPr lang="en-US" sz="1904" b="1" i="1" spc="-1" dirty="0">
                <a:solidFill>
                  <a:srgbClr val="0000FF"/>
                </a:solidFill>
                <a:latin typeface="Optima" pitchFamily="2" charset="0"/>
              </a:rPr>
              <a:t>Output</a:t>
            </a:r>
            <a:endParaRPr lang="en-US" sz="1904" spc="-1" dirty="0">
              <a:solidFill>
                <a:srgbClr val="FFFFFF"/>
              </a:solidFill>
              <a:latin typeface="Optima" pitchFamily="2" charset="0"/>
            </a:endParaRPr>
          </a:p>
        </p:txBody>
      </p:sp>
      <p:pic>
        <p:nvPicPr>
          <p:cNvPr id="439" name="Picture 438"/>
          <p:cNvPicPr/>
          <p:nvPr/>
        </p:nvPicPr>
        <p:blipFill>
          <a:blip r:embed="rId4"/>
          <a:stretch/>
        </p:blipFill>
        <p:spPr>
          <a:xfrm>
            <a:off x="6019115" y="1914130"/>
            <a:ext cx="460782" cy="1195291"/>
          </a:xfrm>
          <a:prstGeom prst="rect">
            <a:avLst/>
          </a:prstGeom>
          <a:ln>
            <a:noFill/>
          </a:ln>
        </p:spPr>
      </p:pic>
      <p:sp>
        <p:nvSpPr>
          <p:cNvPr id="440" name="TextShape 6"/>
          <p:cNvSpPr txBox="1"/>
          <p:nvPr/>
        </p:nvSpPr>
        <p:spPr>
          <a:xfrm>
            <a:off x="467360" y="4224756"/>
            <a:ext cx="3593407" cy="409611"/>
          </a:xfrm>
          <a:prstGeom prst="rect">
            <a:avLst/>
          </a:prstGeom>
          <a:noFill/>
          <a:ln>
            <a:noFill/>
          </a:ln>
        </p:spPr>
        <p:txBody>
          <a:bodyPr lIns="61209" tIns="30605" rIns="61209" bIns="30605"/>
          <a:lstStyle/>
          <a:p>
            <a:r>
              <a:rPr lang="en-US" sz="1224" spc="-1" dirty="0">
                <a:latin typeface="Optima" pitchFamily="2" charset="0"/>
              </a:rPr>
              <a:t>Note: can resolve structure up to </a:t>
            </a:r>
            <a:r>
              <a:rPr lang="en-US" sz="1224" spc="-1" dirty="0" smtClean="0">
                <a:latin typeface="Optima" pitchFamily="2" charset="0"/>
              </a:rPr>
              <a:t>degree </a:t>
            </a:r>
            <a:r>
              <a:rPr lang="en-US" sz="1224" spc="-1" dirty="0" smtClean="0">
                <a:latin typeface="Optima" pitchFamily="2" charset="0"/>
              </a:rPr>
              <a:t>~15</a:t>
            </a:r>
            <a:endParaRPr lang="en-US" sz="1224" spc="-1" dirty="0">
              <a:latin typeface="Optim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4111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1" name="Picture 440"/>
          <p:cNvPicPr/>
          <p:nvPr/>
        </p:nvPicPr>
        <p:blipFill>
          <a:blip r:embed="rId2"/>
          <a:stretch/>
        </p:blipFill>
        <p:spPr>
          <a:xfrm>
            <a:off x="1706324" y="785435"/>
            <a:ext cx="5657677" cy="3886041"/>
          </a:xfrm>
          <a:prstGeom prst="rect">
            <a:avLst/>
          </a:prstGeom>
          <a:ln>
            <a:noFill/>
          </a:ln>
        </p:spPr>
      </p:pic>
      <p:sp>
        <p:nvSpPr>
          <p:cNvPr id="442" name="TextShape 1"/>
          <p:cNvSpPr txBox="1"/>
          <p:nvPr/>
        </p:nvSpPr>
        <p:spPr>
          <a:xfrm>
            <a:off x="6897588" y="4819602"/>
            <a:ext cx="941640" cy="235532"/>
          </a:xfrm>
          <a:prstGeom prst="rect">
            <a:avLst/>
          </a:prstGeom>
          <a:noFill/>
          <a:ln>
            <a:noFill/>
          </a:ln>
        </p:spPr>
        <p:txBody>
          <a:bodyPr lIns="61209" tIns="30605" rIns="61209" bIns="30605"/>
          <a:lstStyle/>
          <a:p>
            <a:r>
              <a:rPr lang="en-US" sz="1224" spc="-1">
                <a:solidFill>
                  <a:srgbClr val="999999"/>
                </a:solidFill>
                <a:latin typeface="Optima" pitchFamily="2" charset="0"/>
              </a:rPr>
              <a:t>Auer (2016)</a:t>
            </a:r>
            <a:endParaRPr lang="en-US" sz="1224" spc="-1">
              <a:latin typeface="Optima" pitchFamily="2" charset="0"/>
            </a:endParaRPr>
          </a:p>
        </p:txBody>
      </p:sp>
      <p:sp>
        <p:nvSpPr>
          <p:cNvPr id="443" name="TextShape 2"/>
          <p:cNvSpPr txBox="1"/>
          <p:nvPr/>
        </p:nvSpPr>
        <p:spPr>
          <a:xfrm>
            <a:off x="1648053" y="34522"/>
            <a:ext cx="5852077" cy="858641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US" sz="2176" spc="-1">
                <a:latin typeface="Optima" pitchFamily="2" charset="0"/>
              </a:rPr>
              <a:t>Inter tomography-model correlation</a:t>
            </a:r>
          </a:p>
        </p:txBody>
      </p:sp>
      <p:sp>
        <p:nvSpPr>
          <p:cNvPr id="444" name="TextShape 3"/>
          <p:cNvSpPr txBox="1"/>
          <p:nvPr/>
        </p:nvSpPr>
        <p:spPr>
          <a:xfrm>
            <a:off x="1767043" y="4777490"/>
            <a:ext cx="2099471" cy="235532"/>
          </a:xfrm>
          <a:prstGeom prst="rect">
            <a:avLst/>
          </a:prstGeom>
          <a:noFill/>
          <a:ln>
            <a:noFill/>
          </a:ln>
        </p:spPr>
        <p:txBody>
          <a:bodyPr lIns="61209" tIns="30605" rIns="61209" bIns="30605"/>
          <a:lstStyle/>
          <a:p>
            <a:r>
              <a:rPr lang="en-US" sz="1224" i="1" spc="-1" dirty="0">
                <a:latin typeface="Optima" pitchFamily="2" charset="0"/>
              </a:rPr>
              <a:t>Note</a:t>
            </a:r>
            <a:r>
              <a:rPr lang="en-US" sz="1224" spc="-1" dirty="0">
                <a:latin typeface="Optima" pitchFamily="2" charset="0"/>
              </a:rPr>
              <a:t>: data </a:t>
            </a:r>
            <a:r>
              <a:rPr lang="en-US" sz="1224" i="1" spc="-1" dirty="0">
                <a:latin typeface="Optima" pitchFamily="2" charset="0"/>
              </a:rPr>
              <a:t>and</a:t>
            </a:r>
            <a:r>
              <a:rPr lang="en-US" sz="1224" spc="-1" dirty="0">
                <a:latin typeface="Optima" pitchFamily="2" charset="0"/>
              </a:rPr>
              <a:t> theory matter</a:t>
            </a:r>
          </a:p>
        </p:txBody>
      </p:sp>
    </p:spTree>
    <p:extLst>
      <p:ext uri="{BB962C8B-B14F-4D97-AF65-F5344CB8AC3E}">
        <p14:creationId xmlns:p14="http://schemas.microsoft.com/office/powerpoint/2010/main" val="3033466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" name="Picture 233"/>
          <p:cNvPicPr/>
          <p:nvPr/>
        </p:nvPicPr>
        <p:blipFill>
          <a:blip r:embed="rId2"/>
          <a:stretch/>
        </p:blipFill>
        <p:spPr>
          <a:xfrm>
            <a:off x="3828899" y="608419"/>
            <a:ext cx="5066642" cy="4286593"/>
          </a:xfrm>
          <a:prstGeom prst="rect">
            <a:avLst/>
          </a:prstGeom>
          <a:ln>
            <a:noFill/>
          </a:ln>
        </p:spPr>
      </p:pic>
      <p:sp>
        <p:nvSpPr>
          <p:cNvPr id="235" name="TextShape 1"/>
          <p:cNvSpPr txBox="1"/>
          <p:nvPr/>
        </p:nvSpPr>
        <p:spPr>
          <a:xfrm>
            <a:off x="7753497" y="4907968"/>
            <a:ext cx="1434006" cy="235532"/>
          </a:xfrm>
          <a:prstGeom prst="rect">
            <a:avLst/>
          </a:prstGeom>
          <a:noFill/>
          <a:ln>
            <a:noFill/>
          </a:ln>
        </p:spPr>
        <p:txBody>
          <a:bodyPr lIns="61209" tIns="30605" rIns="61209" bIns="30605"/>
          <a:lstStyle/>
          <a:p>
            <a:r>
              <a:rPr lang="en-US" sz="1224" spc="-1" dirty="0">
                <a:solidFill>
                  <a:schemeClr val="bg1">
                    <a:lumMod val="75000"/>
                  </a:schemeClr>
                </a:solidFill>
                <a:latin typeface="Optima" pitchFamily="2" charset="0"/>
              </a:rPr>
              <a:t>Bower et al. (2014)</a:t>
            </a:r>
          </a:p>
        </p:txBody>
      </p:sp>
      <p:sp>
        <p:nvSpPr>
          <p:cNvPr id="236" name="TextShape 2"/>
          <p:cNvSpPr txBox="1"/>
          <p:nvPr/>
        </p:nvSpPr>
        <p:spPr>
          <a:xfrm>
            <a:off x="345731" y="-63413"/>
            <a:ext cx="8549810" cy="858641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US" sz="2400" spc="-1" dirty="0" smtClean="0">
                <a:latin typeface="Optima" pitchFamily="2" charset="0"/>
              </a:rPr>
              <a:t>Plate kinematics, slab rheology, and transition zone dynamics</a:t>
            </a:r>
            <a:endParaRPr lang="en-US" sz="2400" spc="-1" dirty="0">
              <a:latin typeface="Optima" pitchFamily="2" charset="0"/>
            </a:endParaRPr>
          </a:p>
        </p:txBody>
      </p:sp>
      <p:pic>
        <p:nvPicPr>
          <p:cNvPr id="6" name="Picture 5" descr="agev.mueller16age.mov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731" y="795228"/>
            <a:ext cx="2918400" cy="17885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/>
          <p:cNvPicPr/>
          <p:nvPr/>
        </p:nvPicPr>
        <p:blipFill>
          <a:blip r:embed="rId4"/>
          <a:stretch/>
        </p:blipFill>
        <p:spPr>
          <a:xfrm>
            <a:off x="345731" y="2934191"/>
            <a:ext cx="2959330" cy="20408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17074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Picture 127"/>
          <p:cNvPicPr/>
          <p:nvPr/>
        </p:nvPicPr>
        <p:blipFill>
          <a:blip r:embed="rId2"/>
          <a:stretch/>
        </p:blipFill>
        <p:spPr>
          <a:xfrm>
            <a:off x="1155198" y="509749"/>
            <a:ext cx="6666402" cy="4093418"/>
          </a:xfrm>
          <a:prstGeom prst="rect">
            <a:avLst/>
          </a:prstGeom>
          <a:ln>
            <a:noFill/>
          </a:ln>
        </p:spPr>
      </p:pic>
      <p:sp>
        <p:nvSpPr>
          <p:cNvPr id="129" name="CustomShape 1"/>
          <p:cNvSpPr/>
          <p:nvPr/>
        </p:nvSpPr>
        <p:spPr>
          <a:xfrm>
            <a:off x="885388" y="248753"/>
            <a:ext cx="2300237" cy="33542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30" name="CustomShape 2"/>
          <p:cNvSpPr/>
          <p:nvPr/>
        </p:nvSpPr>
        <p:spPr>
          <a:xfrm>
            <a:off x="3756094" y="248754"/>
            <a:ext cx="2984064" cy="31094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31" name="TextShape 3"/>
          <p:cNvSpPr txBox="1"/>
          <p:nvPr/>
        </p:nvSpPr>
        <p:spPr>
          <a:xfrm>
            <a:off x="1288633" y="4616388"/>
            <a:ext cx="2020879" cy="409611"/>
          </a:xfrm>
          <a:prstGeom prst="rect">
            <a:avLst/>
          </a:prstGeom>
          <a:noFill/>
          <a:ln>
            <a:noFill/>
          </a:ln>
        </p:spPr>
        <p:txBody>
          <a:bodyPr lIns="61209" tIns="30605" rIns="61209" bIns="30605"/>
          <a:lstStyle/>
          <a:p>
            <a:r>
              <a:rPr lang="en-US" sz="1224" spc="-1" dirty="0">
                <a:solidFill>
                  <a:schemeClr val="bg1">
                    <a:lumMod val="85000"/>
                  </a:schemeClr>
                </a:solidFill>
                <a:latin typeface="Optima" pitchFamily="2" charset="0"/>
              </a:rPr>
              <a:t>Seton et al. (2012)</a:t>
            </a:r>
          </a:p>
        </p:txBody>
      </p:sp>
      <p:sp>
        <p:nvSpPr>
          <p:cNvPr id="132" name="TextShape 4"/>
          <p:cNvSpPr txBox="1"/>
          <p:nvPr/>
        </p:nvSpPr>
        <p:spPr>
          <a:xfrm>
            <a:off x="4053814" y="163551"/>
            <a:ext cx="1349538" cy="409611"/>
          </a:xfrm>
          <a:prstGeom prst="rect">
            <a:avLst/>
          </a:prstGeom>
          <a:noFill/>
          <a:ln>
            <a:noFill/>
          </a:ln>
        </p:spPr>
        <p:txBody>
          <a:bodyPr lIns="61209" tIns="30605" rIns="61209" bIns="30605"/>
          <a:lstStyle/>
          <a:p>
            <a:r>
              <a:rPr lang="en-US" sz="1224" b="1" spc="-1">
                <a:solidFill>
                  <a:srgbClr val="6666FF"/>
                </a:solidFill>
                <a:latin typeface="Optima" pitchFamily="2" charset="0"/>
              </a:rPr>
              <a:t>hot temperature </a:t>
            </a:r>
            <a:endParaRPr lang="en-US" sz="1224" spc="-1">
              <a:latin typeface="Optima" pitchFamily="2" charset="0"/>
            </a:endParaRPr>
          </a:p>
          <a:p>
            <a:pPr algn="ctr"/>
            <a:r>
              <a:rPr lang="en-US" sz="1224" b="1" spc="-1">
                <a:solidFill>
                  <a:srgbClr val="6666FF"/>
                </a:solidFill>
                <a:latin typeface="Optima" pitchFamily="2" charset="0"/>
              </a:rPr>
              <a:t>isosurface</a:t>
            </a:r>
            <a:endParaRPr lang="en-US" sz="1224" spc="-1">
              <a:latin typeface="Optima" pitchFamily="2" charset="0"/>
            </a:endParaRPr>
          </a:p>
        </p:txBody>
      </p:sp>
      <p:sp>
        <p:nvSpPr>
          <p:cNvPr id="133" name="TextShape 5"/>
          <p:cNvSpPr txBox="1"/>
          <p:nvPr/>
        </p:nvSpPr>
        <p:spPr>
          <a:xfrm>
            <a:off x="6085221" y="163551"/>
            <a:ext cx="1323585" cy="409611"/>
          </a:xfrm>
          <a:prstGeom prst="rect">
            <a:avLst/>
          </a:prstGeom>
          <a:noFill/>
          <a:ln>
            <a:noFill/>
          </a:ln>
        </p:spPr>
        <p:txBody>
          <a:bodyPr lIns="61209" tIns="30605" rIns="61209" bIns="30605"/>
          <a:lstStyle/>
          <a:p>
            <a:pPr algn="ctr"/>
            <a:r>
              <a:rPr lang="en-US" sz="1224" b="1" spc="-1">
                <a:solidFill>
                  <a:srgbClr val="6666FF"/>
                </a:solidFill>
                <a:latin typeface="Optima" pitchFamily="2" charset="0"/>
              </a:rPr>
              <a:t>dense chemical </a:t>
            </a:r>
            <a:endParaRPr lang="en-US" sz="1224" spc="-1">
              <a:latin typeface="Optima" pitchFamily="2" charset="0"/>
            </a:endParaRPr>
          </a:p>
          <a:p>
            <a:pPr algn="ctr"/>
            <a:r>
              <a:rPr lang="en-US" sz="1224" b="1" spc="-1">
                <a:solidFill>
                  <a:srgbClr val="6666FF"/>
                </a:solidFill>
                <a:latin typeface="Optima" pitchFamily="2" charset="0"/>
              </a:rPr>
              <a:t>piles</a:t>
            </a:r>
            <a:endParaRPr lang="en-US" sz="1224" spc="-1">
              <a:latin typeface="Optima" pitchFamily="2" charset="0"/>
            </a:endParaRPr>
          </a:p>
        </p:txBody>
      </p:sp>
      <p:sp>
        <p:nvSpPr>
          <p:cNvPr id="134" name="TextShape 6"/>
          <p:cNvSpPr txBox="1"/>
          <p:nvPr/>
        </p:nvSpPr>
        <p:spPr>
          <a:xfrm>
            <a:off x="5469607" y="4268231"/>
            <a:ext cx="3565061" cy="757768"/>
          </a:xfrm>
          <a:prstGeom prst="rect">
            <a:avLst/>
          </a:prstGeom>
          <a:noFill/>
          <a:ln>
            <a:noFill/>
          </a:ln>
        </p:spPr>
        <p:txBody>
          <a:bodyPr lIns="61209" tIns="30605" rIns="61209" bIns="30605"/>
          <a:lstStyle/>
          <a:p>
            <a:pPr algn="r"/>
            <a:r>
              <a:rPr lang="en-US" sz="1224" spc="-1" dirty="0">
                <a:solidFill>
                  <a:schemeClr val="bg1">
                    <a:lumMod val="85000"/>
                  </a:schemeClr>
                </a:solidFill>
                <a:latin typeface="Optima" pitchFamily="2" charset="0"/>
              </a:rPr>
              <a:t>Olson et al. (2016)</a:t>
            </a:r>
          </a:p>
          <a:p>
            <a:endParaRPr lang="en-US" sz="1224" spc="-1" dirty="0">
              <a:solidFill>
                <a:schemeClr val="bg1">
                  <a:lumMod val="85000"/>
                </a:schemeClr>
              </a:solidFill>
              <a:latin typeface="Optima" pitchFamily="2" charset="0"/>
            </a:endParaRPr>
          </a:p>
          <a:p>
            <a:endParaRPr lang="en-US" sz="1224" spc="-1" dirty="0">
              <a:solidFill>
                <a:schemeClr val="bg1">
                  <a:lumMod val="85000"/>
                </a:schemeClr>
              </a:solidFill>
              <a:latin typeface="Optima" pitchFamily="2" charset="0"/>
            </a:endParaRPr>
          </a:p>
          <a:p>
            <a:r>
              <a:rPr lang="en-US" sz="1224" spc="-1" dirty="0">
                <a:solidFill>
                  <a:schemeClr val="bg1">
                    <a:lumMod val="85000"/>
                  </a:schemeClr>
                </a:solidFill>
                <a:latin typeface="Optima" pitchFamily="2" charset="0"/>
              </a:rPr>
              <a:t>cf. McNamara and </a:t>
            </a:r>
            <a:r>
              <a:rPr lang="en-US" sz="1224" spc="-1" dirty="0" err="1">
                <a:solidFill>
                  <a:schemeClr val="bg1">
                    <a:lumMod val="85000"/>
                  </a:schemeClr>
                </a:solidFill>
                <a:latin typeface="Optima" pitchFamily="2" charset="0"/>
              </a:rPr>
              <a:t>Zhong</a:t>
            </a:r>
            <a:r>
              <a:rPr lang="en-US" sz="1224" spc="-1" dirty="0">
                <a:solidFill>
                  <a:schemeClr val="bg1">
                    <a:lumMod val="85000"/>
                  </a:schemeClr>
                </a:solidFill>
                <a:latin typeface="Optima" pitchFamily="2" charset="0"/>
              </a:rPr>
              <a:t> (2005) and many others</a:t>
            </a:r>
          </a:p>
        </p:txBody>
      </p:sp>
      <p:sp>
        <p:nvSpPr>
          <p:cNvPr id="135" name="TextShape 7"/>
          <p:cNvSpPr txBox="1"/>
          <p:nvPr/>
        </p:nvSpPr>
        <p:spPr>
          <a:xfrm>
            <a:off x="1384609" y="207132"/>
            <a:ext cx="2523772" cy="235532"/>
          </a:xfrm>
          <a:prstGeom prst="rect">
            <a:avLst/>
          </a:prstGeom>
          <a:noFill/>
          <a:ln>
            <a:noFill/>
          </a:ln>
        </p:spPr>
        <p:txBody>
          <a:bodyPr lIns="61209" tIns="30605" rIns="61209" bIns="30605"/>
          <a:lstStyle/>
          <a:p>
            <a:r>
              <a:rPr lang="en-US" sz="1224" b="1" spc="-1" dirty="0">
                <a:solidFill>
                  <a:srgbClr val="6666FF"/>
                </a:solidFill>
                <a:latin typeface="Optima" pitchFamily="2" charset="0"/>
              </a:rPr>
              <a:t>reconstructed seafloor age</a:t>
            </a:r>
            <a:endParaRPr lang="en-US" sz="1224" spc="-1" dirty="0">
              <a:latin typeface="Optima" pitchFamily="2" charset="0"/>
            </a:endParaRPr>
          </a:p>
        </p:txBody>
      </p:sp>
      <p:sp>
        <p:nvSpPr>
          <p:cNvPr id="137" name="CustomShape 9"/>
          <p:cNvSpPr/>
          <p:nvPr/>
        </p:nvSpPr>
        <p:spPr>
          <a:xfrm>
            <a:off x="2675386" y="4582111"/>
            <a:ext cx="777355" cy="31094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38" name="Line 10"/>
          <p:cNvSpPr/>
          <p:nvPr/>
        </p:nvSpPr>
        <p:spPr>
          <a:xfrm flipV="1">
            <a:off x="5756159" y="532519"/>
            <a:ext cx="0" cy="4042247"/>
          </a:xfrm>
          <a:prstGeom prst="line">
            <a:avLst/>
          </a:prstGeom>
          <a:ln w="76200">
            <a:tailEnd type="triangle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sp>
      <p:sp>
        <p:nvSpPr>
          <p:cNvPr id="139" name="TextShape 11"/>
          <p:cNvSpPr txBox="1"/>
          <p:nvPr/>
        </p:nvSpPr>
        <p:spPr>
          <a:xfrm rot="5400000">
            <a:off x="5465170" y="2486224"/>
            <a:ext cx="581976" cy="331019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61209" tIns="30605" rIns="61209" bIns="30605"/>
          <a:lstStyle/>
          <a:p>
            <a:r>
              <a:rPr lang="en-US" sz="1904" spc="-1" dirty="0">
                <a:solidFill>
                  <a:srgbClr val="FF6600"/>
                </a:solidFill>
                <a:latin typeface="Optima" pitchFamily="2" charset="0"/>
              </a:rPr>
              <a:t>time</a:t>
            </a:r>
            <a:endParaRPr lang="en-US" sz="1904" spc="-1" dirty="0">
              <a:latin typeface="Optim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6981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" name="Picture 139"/>
          <p:cNvPicPr/>
          <p:nvPr/>
        </p:nvPicPr>
        <p:blipFill>
          <a:blip r:embed="rId2"/>
          <a:stretch/>
        </p:blipFill>
        <p:spPr>
          <a:xfrm>
            <a:off x="1154953" y="509749"/>
            <a:ext cx="6666402" cy="4093418"/>
          </a:xfrm>
          <a:prstGeom prst="rect">
            <a:avLst/>
          </a:prstGeom>
          <a:ln>
            <a:noFill/>
          </a:ln>
        </p:spPr>
      </p:pic>
      <p:sp>
        <p:nvSpPr>
          <p:cNvPr id="141" name="CustomShape 1"/>
          <p:cNvSpPr/>
          <p:nvPr/>
        </p:nvSpPr>
        <p:spPr>
          <a:xfrm>
            <a:off x="885388" y="273237"/>
            <a:ext cx="2300237" cy="31094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42" name="CustomShape 2"/>
          <p:cNvSpPr/>
          <p:nvPr/>
        </p:nvSpPr>
        <p:spPr>
          <a:xfrm>
            <a:off x="3880470" y="248754"/>
            <a:ext cx="2859688" cy="31094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143" name="Picture 142"/>
          <p:cNvPicPr/>
          <p:nvPr/>
        </p:nvPicPr>
        <p:blipFill>
          <a:blip r:embed="rId3"/>
          <a:stretch/>
        </p:blipFill>
        <p:spPr>
          <a:xfrm>
            <a:off x="3641265" y="550882"/>
            <a:ext cx="4451123" cy="4039798"/>
          </a:xfrm>
          <a:prstGeom prst="rect">
            <a:avLst/>
          </a:prstGeom>
          <a:ln>
            <a:noFill/>
          </a:ln>
        </p:spPr>
      </p:pic>
      <p:sp>
        <p:nvSpPr>
          <p:cNvPr id="145" name="TextShape 4"/>
          <p:cNvSpPr txBox="1"/>
          <p:nvPr/>
        </p:nvSpPr>
        <p:spPr>
          <a:xfrm>
            <a:off x="4148321" y="310208"/>
            <a:ext cx="1194556" cy="235532"/>
          </a:xfrm>
          <a:prstGeom prst="rect">
            <a:avLst/>
          </a:prstGeom>
          <a:noFill/>
          <a:ln>
            <a:noFill/>
          </a:ln>
        </p:spPr>
        <p:txBody>
          <a:bodyPr lIns="61209" tIns="30605" rIns="61209" bIns="30605"/>
          <a:lstStyle/>
          <a:p>
            <a:r>
              <a:rPr lang="en-US" sz="1224" b="1" spc="-1" dirty="0">
                <a:solidFill>
                  <a:srgbClr val="6666FF"/>
                </a:solidFill>
                <a:latin typeface="Optima" pitchFamily="2" charset="0"/>
              </a:rPr>
              <a:t>CMB heat flow</a:t>
            </a:r>
            <a:endParaRPr lang="en-US" sz="1224" spc="-1" dirty="0">
              <a:latin typeface="Optima" pitchFamily="2" charset="0"/>
            </a:endParaRPr>
          </a:p>
        </p:txBody>
      </p:sp>
      <p:sp>
        <p:nvSpPr>
          <p:cNvPr id="146" name="CustomShape 5"/>
          <p:cNvSpPr/>
          <p:nvPr/>
        </p:nvSpPr>
        <p:spPr>
          <a:xfrm>
            <a:off x="3788167" y="466413"/>
            <a:ext cx="378762" cy="42675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47" name="CustomShape 6"/>
          <p:cNvSpPr/>
          <p:nvPr/>
        </p:nvSpPr>
        <p:spPr>
          <a:xfrm>
            <a:off x="6118519" y="533253"/>
            <a:ext cx="310942" cy="31094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48" name="TextShape 7"/>
          <p:cNvSpPr txBox="1"/>
          <p:nvPr/>
        </p:nvSpPr>
        <p:spPr>
          <a:xfrm>
            <a:off x="6591297" y="4665355"/>
            <a:ext cx="1220019" cy="235532"/>
          </a:xfrm>
          <a:prstGeom prst="rect">
            <a:avLst/>
          </a:prstGeom>
          <a:noFill/>
          <a:ln>
            <a:noFill/>
          </a:ln>
        </p:spPr>
        <p:txBody>
          <a:bodyPr lIns="61209" tIns="30605" rIns="61209" bIns="30605"/>
          <a:lstStyle/>
          <a:p>
            <a:r>
              <a:rPr lang="en-US" sz="1224" spc="-1">
                <a:solidFill>
                  <a:schemeClr val="bg1">
                    <a:lumMod val="85000"/>
                  </a:schemeClr>
                </a:solidFill>
                <a:latin typeface="Optima" pitchFamily="2" charset="0"/>
              </a:rPr>
              <a:t>Olson (2016)</a:t>
            </a:r>
          </a:p>
        </p:txBody>
      </p:sp>
      <p:sp>
        <p:nvSpPr>
          <p:cNvPr id="149" name="TextShape 8"/>
          <p:cNvSpPr txBox="1"/>
          <p:nvPr/>
        </p:nvSpPr>
        <p:spPr>
          <a:xfrm>
            <a:off x="1313362" y="4665355"/>
            <a:ext cx="1958445" cy="409611"/>
          </a:xfrm>
          <a:prstGeom prst="rect">
            <a:avLst/>
          </a:prstGeom>
          <a:noFill/>
          <a:ln>
            <a:noFill/>
          </a:ln>
        </p:spPr>
        <p:txBody>
          <a:bodyPr lIns="61209" tIns="30605" rIns="61209" bIns="30605"/>
          <a:lstStyle/>
          <a:p>
            <a:r>
              <a:rPr lang="en-US" sz="1224" spc="-1" dirty="0">
                <a:solidFill>
                  <a:schemeClr val="bg1">
                    <a:lumMod val="85000"/>
                  </a:schemeClr>
                </a:solidFill>
                <a:latin typeface="Optima" pitchFamily="2" charset="0"/>
              </a:rPr>
              <a:t>Seton et al. (2012)</a:t>
            </a:r>
          </a:p>
        </p:txBody>
      </p:sp>
      <p:sp>
        <p:nvSpPr>
          <p:cNvPr id="150" name="TextShape 9"/>
          <p:cNvSpPr txBox="1"/>
          <p:nvPr/>
        </p:nvSpPr>
        <p:spPr>
          <a:xfrm>
            <a:off x="6085221" y="158164"/>
            <a:ext cx="1726095" cy="461027"/>
          </a:xfrm>
          <a:prstGeom prst="rect">
            <a:avLst/>
          </a:prstGeom>
          <a:noFill/>
          <a:ln>
            <a:noFill/>
          </a:ln>
        </p:spPr>
        <p:txBody>
          <a:bodyPr lIns="61209" tIns="30605" rIns="61209" bIns="30605"/>
          <a:lstStyle/>
          <a:p>
            <a:pPr algn="ctr"/>
            <a:r>
              <a:rPr lang="en-US" sz="1224" b="1" spc="-1" dirty="0">
                <a:solidFill>
                  <a:srgbClr val="6666FF"/>
                </a:solidFill>
                <a:latin typeface="Optima" pitchFamily="2" charset="0"/>
              </a:rPr>
              <a:t>magnetic field </a:t>
            </a:r>
            <a:endParaRPr lang="en-US" sz="1224" spc="-1" dirty="0">
              <a:latin typeface="Optima" pitchFamily="2" charset="0"/>
            </a:endParaRPr>
          </a:p>
          <a:p>
            <a:pPr algn="ctr"/>
            <a:r>
              <a:rPr lang="en-US" sz="1224" b="1" spc="-1" dirty="0">
                <a:solidFill>
                  <a:srgbClr val="6666FF"/>
                </a:solidFill>
                <a:latin typeface="Optima" pitchFamily="2" charset="0"/>
              </a:rPr>
              <a:t>strength (B</a:t>
            </a:r>
            <a:r>
              <a:rPr lang="en-US" sz="1224" b="1" spc="-1" baseline="-25000" dirty="0">
                <a:solidFill>
                  <a:srgbClr val="6666FF"/>
                </a:solidFill>
                <a:latin typeface="Optima" pitchFamily="2" charset="0"/>
              </a:rPr>
              <a:t>r</a:t>
            </a:r>
            <a:r>
              <a:rPr lang="en-US" sz="1224" b="1" spc="-1" dirty="0">
                <a:solidFill>
                  <a:srgbClr val="6666FF"/>
                </a:solidFill>
                <a:latin typeface="Optima" pitchFamily="2" charset="0"/>
              </a:rPr>
              <a:t>(CMB))</a:t>
            </a:r>
            <a:endParaRPr lang="en-US" sz="1224" spc="-1" dirty="0">
              <a:latin typeface="Optima" pitchFamily="2" charset="0"/>
            </a:endParaRPr>
          </a:p>
        </p:txBody>
      </p:sp>
      <p:sp>
        <p:nvSpPr>
          <p:cNvPr id="151" name="CustomShape 10"/>
          <p:cNvSpPr/>
          <p:nvPr/>
        </p:nvSpPr>
        <p:spPr>
          <a:xfrm>
            <a:off x="2675386" y="4582111"/>
            <a:ext cx="777355" cy="31094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54" name="Freeform 13"/>
          <p:cNvSpPr/>
          <p:nvPr/>
        </p:nvSpPr>
        <p:spPr>
          <a:xfrm>
            <a:off x="2393824" y="3239184"/>
            <a:ext cx="4807115" cy="1626937"/>
          </a:xfrm>
          <a:custGeom>
            <a:avLst/>
            <a:gdLst/>
            <a:ahLst/>
            <a:cxnLst/>
            <a:rect l="0" t="0" r="r" b="b"/>
            <a:pathLst>
              <a:path w="19634" h="6645">
                <a:moveTo>
                  <a:pt x="19628" y="0"/>
                </a:moveTo>
                <a:cubicBezTo>
                  <a:pt x="19633" y="249"/>
                  <a:pt x="19623" y="504"/>
                  <a:pt x="19529" y="741"/>
                </a:cubicBezTo>
                <a:cubicBezTo>
                  <a:pt x="19394" y="1080"/>
                  <a:pt x="19238" y="1413"/>
                  <a:pt x="19059" y="1731"/>
                </a:cubicBezTo>
                <a:cubicBezTo>
                  <a:pt x="18909" y="1997"/>
                  <a:pt x="18738" y="2259"/>
                  <a:pt x="18515" y="2472"/>
                </a:cubicBezTo>
                <a:cubicBezTo>
                  <a:pt x="18186" y="2785"/>
                  <a:pt x="17852" y="3093"/>
                  <a:pt x="17526" y="3412"/>
                </a:cubicBezTo>
                <a:cubicBezTo>
                  <a:pt x="17228" y="3704"/>
                  <a:pt x="16892" y="3910"/>
                  <a:pt x="16562" y="4154"/>
                </a:cubicBezTo>
                <a:cubicBezTo>
                  <a:pt x="16254" y="4382"/>
                  <a:pt x="15928" y="4580"/>
                  <a:pt x="15597" y="4772"/>
                </a:cubicBezTo>
                <a:cubicBezTo>
                  <a:pt x="15322" y="4932"/>
                  <a:pt x="15041" y="5080"/>
                  <a:pt x="14757" y="5217"/>
                </a:cubicBezTo>
                <a:cubicBezTo>
                  <a:pt x="14482" y="5350"/>
                  <a:pt x="14200" y="5475"/>
                  <a:pt x="13916" y="5588"/>
                </a:cubicBezTo>
                <a:cubicBezTo>
                  <a:pt x="13639" y="5698"/>
                  <a:pt x="13368" y="5828"/>
                  <a:pt x="13100" y="5959"/>
                </a:cubicBezTo>
                <a:cubicBezTo>
                  <a:pt x="12833" y="6090"/>
                  <a:pt x="12537" y="6152"/>
                  <a:pt x="12259" y="6256"/>
                </a:cubicBezTo>
                <a:cubicBezTo>
                  <a:pt x="11884" y="6397"/>
                  <a:pt x="11485" y="6427"/>
                  <a:pt x="11097" y="6503"/>
                </a:cubicBezTo>
                <a:cubicBezTo>
                  <a:pt x="10738" y="6573"/>
                  <a:pt x="10373" y="6617"/>
                  <a:pt x="10009" y="6627"/>
                </a:cubicBezTo>
                <a:cubicBezTo>
                  <a:pt x="9597" y="6639"/>
                  <a:pt x="9183" y="6644"/>
                  <a:pt x="8772" y="6627"/>
                </a:cubicBezTo>
                <a:cubicBezTo>
                  <a:pt x="8122" y="6600"/>
                  <a:pt x="7474" y="6503"/>
                  <a:pt x="6844" y="6330"/>
                </a:cubicBezTo>
                <a:cubicBezTo>
                  <a:pt x="5867" y="6062"/>
                  <a:pt x="4928" y="5674"/>
                  <a:pt x="4000" y="5267"/>
                </a:cubicBezTo>
                <a:cubicBezTo>
                  <a:pt x="3300" y="4960"/>
                  <a:pt x="2748" y="4487"/>
                  <a:pt x="2220" y="3981"/>
                </a:cubicBezTo>
                <a:cubicBezTo>
                  <a:pt x="1856" y="3632"/>
                  <a:pt x="1573" y="3207"/>
                  <a:pt x="1280" y="2794"/>
                </a:cubicBezTo>
                <a:cubicBezTo>
                  <a:pt x="1072" y="2501"/>
                  <a:pt x="969" y="1727"/>
                  <a:pt x="662" y="1928"/>
                </a:cubicBezTo>
                <a:cubicBezTo>
                  <a:pt x="365" y="2122"/>
                  <a:pt x="660" y="2597"/>
                  <a:pt x="687" y="2942"/>
                </a:cubicBezTo>
                <a:cubicBezTo>
                  <a:pt x="718" y="3339"/>
                  <a:pt x="796" y="3932"/>
                  <a:pt x="439" y="4104"/>
                </a:cubicBezTo>
                <a:cubicBezTo>
                  <a:pt x="173" y="4232"/>
                  <a:pt x="292" y="3579"/>
                  <a:pt x="291" y="3313"/>
                </a:cubicBezTo>
                <a:cubicBezTo>
                  <a:pt x="291" y="3065"/>
                  <a:pt x="205" y="2794"/>
                  <a:pt x="316" y="2571"/>
                </a:cubicBezTo>
                <a:cubicBezTo>
                  <a:pt x="427" y="2349"/>
                  <a:pt x="0" y="1636"/>
                  <a:pt x="612" y="1829"/>
                </a:cubicBezTo>
                <a:cubicBezTo>
                  <a:pt x="986" y="1947"/>
                  <a:pt x="1387" y="1868"/>
                  <a:pt x="1775" y="1879"/>
                </a:cubicBezTo>
                <a:cubicBezTo>
                  <a:pt x="2215" y="1892"/>
                  <a:pt x="2672" y="1885"/>
                  <a:pt x="3085" y="2126"/>
                </a:cubicBezTo>
                <a:cubicBezTo>
                  <a:pt x="3544" y="2394"/>
                  <a:pt x="3034" y="2660"/>
                  <a:pt x="2838" y="2769"/>
                </a:cubicBezTo>
                <a:cubicBezTo>
                  <a:pt x="2506" y="2954"/>
                  <a:pt x="2180" y="3149"/>
                  <a:pt x="1898" y="3412"/>
                </a:cubicBezTo>
                <a:cubicBezTo>
                  <a:pt x="1565" y="3722"/>
                  <a:pt x="1229" y="4039"/>
                  <a:pt x="983" y="4426"/>
                </a:cubicBezTo>
                <a:lnTo>
                  <a:pt x="959" y="4500"/>
                </a:lnTo>
              </a:path>
            </a:pathLst>
          </a:custGeom>
          <a:ln w="76320">
            <a:solidFill>
              <a:srgbClr val="FF33FF"/>
            </a:solidFill>
            <a:round/>
          </a:ln>
        </p:spPr>
      </p:sp>
      <p:sp>
        <p:nvSpPr>
          <p:cNvPr id="18" name="TextShape 7"/>
          <p:cNvSpPr txBox="1"/>
          <p:nvPr/>
        </p:nvSpPr>
        <p:spPr>
          <a:xfrm>
            <a:off x="1384609" y="207132"/>
            <a:ext cx="2523772" cy="235532"/>
          </a:xfrm>
          <a:prstGeom prst="rect">
            <a:avLst/>
          </a:prstGeom>
          <a:noFill/>
          <a:ln>
            <a:noFill/>
          </a:ln>
        </p:spPr>
        <p:txBody>
          <a:bodyPr lIns="61209" tIns="30605" rIns="61209" bIns="30605"/>
          <a:lstStyle/>
          <a:p>
            <a:r>
              <a:rPr lang="en-US" sz="1224" b="1" spc="-1">
                <a:solidFill>
                  <a:srgbClr val="6666FF"/>
                </a:solidFill>
                <a:latin typeface="Optima" pitchFamily="2" charset="0"/>
              </a:rPr>
              <a:t>reconstructed seafloor age</a:t>
            </a:r>
            <a:endParaRPr lang="en-US" sz="1224" spc="-1">
              <a:latin typeface="Optima" pitchFamily="2" charset="0"/>
            </a:endParaRPr>
          </a:p>
        </p:txBody>
      </p:sp>
      <p:sp>
        <p:nvSpPr>
          <p:cNvPr id="17" name="Line 10"/>
          <p:cNvSpPr/>
          <p:nvPr/>
        </p:nvSpPr>
        <p:spPr>
          <a:xfrm flipV="1">
            <a:off x="5827279" y="532519"/>
            <a:ext cx="0" cy="4042247"/>
          </a:xfrm>
          <a:prstGeom prst="line">
            <a:avLst/>
          </a:prstGeom>
          <a:ln w="76200">
            <a:tailEnd type="triangle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sp>
      <p:sp>
        <p:nvSpPr>
          <p:cNvPr id="19" name="TextShape 11"/>
          <p:cNvSpPr txBox="1"/>
          <p:nvPr/>
        </p:nvSpPr>
        <p:spPr>
          <a:xfrm rot="5400000">
            <a:off x="5536290" y="2486224"/>
            <a:ext cx="581976" cy="331019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61209" tIns="30605" rIns="61209" bIns="30605"/>
          <a:lstStyle/>
          <a:p>
            <a:r>
              <a:rPr lang="en-US" sz="1904" spc="-1" dirty="0">
                <a:solidFill>
                  <a:srgbClr val="FF6600"/>
                </a:solidFill>
                <a:latin typeface="Optima" pitchFamily="2" charset="0"/>
              </a:rPr>
              <a:t>time</a:t>
            </a:r>
            <a:endParaRPr lang="en-US" sz="1904" spc="-1" dirty="0">
              <a:latin typeface="Optim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5455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" name="Picture 2"/>
          <p:cNvPicPr/>
          <p:nvPr/>
        </p:nvPicPr>
        <p:blipFill>
          <a:blip r:embed="rId2"/>
          <a:stretch/>
        </p:blipFill>
        <p:spPr>
          <a:xfrm>
            <a:off x="281174" y="2455026"/>
            <a:ext cx="6306826" cy="2325773"/>
          </a:xfrm>
          <a:prstGeom prst="rect">
            <a:avLst/>
          </a:prstGeom>
          <a:ln w="9360">
            <a:noFill/>
          </a:ln>
        </p:spPr>
      </p:pic>
      <p:sp>
        <p:nvSpPr>
          <p:cNvPr id="1127" name="CustomShape 1"/>
          <p:cNvSpPr/>
          <p:nvPr/>
        </p:nvSpPr>
        <p:spPr>
          <a:xfrm>
            <a:off x="6947330" y="4797266"/>
            <a:ext cx="2648914" cy="364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1400" b="0" strike="noStrike" spc="-1" dirty="0">
                <a:solidFill>
                  <a:schemeClr val="bg1">
                    <a:lumMod val="75000"/>
                  </a:schemeClr>
                </a:solidFill>
                <a:uFill>
                  <a:solidFill>
                    <a:srgbClr val="FFFFFF"/>
                  </a:solidFill>
                </a:uFill>
                <a:latin typeface="Optima"/>
                <a:ea typeface="DejaVu Sans"/>
                <a:cs typeface="Optima"/>
              </a:rPr>
              <a:t>Yang and </a:t>
            </a:r>
            <a:r>
              <a:rPr lang="en-US" sz="1400" b="0" strike="noStrike" spc="-1" dirty="0" err="1">
                <a:solidFill>
                  <a:schemeClr val="bg1">
                    <a:lumMod val="75000"/>
                  </a:schemeClr>
                </a:solidFill>
                <a:uFill>
                  <a:solidFill>
                    <a:srgbClr val="FFFFFF"/>
                  </a:solidFill>
                </a:uFill>
                <a:latin typeface="Optima"/>
                <a:ea typeface="DejaVu Sans"/>
                <a:cs typeface="Optima"/>
              </a:rPr>
              <a:t>Gurnis</a:t>
            </a:r>
            <a:r>
              <a:rPr lang="en-US" sz="1400" b="0" strike="noStrike" spc="-1" dirty="0">
                <a:solidFill>
                  <a:schemeClr val="bg1">
                    <a:lumMod val="75000"/>
                  </a:schemeClr>
                </a:solidFill>
                <a:uFill>
                  <a:solidFill>
                    <a:srgbClr val="FFFFFF"/>
                  </a:solidFill>
                </a:uFill>
                <a:latin typeface="Optima"/>
                <a:ea typeface="DejaVu Sans"/>
                <a:cs typeface="Optima"/>
              </a:rPr>
              <a:t> (2016)</a:t>
            </a:r>
            <a:endParaRPr lang="en-US" sz="1400" b="0" strike="noStrike" spc="-1" dirty="0">
              <a:solidFill>
                <a:schemeClr val="bg1">
                  <a:lumMod val="75000"/>
                </a:schemeClr>
              </a:solidFill>
              <a:uFill>
                <a:solidFill>
                  <a:srgbClr val="FFFFFF"/>
                </a:solidFill>
              </a:uFill>
              <a:latin typeface="Optima"/>
              <a:cs typeface="Optima"/>
            </a:endParaRPr>
          </a:p>
        </p:txBody>
      </p:sp>
      <p:pic>
        <p:nvPicPr>
          <p:cNvPr id="1128" name="Picture 3"/>
          <p:cNvPicPr/>
          <p:nvPr/>
        </p:nvPicPr>
        <p:blipFill>
          <a:blip r:embed="rId3"/>
          <a:stretch/>
        </p:blipFill>
        <p:spPr>
          <a:xfrm>
            <a:off x="2264040" y="743040"/>
            <a:ext cx="2513880" cy="1566720"/>
          </a:xfrm>
          <a:prstGeom prst="rect">
            <a:avLst/>
          </a:prstGeom>
          <a:ln w="9360">
            <a:noFill/>
          </a:ln>
        </p:spPr>
      </p:pic>
      <p:sp>
        <p:nvSpPr>
          <p:cNvPr id="1129" name="CustomShape 2"/>
          <p:cNvSpPr/>
          <p:nvPr/>
        </p:nvSpPr>
        <p:spPr>
          <a:xfrm>
            <a:off x="457200" y="57240"/>
            <a:ext cx="8228880" cy="856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en-US" sz="36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tima"/>
                <a:cs typeface="Optima"/>
              </a:rPr>
              <a:t>Inversions for lateral viscosity variations</a:t>
            </a: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Optima"/>
              <a:cs typeface="Optima"/>
            </a:endParaRPr>
          </a:p>
        </p:txBody>
      </p:sp>
      <p:pic>
        <p:nvPicPr>
          <p:cNvPr id="1130" name="Picture 4"/>
          <p:cNvPicPr/>
          <p:nvPr/>
        </p:nvPicPr>
        <p:blipFill>
          <a:blip r:embed="rId4"/>
          <a:stretch/>
        </p:blipFill>
        <p:spPr>
          <a:xfrm>
            <a:off x="4854960" y="814320"/>
            <a:ext cx="1773720" cy="1299600"/>
          </a:xfrm>
          <a:prstGeom prst="rect">
            <a:avLst/>
          </a:prstGeom>
          <a:ln w="9360">
            <a:noFill/>
          </a:ln>
        </p:spPr>
      </p:pic>
      <p:pic>
        <p:nvPicPr>
          <p:cNvPr id="1131" name="Picture 5"/>
          <p:cNvPicPr/>
          <p:nvPr/>
        </p:nvPicPr>
        <p:blipFill>
          <a:blip r:embed="rId5"/>
          <a:stretch/>
        </p:blipFill>
        <p:spPr>
          <a:xfrm>
            <a:off x="5972040" y="3333600"/>
            <a:ext cx="3171240" cy="489240"/>
          </a:xfrm>
          <a:prstGeom prst="rect">
            <a:avLst/>
          </a:prstGeom>
          <a:ln w="9360">
            <a:noFill/>
          </a:ln>
        </p:spPr>
      </p:pic>
      <p:sp>
        <p:nvSpPr>
          <p:cNvPr id="1132" name="CustomShape 3"/>
          <p:cNvSpPr/>
          <p:nvPr/>
        </p:nvSpPr>
        <p:spPr>
          <a:xfrm rot="10800000" flipV="1">
            <a:off x="5407906" y="1886400"/>
            <a:ext cx="1988654" cy="14472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ln>
            <a:tailEnd type="arrow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sp>
      <p:sp>
        <p:nvSpPr>
          <p:cNvPr id="1133" name="CustomShape 4"/>
          <p:cNvSpPr/>
          <p:nvPr/>
        </p:nvSpPr>
        <p:spPr>
          <a:xfrm>
            <a:off x="7396560" y="1349922"/>
            <a:ext cx="1432080" cy="1187280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tima"/>
                <a:ea typeface="DejaVu Sans"/>
                <a:cs typeface="Optima"/>
              </a:rPr>
              <a:t>inverse</a:t>
            </a: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Optima"/>
              <a:cs typeface="Optima"/>
            </a:endParaRPr>
          </a:p>
          <a:p>
            <a:pPr>
              <a:lnSpc>
                <a:spcPct val="100000"/>
              </a:lnSpc>
            </a:pPr>
            <a:r>
              <a:rPr lang="en-US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tima"/>
                <a:ea typeface="DejaVu Sans"/>
                <a:cs typeface="Optima"/>
              </a:rPr>
              <a:t>temperature</a:t>
            </a: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Optima"/>
              <a:cs typeface="Optima"/>
            </a:endParaRPr>
          </a:p>
          <a:p>
            <a:pPr>
              <a:lnSpc>
                <a:spcPct val="100000"/>
              </a:lnSpc>
            </a:pPr>
            <a:r>
              <a:rPr lang="en-US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tima"/>
                <a:ea typeface="DejaVu Sans"/>
                <a:cs typeface="Optima"/>
              </a:rPr>
              <a:t>dependence</a:t>
            </a: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Optima"/>
              <a:cs typeface="Optima"/>
            </a:endParaRPr>
          </a:p>
          <a:p>
            <a:pPr>
              <a:lnSpc>
                <a:spcPct val="100000"/>
              </a:lnSpc>
            </a:pPr>
            <a:r>
              <a:rPr lang="en-US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tima"/>
                <a:ea typeface="DejaVu Sans"/>
                <a:cs typeface="Optima"/>
              </a:rPr>
              <a:t>of </a:t>
            </a:r>
            <a:r>
              <a:rPr lang="en-US" sz="18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tima"/>
                <a:ea typeface="DejaVu Sans"/>
                <a:cs typeface="Optima"/>
              </a:rPr>
              <a:t>viscosity</a:t>
            </a: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Optima"/>
              <a:cs typeface="Optima"/>
            </a:endParaRPr>
          </a:p>
        </p:txBody>
      </p:sp>
    </p:spTree>
    <p:extLst>
      <p:ext uri="{BB962C8B-B14F-4D97-AF65-F5344CB8AC3E}">
        <p14:creationId xmlns:p14="http://schemas.microsoft.com/office/powerpoint/2010/main" val="3034942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8" name="CustomShape 1"/>
          <p:cNvSpPr/>
          <p:nvPr/>
        </p:nvSpPr>
        <p:spPr>
          <a:xfrm>
            <a:off x="152280" y="161937"/>
            <a:ext cx="8228880" cy="856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>
              <a:lnSpc>
                <a:spcPct val="100000"/>
              </a:lnSpc>
            </a:pPr>
            <a:r>
              <a:rPr lang="en-US" sz="4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tima"/>
                <a:cs typeface="Optima"/>
              </a:rPr>
              <a:t>BEAMs </a:t>
            </a:r>
            <a:r>
              <a:rPr lang="en-US" sz="40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tima"/>
                <a:cs typeface="Optima"/>
              </a:rPr>
              <a:t>stabilizing conveyor belts?</a:t>
            </a: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Optima"/>
              <a:cs typeface="Optima"/>
            </a:endParaRPr>
          </a:p>
        </p:txBody>
      </p:sp>
      <p:sp>
        <p:nvSpPr>
          <p:cNvPr id="729" name="CustomShape 2"/>
          <p:cNvSpPr/>
          <p:nvPr/>
        </p:nvSpPr>
        <p:spPr>
          <a:xfrm>
            <a:off x="7375131" y="4794311"/>
            <a:ext cx="1768869" cy="364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1400" b="0" strike="noStrike" spc="-1" dirty="0">
                <a:solidFill>
                  <a:schemeClr val="bg1">
                    <a:lumMod val="85000"/>
                  </a:schemeClr>
                </a:solidFill>
                <a:uFill>
                  <a:solidFill>
                    <a:srgbClr val="FFFFFF"/>
                  </a:solidFill>
                </a:uFill>
                <a:latin typeface="Optima"/>
                <a:ea typeface="DejaVu Sans"/>
                <a:cs typeface="Optima"/>
              </a:rPr>
              <a:t>Ballmer et al. (2017)</a:t>
            </a:r>
            <a:endParaRPr lang="en-US" sz="1400" b="0" strike="noStrike" spc="-1" dirty="0">
              <a:solidFill>
                <a:schemeClr val="bg1">
                  <a:lumMod val="85000"/>
                </a:schemeClr>
              </a:solidFill>
              <a:uFill>
                <a:solidFill>
                  <a:srgbClr val="FFFFFF"/>
                </a:solidFill>
              </a:uFill>
              <a:latin typeface="Optima"/>
              <a:cs typeface="Optima"/>
            </a:endParaRPr>
          </a:p>
        </p:txBody>
      </p:sp>
      <p:pic>
        <p:nvPicPr>
          <p:cNvPr id="730" name="Picture 2"/>
          <p:cNvPicPr/>
          <p:nvPr/>
        </p:nvPicPr>
        <p:blipFill>
          <a:blip r:embed="rId3"/>
          <a:stretch/>
        </p:blipFill>
        <p:spPr>
          <a:xfrm>
            <a:off x="0" y="3145680"/>
            <a:ext cx="8914680" cy="1558800"/>
          </a:xfrm>
          <a:prstGeom prst="rect">
            <a:avLst/>
          </a:prstGeom>
          <a:ln w="9360">
            <a:noFill/>
          </a:ln>
        </p:spPr>
      </p:pic>
      <p:pic>
        <p:nvPicPr>
          <p:cNvPr id="731" name="Picture 3"/>
          <p:cNvPicPr/>
          <p:nvPr/>
        </p:nvPicPr>
        <p:blipFill>
          <a:blip r:embed="rId4"/>
          <a:stretch/>
        </p:blipFill>
        <p:spPr>
          <a:xfrm>
            <a:off x="3958419" y="972807"/>
            <a:ext cx="3053954" cy="1754771"/>
          </a:xfrm>
          <a:prstGeom prst="rect">
            <a:avLst/>
          </a:prstGeom>
          <a:ln w="9360">
            <a:noFill/>
          </a:ln>
        </p:spPr>
      </p:pic>
      <p:sp>
        <p:nvSpPr>
          <p:cNvPr id="732" name="CustomShape 3"/>
          <p:cNvSpPr/>
          <p:nvPr/>
        </p:nvSpPr>
        <p:spPr>
          <a:xfrm>
            <a:off x="567033" y="2998087"/>
            <a:ext cx="7280607" cy="227880"/>
          </a:xfrm>
          <a:prstGeom prst="rect">
            <a:avLst/>
          </a:prstGeom>
          <a:solidFill>
            <a:srgbClr val="FFFFFF"/>
          </a:solidFill>
          <a:ln w="25560">
            <a:solidFill>
              <a:srgbClr val="FFFF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733" name="Picture 4"/>
          <p:cNvPicPr/>
          <p:nvPr/>
        </p:nvPicPr>
        <p:blipFill>
          <a:blip r:embed="rId5"/>
          <a:stretch/>
        </p:blipFill>
        <p:spPr>
          <a:xfrm>
            <a:off x="504378" y="1130916"/>
            <a:ext cx="3351960" cy="1703160"/>
          </a:xfrm>
          <a:prstGeom prst="rect">
            <a:avLst/>
          </a:prstGeom>
          <a:ln w="9360">
            <a:noFill/>
          </a:ln>
        </p:spPr>
      </p:pic>
      <p:sp>
        <p:nvSpPr>
          <p:cNvPr id="9" name="CustomShape 2"/>
          <p:cNvSpPr/>
          <p:nvPr/>
        </p:nvSpPr>
        <p:spPr>
          <a:xfrm>
            <a:off x="0" y="4840380"/>
            <a:ext cx="4912732" cy="303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1200" b="0" strike="noStrike" spc="-1" dirty="0" smtClean="0">
                <a:solidFill>
                  <a:schemeClr val="bg1">
                    <a:lumMod val="85000"/>
                  </a:schemeClr>
                </a:solidFill>
                <a:uFill>
                  <a:solidFill>
                    <a:srgbClr val="FFFFFF"/>
                  </a:solidFill>
                </a:uFill>
                <a:latin typeface="Optima"/>
                <a:ea typeface="DejaVu Sans"/>
              </a:rPr>
              <a:t>cf. Manga (1996), Becker </a:t>
            </a:r>
            <a:r>
              <a:rPr lang="en-US" sz="1200" b="0" strike="noStrike" spc="-1" dirty="0">
                <a:solidFill>
                  <a:schemeClr val="bg1">
                    <a:lumMod val="85000"/>
                  </a:schemeClr>
                </a:solidFill>
                <a:uFill>
                  <a:solidFill>
                    <a:srgbClr val="FFFFFF"/>
                  </a:solidFill>
                </a:uFill>
                <a:latin typeface="Optima"/>
                <a:ea typeface="DejaVu Sans"/>
              </a:rPr>
              <a:t>et al. (1999</a:t>
            </a:r>
            <a:r>
              <a:rPr lang="en-US" sz="1200" b="0" strike="noStrike" spc="-1" dirty="0" smtClean="0">
                <a:solidFill>
                  <a:schemeClr val="bg1">
                    <a:lumMod val="85000"/>
                  </a:schemeClr>
                </a:solidFill>
                <a:uFill>
                  <a:solidFill>
                    <a:srgbClr val="FFFFFF"/>
                  </a:solidFill>
                </a:uFill>
                <a:latin typeface="Optima"/>
                <a:ea typeface="DejaVu Sans"/>
              </a:rPr>
              <a:t>)</a:t>
            </a:r>
            <a:endParaRPr lang="en-US" sz="1200" b="0" strike="noStrike" spc="-1" dirty="0">
              <a:solidFill>
                <a:schemeClr val="bg1">
                  <a:lumMod val="85000"/>
                </a:schemeClr>
              </a:solidFill>
              <a:uFill>
                <a:solidFill>
                  <a:srgbClr val="FFFFFF"/>
                </a:solidFill>
              </a:uFill>
              <a:latin typeface="Optima"/>
            </a:endParaRPr>
          </a:p>
        </p:txBody>
      </p:sp>
      <p:pic>
        <p:nvPicPr>
          <p:cNvPr id="8" name="Picture 3"/>
          <p:cNvPicPr/>
          <p:nvPr/>
        </p:nvPicPr>
        <p:blipFill>
          <a:blip r:embed="rId6" cstate="print"/>
          <a:stretch/>
        </p:blipFill>
        <p:spPr>
          <a:xfrm>
            <a:off x="5744701" y="1515654"/>
            <a:ext cx="3260859" cy="14861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68019097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9" name="TextShape 1"/>
          <p:cNvSpPr txBox="1"/>
          <p:nvPr/>
        </p:nvSpPr>
        <p:spPr>
          <a:xfrm>
            <a:off x="1648053" y="426260"/>
            <a:ext cx="5852077" cy="858641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US" sz="3673" spc="-1" dirty="0">
                <a:latin typeface="Optima" pitchFamily="2" charset="0"/>
              </a:rPr>
              <a:t>Additional slides</a:t>
            </a:r>
          </a:p>
        </p:txBody>
      </p:sp>
    </p:spTree>
    <p:extLst>
      <p:ext uri="{BB962C8B-B14F-4D97-AF65-F5344CB8AC3E}">
        <p14:creationId xmlns:p14="http://schemas.microsoft.com/office/powerpoint/2010/main" val="3149996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1" name="Picture 510"/>
          <p:cNvPicPr/>
          <p:nvPr/>
        </p:nvPicPr>
        <p:blipFill>
          <a:blip r:embed="rId2"/>
          <a:stretch/>
        </p:blipFill>
        <p:spPr>
          <a:xfrm>
            <a:off x="2280539" y="1268694"/>
            <a:ext cx="6727856" cy="3859599"/>
          </a:xfrm>
          <a:prstGeom prst="rect">
            <a:avLst/>
          </a:prstGeom>
          <a:ln>
            <a:noFill/>
          </a:ln>
        </p:spPr>
      </p:pic>
      <p:sp>
        <p:nvSpPr>
          <p:cNvPr id="512" name="TextShape 1"/>
          <p:cNvSpPr txBox="1"/>
          <p:nvPr/>
        </p:nvSpPr>
        <p:spPr>
          <a:xfrm>
            <a:off x="1487685" y="105035"/>
            <a:ext cx="6167671" cy="1059651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US" sz="3673" spc="-1" dirty="0">
                <a:latin typeface="Optima" pitchFamily="2" charset="0"/>
              </a:rPr>
              <a:t>Global circulation </a:t>
            </a:r>
            <a:r>
              <a:rPr lang="en-US" sz="3673" spc="-1" dirty="0" smtClean="0">
                <a:latin typeface="Optima" pitchFamily="2" charset="0"/>
              </a:rPr>
              <a:t>models</a:t>
            </a:r>
            <a:endParaRPr lang="en-US" sz="1904" spc="-1" dirty="0">
              <a:latin typeface="Optima" pitchFamily="2" charset="0"/>
            </a:endParaRPr>
          </a:p>
        </p:txBody>
      </p:sp>
      <p:sp>
        <p:nvSpPr>
          <p:cNvPr id="513" name="TextShape 2"/>
          <p:cNvSpPr txBox="1"/>
          <p:nvPr/>
        </p:nvSpPr>
        <p:spPr>
          <a:xfrm>
            <a:off x="7746917" y="4955142"/>
            <a:ext cx="1460938" cy="186810"/>
          </a:xfrm>
          <a:prstGeom prst="rect">
            <a:avLst/>
          </a:prstGeom>
          <a:noFill/>
          <a:ln>
            <a:noFill/>
          </a:ln>
        </p:spPr>
        <p:txBody>
          <a:bodyPr lIns="61209" tIns="30605" rIns="61209" bIns="30605"/>
          <a:lstStyle/>
          <a:p>
            <a:r>
              <a:rPr lang="en-US" sz="816" spc="-1" dirty="0">
                <a:solidFill>
                  <a:srgbClr val="B3B3B3"/>
                </a:solidFill>
                <a:latin typeface="Optima" pitchFamily="2" charset="0"/>
              </a:rPr>
              <a:t>Hager &amp; O'Connell (1979)</a:t>
            </a:r>
            <a:endParaRPr lang="en-US" sz="816" spc="-1" dirty="0">
              <a:latin typeface="Optima" pitchFamily="2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504825" y="2518196"/>
                <a:ext cx="1400175" cy="49244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Optima"/>
                        </a:rPr>
                        <m:t>𝜏</m:t>
                      </m:r>
                      <m:r>
                        <a:rPr lang="en-US" sz="3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Optima"/>
                        </a:rPr>
                        <m:t>=</m:t>
                      </m:r>
                      <m:r>
                        <a:rPr lang="en-US" sz="3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Optima"/>
                        </a:rPr>
                        <m:t>𝜂</m:t>
                      </m:r>
                      <m:r>
                        <a:rPr lang="en-US" sz="3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Optima"/>
                        </a:rPr>
                        <m:t> </m:t>
                      </m:r>
                      <m:acc>
                        <m:accPr>
                          <m:chr m:val="̇"/>
                          <m:ctrlP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𝜀</m:t>
                          </m:r>
                        </m:e>
                      </m:acc>
                    </m:oMath>
                  </m:oMathPara>
                </a14:m>
                <a:endParaRPr lang="en-US" sz="3200" dirty="0">
                  <a:solidFill>
                    <a:schemeClr val="tx1"/>
                  </a:solidFill>
                  <a:latin typeface="Optima"/>
                  <a:cs typeface="Optima"/>
                </a:endParaRPr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4825" y="2518196"/>
                <a:ext cx="1400175" cy="49244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02480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mp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778" y="82076"/>
            <a:ext cx="8163002" cy="497744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97005" y="82076"/>
            <a:ext cx="8229600" cy="857250"/>
          </a:xfrm>
        </p:spPr>
        <p:txBody>
          <a:bodyPr>
            <a:noAutofit/>
          </a:bodyPr>
          <a:lstStyle/>
          <a:p>
            <a:pPr algn="l"/>
            <a:r>
              <a:rPr lang="en-US" sz="2800" dirty="0" smtClean="0"/>
              <a:t>Power of CMTs (F-Net)</a:t>
            </a:r>
            <a:endParaRPr lang="en-US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5126876" y="3970974"/>
            <a:ext cx="2610468" cy="646331"/>
          </a:xfrm>
          <a:prstGeom prst="rect">
            <a:avLst/>
          </a:prstGeom>
          <a:ln>
            <a:solidFill>
              <a:srgbClr val="FFFFF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latin typeface="Optima"/>
                <a:cs typeface="Optima"/>
              </a:rPr>
              <a:t>along-dip normal strain</a:t>
            </a:r>
          </a:p>
          <a:p>
            <a:pPr algn="ctr"/>
            <a:r>
              <a:rPr lang="en-US" dirty="0" smtClean="0">
                <a:latin typeface="Optima"/>
                <a:cs typeface="Optima"/>
              </a:rPr>
              <a:t>from </a:t>
            </a:r>
            <a:r>
              <a:rPr lang="en-US" dirty="0" err="1" smtClean="0">
                <a:latin typeface="Optima"/>
                <a:cs typeface="Optima"/>
              </a:rPr>
              <a:t>Kostrov</a:t>
            </a:r>
            <a:r>
              <a:rPr lang="en-US" dirty="0" smtClean="0">
                <a:latin typeface="Optima"/>
                <a:cs typeface="Optima"/>
              </a:rPr>
              <a:t> summation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268970" y="1601958"/>
            <a:ext cx="2326278" cy="646331"/>
          </a:xfrm>
          <a:prstGeom prst="rect">
            <a:avLst/>
          </a:prstGeom>
          <a:ln>
            <a:solidFill>
              <a:srgbClr val="FFFFF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latin typeface="Optima"/>
                <a:cs typeface="Optima"/>
              </a:rPr>
              <a:t>dip of </a:t>
            </a:r>
            <a:r>
              <a:rPr lang="en-US" dirty="0" err="1" smtClean="0">
                <a:latin typeface="Optima"/>
                <a:cs typeface="Optima"/>
              </a:rPr>
              <a:t>Wadati-Benioff</a:t>
            </a:r>
            <a:endParaRPr lang="en-US" dirty="0" smtClean="0">
              <a:latin typeface="Optima"/>
              <a:cs typeface="Optima"/>
            </a:endParaRPr>
          </a:p>
          <a:p>
            <a:pPr algn="ctr"/>
            <a:r>
              <a:rPr lang="en-US" dirty="0" smtClean="0">
                <a:latin typeface="Optima"/>
                <a:cs typeface="Optima"/>
              </a:rPr>
              <a:t>(double) seismicity</a:t>
            </a:r>
          </a:p>
        </p:txBody>
      </p:sp>
      <p:sp>
        <p:nvSpPr>
          <p:cNvPr id="7" name="TextBox 6"/>
          <p:cNvSpPr txBox="1"/>
          <p:nvPr/>
        </p:nvSpPr>
        <p:spPr>
          <a:xfrm rot="16200000">
            <a:off x="3242333" y="3591725"/>
            <a:ext cx="2402323" cy="261610"/>
          </a:xfrm>
          <a:prstGeom prst="rect">
            <a:avLst/>
          </a:prstGeom>
          <a:solidFill>
            <a:schemeClr val="bg1">
              <a:alpha val="74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050" b="1" dirty="0" smtClean="0">
                <a:solidFill>
                  <a:srgbClr val="0000FF"/>
                </a:solidFill>
                <a:latin typeface="Optima"/>
                <a:cs typeface="Optima"/>
              </a:rPr>
              <a:t>compression</a:t>
            </a:r>
            <a:r>
              <a:rPr lang="en-US" sz="1050" b="1" dirty="0" smtClean="0">
                <a:latin typeface="Optima"/>
                <a:cs typeface="Optima"/>
              </a:rPr>
              <a:t>		       </a:t>
            </a:r>
            <a:r>
              <a:rPr lang="en-US" sz="1050" b="1" dirty="0" smtClean="0">
                <a:solidFill>
                  <a:srgbClr val="FF0000"/>
                </a:solidFill>
                <a:latin typeface="Optima"/>
                <a:cs typeface="Optima"/>
              </a:rPr>
              <a:t>extension</a:t>
            </a:r>
          </a:p>
        </p:txBody>
      </p:sp>
      <p:sp>
        <p:nvSpPr>
          <p:cNvPr id="8" name="TextShape 1"/>
          <p:cNvSpPr txBox="1"/>
          <p:nvPr/>
        </p:nvSpPr>
        <p:spPr>
          <a:xfrm>
            <a:off x="7586994" y="4956279"/>
            <a:ext cx="2088503" cy="34632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r>
              <a:rPr lang="en-US" sz="700" spc="-1" dirty="0" smtClean="0">
                <a:solidFill>
                  <a:schemeClr val="bg1">
                    <a:lumMod val="50000"/>
                  </a:schemeClr>
                </a:solidFill>
                <a:uFill>
                  <a:solidFill>
                    <a:srgbClr val="FFFFFF"/>
                  </a:solidFill>
                </a:uFill>
                <a:latin typeface="Optima"/>
                <a:cs typeface="Optima"/>
              </a:rPr>
              <a:t>Becker (in prep), cf. Wei et el. (2017)</a:t>
            </a:r>
            <a:endParaRPr lang="en-US" sz="700" b="0" strike="noStrike" spc="-1" dirty="0">
              <a:solidFill>
                <a:schemeClr val="bg1">
                  <a:lumMod val="50000"/>
                </a:schemeClr>
              </a:solidFill>
              <a:uFill>
                <a:solidFill>
                  <a:srgbClr val="FFFFFF"/>
                </a:solidFill>
              </a:uFill>
              <a:latin typeface="Optima"/>
              <a:cs typeface="Optima"/>
            </a:endParaRPr>
          </a:p>
        </p:txBody>
      </p:sp>
    </p:spTree>
    <p:extLst>
      <p:ext uri="{BB962C8B-B14F-4D97-AF65-F5344CB8AC3E}">
        <p14:creationId xmlns:p14="http://schemas.microsoft.com/office/powerpoint/2010/main" val="3890473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5" name="TextShape 1"/>
          <p:cNvSpPr txBox="1"/>
          <p:nvPr/>
        </p:nvSpPr>
        <p:spPr>
          <a:xfrm>
            <a:off x="277091" y="113849"/>
            <a:ext cx="8578734" cy="1040799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US" sz="3673" spc="-1" dirty="0">
                <a:latin typeface="Optima" pitchFamily="2" charset="0"/>
              </a:rPr>
              <a:t>Rigid plate motions for </a:t>
            </a:r>
            <a:r>
              <a:rPr lang="en-US" sz="3673" spc="-1" dirty="0" smtClean="0">
                <a:latin typeface="Optima" pitchFamily="2" charset="0"/>
              </a:rPr>
              <a:t>weak </a:t>
            </a:r>
            <a:r>
              <a:rPr lang="en-US" sz="3673" spc="-1" dirty="0">
                <a:latin typeface="Optima" pitchFamily="2" charset="0"/>
              </a:rPr>
              <a:t>boundaries</a:t>
            </a:r>
          </a:p>
        </p:txBody>
      </p:sp>
      <p:pic>
        <p:nvPicPr>
          <p:cNvPr id="736" name="Picture 735"/>
          <p:cNvPicPr/>
          <p:nvPr/>
        </p:nvPicPr>
        <p:blipFill>
          <a:blip r:embed="rId2"/>
          <a:stretch/>
        </p:blipFill>
        <p:spPr>
          <a:xfrm>
            <a:off x="5500797" y="1399239"/>
            <a:ext cx="2174146" cy="877738"/>
          </a:xfrm>
          <a:prstGeom prst="rect">
            <a:avLst/>
          </a:prstGeom>
          <a:ln>
            <a:noFill/>
          </a:ln>
        </p:spPr>
      </p:pic>
      <p:pic>
        <p:nvPicPr>
          <p:cNvPr id="737" name="Picture 736"/>
          <p:cNvPicPr/>
          <p:nvPr/>
        </p:nvPicPr>
        <p:blipFill>
          <a:blip r:embed="rId3"/>
          <a:stretch/>
        </p:blipFill>
        <p:spPr>
          <a:xfrm>
            <a:off x="5342877" y="2563926"/>
            <a:ext cx="2528424" cy="1011908"/>
          </a:xfrm>
          <a:prstGeom prst="rect">
            <a:avLst/>
          </a:prstGeom>
          <a:ln>
            <a:noFill/>
          </a:ln>
        </p:spPr>
      </p:pic>
      <p:pic>
        <p:nvPicPr>
          <p:cNvPr id="738" name="Picture 737"/>
          <p:cNvPicPr/>
          <p:nvPr/>
        </p:nvPicPr>
        <p:blipFill>
          <a:blip r:embed="rId4"/>
          <a:stretch/>
        </p:blipFill>
        <p:spPr>
          <a:xfrm>
            <a:off x="1521717" y="1554710"/>
            <a:ext cx="3510218" cy="2424369"/>
          </a:xfrm>
          <a:prstGeom prst="rect">
            <a:avLst/>
          </a:prstGeom>
          <a:ln>
            <a:noFill/>
          </a:ln>
        </p:spPr>
      </p:pic>
      <p:sp>
        <p:nvSpPr>
          <p:cNvPr id="739" name="TextShape 2"/>
          <p:cNvSpPr txBox="1"/>
          <p:nvPr/>
        </p:nvSpPr>
        <p:spPr>
          <a:xfrm>
            <a:off x="4311536" y="3875528"/>
            <a:ext cx="4400204" cy="583690"/>
          </a:xfrm>
          <a:prstGeom prst="rect">
            <a:avLst/>
          </a:prstGeom>
          <a:noFill/>
          <a:ln>
            <a:noFill/>
          </a:ln>
        </p:spPr>
        <p:txBody>
          <a:bodyPr lIns="61209" tIns="30605" rIns="61209" bIns="30605"/>
          <a:lstStyle/>
          <a:p>
            <a:r>
              <a:rPr lang="en-US" i="1" spc="-1" dirty="0">
                <a:latin typeface="Optima" pitchFamily="2" charset="0"/>
              </a:rPr>
              <a:t>Note</a:t>
            </a:r>
            <a:r>
              <a:rPr lang="en-US" spc="-1" dirty="0">
                <a:latin typeface="Optima" pitchFamily="2" charset="0"/>
              </a:rPr>
              <a:t>: Can construct plate motion</a:t>
            </a:r>
          </a:p>
          <a:p>
            <a:r>
              <a:rPr lang="en-US" spc="-1" dirty="0">
                <a:latin typeface="Optima" pitchFamily="2" charset="0"/>
              </a:rPr>
              <a:t>interaction matrix </a:t>
            </a:r>
            <a:r>
              <a:rPr lang="en-US" b="1" spc="-1" dirty="0">
                <a:latin typeface="Optima" pitchFamily="2" charset="0"/>
              </a:rPr>
              <a:t>P</a:t>
            </a:r>
            <a:r>
              <a:rPr lang="en-US" spc="-1" dirty="0">
                <a:latin typeface="Optima" pitchFamily="2" charset="0"/>
              </a:rPr>
              <a:t>, for any </a:t>
            </a:r>
            <a:r>
              <a:rPr lang="en-US" spc="-1" dirty="0" smtClean="0">
                <a:latin typeface="Optima" pitchFamily="2" charset="0"/>
              </a:rPr>
              <a:t>LVVs</a:t>
            </a:r>
            <a:endParaRPr lang="en-US" spc="-1" dirty="0">
              <a:latin typeface="Optima" pitchFamily="2" charset="0"/>
            </a:endParaRPr>
          </a:p>
        </p:txBody>
      </p:sp>
      <p:sp>
        <p:nvSpPr>
          <p:cNvPr id="740" name="TextShape 3"/>
          <p:cNvSpPr txBox="1"/>
          <p:nvPr/>
        </p:nvSpPr>
        <p:spPr>
          <a:xfrm>
            <a:off x="65243" y="4953038"/>
            <a:ext cx="3358664" cy="177506"/>
          </a:xfrm>
          <a:prstGeom prst="rect">
            <a:avLst/>
          </a:prstGeom>
          <a:noFill/>
          <a:ln>
            <a:noFill/>
          </a:ln>
        </p:spPr>
        <p:txBody>
          <a:bodyPr lIns="61209" tIns="30605" rIns="61209" bIns="30605"/>
          <a:lstStyle/>
          <a:p>
            <a:r>
              <a:rPr lang="en-US" sz="816" spc="-1" dirty="0">
                <a:solidFill>
                  <a:schemeClr val="bg1">
                    <a:lumMod val="75000"/>
                  </a:schemeClr>
                </a:solidFill>
                <a:latin typeface="Optima" pitchFamily="2" charset="0"/>
              </a:rPr>
              <a:t>cf. Ricard and Vigny (1989), Forte (1993), van </a:t>
            </a:r>
            <a:r>
              <a:rPr lang="en-US" sz="816" spc="-1" dirty="0" err="1">
                <a:solidFill>
                  <a:schemeClr val="bg1">
                    <a:lumMod val="75000"/>
                  </a:schemeClr>
                </a:solidFill>
                <a:latin typeface="Optima" pitchFamily="2" charset="0"/>
              </a:rPr>
              <a:t>Summeren</a:t>
            </a:r>
            <a:r>
              <a:rPr lang="en-US" sz="816" spc="-1" dirty="0">
                <a:solidFill>
                  <a:schemeClr val="bg1">
                    <a:lumMod val="75000"/>
                  </a:schemeClr>
                </a:solidFill>
                <a:latin typeface="Optima" pitchFamily="2" charset="0"/>
              </a:rPr>
              <a:t> et al. (2010)</a:t>
            </a:r>
          </a:p>
        </p:txBody>
      </p:sp>
    </p:spTree>
    <p:extLst>
      <p:ext uri="{BB962C8B-B14F-4D97-AF65-F5344CB8AC3E}">
        <p14:creationId xmlns:p14="http://schemas.microsoft.com/office/powerpoint/2010/main" val="1487947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6" name="Picture 3"/>
          <p:cNvPicPr/>
          <p:nvPr/>
        </p:nvPicPr>
        <p:blipFill>
          <a:blip r:embed="rId2"/>
          <a:stretch/>
        </p:blipFill>
        <p:spPr>
          <a:xfrm>
            <a:off x="4489024" y="1705413"/>
            <a:ext cx="4640937" cy="2561320"/>
          </a:xfrm>
          <a:prstGeom prst="rect">
            <a:avLst/>
          </a:prstGeom>
          <a:ln w="9360">
            <a:noFill/>
          </a:ln>
        </p:spPr>
      </p:pic>
      <p:sp>
        <p:nvSpPr>
          <p:cNvPr id="607" name="CustomShape 1"/>
          <p:cNvSpPr/>
          <p:nvPr/>
        </p:nvSpPr>
        <p:spPr>
          <a:xfrm>
            <a:off x="2743200" y="1047600"/>
            <a:ext cx="685080" cy="151560"/>
          </a:xfrm>
          <a:prstGeom prst="rect">
            <a:avLst/>
          </a:prstGeom>
          <a:solidFill>
            <a:srgbClr val="FFFFFF"/>
          </a:soli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08" name="CustomShape 2"/>
          <p:cNvSpPr/>
          <p:nvPr/>
        </p:nvSpPr>
        <p:spPr>
          <a:xfrm>
            <a:off x="5638680" y="1047600"/>
            <a:ext cx="685080" cy="75600"/>
          </a:xfrm>
          <a:prstGeom prst="rect">
            <a:avLst/>
          </a:prstGeom>
          <a:solidFill>
            <a:srgbClr val="FFFFFF"/>
          </a:soli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09" name="CustomShape 3"/>
          <p:cNvSpPr/>
          <p:nvPr/>
        </p:nvSpPr>
        <p:spPr>
          <a:xfrm>
            <a:off x="6512221" y="4188613"/>
            <a:ext cx="1978920" cy="333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1200" b="0" strike="noStrike" spc="-1" dirty="0">
                <a:solidFill>
                  <a:srgbClr val="A6A6A6"/>
                </a:solidFill>
                <a:uFill>
                  <a:solidFill>
                    <a:srgbClr val="FFFFFF"/>
                  </a:solidFill>
                </a:uFill>
                <a:latin typeface="Optima"/>
                <a:ea typeface="DejaVu Sans"/>
                <a:cs typeface="Optima"/>
              </a:rPr>
              <a:t>Faccenna et al. (2013)</a:t>
            </a:r>
            <a:endParaRPr lang="en-US" sz="1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Optima"/>
              <a:cs typeface="Optima"/>
            </a:endParaRPr>
          </a:p>
        </p:txBody>
      </p:sp>
      <p:sp>
        <p:nvSpPr>
          <p:cNvPr id="610" name="CustomShape 4"/>
          <p:cNvSpPr/>
          <p:nvPr/>
        </p:nvSpPr>
        <p:spPr>
          <a:xfrm>
            <a:off x="-20520" y="4892875"/>
            <a:ext cx="8314560" cy="272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900" b="0" strike="noStrike" spc="-1" dirty="0">
                <a:solidFill>
                  <a:schemeClr val="bg1">
                    <a:lumMod val="75000"/>
                  </a:schemeClr>
                </a:solidFill>
                <a:uFill>
                  <a:solidFill>
                    <a:srgbClr val="FFFFFF"/>
                  </a:solidFill>
                </a:uFill>
                <a:latin typeface="Optima"/>
                <a:ea typeface="DejaVu Sans"/>
                <a:cs typeface="Optima"/>
              </a:rPr>
              <a:t>e.g. </a:t>
            </a:r>
            <a:r>
              <a:rPr lang="en-US" sz="900" b="0" strike="noStrike" spc="-1" dirty="0" err="1">
                <a:solidFill>
                  <a:schemeClr val="bg1">
                    <a:lumMod val="75000"/>
                  </a:schemeClr>
                </a:solidFill>
                <a:uFill>
                  <a:solidFill>
                    <a:srgbClr val="FFFFFF"/>
                  </a:solidFill>
                </a:uFill>
                <a:latin typeface="Optima"/>
                <a:ea typeface="DejaVu Sans"/>
                <a:cs typeface="Optima"/>
              </a:rPr>
              <a:t>Ricard</a:t>
            </a:r>
            <a:r>
              <a:rPr lang="en-US" sz="900" b="0" strike="noStrike" spc="-1" dirty="0">
                <a:solidFill>
                  <a:schemeClr val="bg1">
                    <a:lumMod val="75000"/>
                  </a:schemeClr>
                </a:solidFill>
                <a:uFill>
                  <a:solidFill>
                    <a:srgbClr val="FFFFFF"/>
                  </a:solidFill>
                </a:uFill>
                <a:latin typeface="Optima"/>
                <a:ea typeface="DejaVu Sans"/>
                <a:cs typeface="Optima"/>
              </a:rPr>
              <a:t> and Vigny (1989); Lithgow-</a:t>
            </a:r>
            <a:r>
              <a:rPr lang="en-US" sz="900" b="0" strike="noStrike" spc="-1" dirty="0" err="1">
                <a:solidFill>
                  <a:schemeClr val="bg1">
                    <a:lumMod val="75000"/>
                  </a:schemeClr>
                </a:solidFill>
                <a:uFill>
                  <a:solidFill>
                    <a:srgbClr val="FFFFFF"/>
                  </a:solidFill>
                </a:uFill>
                <a:latin typeface="Optima"/>
                <a:ea typeface="DejaVu Sans"/>
                <a:cs typeface="Optima"/>
              </a:rPr>
              <a:t>Bertelloni</a:t>
            </a:r>
            <a:r>
              <a:rPr lang="en-US" sz="900" b="0" strike="noStrike" spc="-1" dirty="0">
                <a:solidFill>
                  <a:schemeClr val="bg1">
                    <a:lumMod val="75000"/>
                  </a:schemeClr>
                </a:solidFill>
                <a:uFill>
                  <a:solidFill>
                    <a:srgbClr val="FFFFFF"/>
                  </a:solidFill>
                </a:uFill>
                <a:latin typeface="Optima"/>
                <a:ea typeface="DejaVu Sans"/>
                <a:cs typeface="Optima"/>
              </a:rPr>
              <a:t> and Richards (1998); Becker and O’Connell (2001); </a:t>
            </a:r>
            <a:r>
              <a:rPr lang="en-US" sz="900" b="0" strike="noStrike" spc="-1" dirty="0" err="1">
                <a:solidFill>
                  <a:schemeClr val="bg1">
                    <a:lumMod val="75000"/>
                  </a:schemeClr>
                </a:solidFill>
                <a:uFill>
                  <a:solidFill>
                    <a:srgbClr val="FFFFFF"/>
                  </a:solidFill>
                </a:uFill>
                <a:latin typeface="Optima"/>
                <a:ea typeface="DejaVu Sans"/>
                <a:cs typeface="Optima"/>
              </a:rPr>
              <a:t>Ghosh</a:t>
            </a:r>
            <a:r>
              <a:rPr lang="en-US" sz="900" b="0" strike="noStrike" spc="-1" dirty="0">
                <a:solidFill>
                  <a:schemeClr val="bg1">
                    <a:lumMod val="75000"/>
                  </a:schemeClr>
                </a:solidFill>
                <a:uFill>
                  <a:solidFill>
                    <a:srgbClr val="FFFFFF"/>
                  </a:solidFill>
                </a:uFill>
                <a:latin typeface="Optima"/>
                <a:ea typeface="DejaVu Sans"/>
                <a:cs typeface="Optima"/>
              </a:rPr>
              <a:t> et al. (2010); Forte (2015)</a:t>
            </a:r>
            <a:endParaRPr lang="en-US" sz="900" b="0" strike="noStrike" spc="-1" dirty="0">
              <a:solidFill>
                <a:schemeClr val="bg1">
                  <a:lumMod val="75000"/>
                </a:schemeClr>
              </a:solidFill>
              <a:uFill>
                <a:solidFill>
                  <a:srgbClr val="FFFFFF"/>
                </a:solidFill>
              </a:uFill>
              <a:latin typeface="Optima"/>
              <a:cs typeface="Optima"/>
            </a:endParaRPr>
          </a:p>
        </p:txBody>
      </p:sp>
      <p:pic>
        <p:nvPicPr>
          <p:cNvPr id="611" name="Picture 2"/>
          <p:cNvPicPr/>
          <p:nvPr/>
        </p:nvPicPr>
        <p:blipFill>
          <a:blip r:embed="rId3"/>
          <a:stretch/>
        </p:blipFill>
        <p:spPr>
          <a:xfrm>
            <a:off x="11129" y="1781975"/>
            <a:ext cx="4520598" cy="2573318"/>
          </a:xfrm>
          <a:prstGeom prst="rect">
            <a:avLst/>
          </a:prstGeom>
          <a:ln w="9360">
            <a:noFill/>
          </a:ln>
        </p:spPr>
      </p:pic>
      <p:sp>
        <p:nvSpPr>
          <p:cNvPr id="612" name="CustomShape 5"/>
          <p:cNvSpPr/>
          <p:nvPr/>
        </p:nvSpPr>
        <p:spPr>
          <a:xfrm>
            <a:off x="183255" y="3783600"/>
            <a:ext cx="227880" cy="304200"/>
          </a:xfrm>
          <a:prstGeom prst="rect">
            <a:avLst/>
          </a:prstGeom>
          <a:solidFill>
            <a:srgbClr val="FFFFFF"/>
          </a:solidFill>
          <a:ln w="25560">
            <a:solidFill>
              <a:srgbClr val="FFFF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13" name="CustomShape 6"/>
          <p:cNvSpPr/>
          <p:nvPr/>
        </p:nvSpPr>
        <p:spPr>
          <a:xfrm>
            <a:off x="4780035" y="3756840"/>
            <a:ext cx="227880" cy="304200"/>
          </a:xfrm>
          <a:prstGeom prst="rect">
            <a:avLst/>
          </a:prstGeom>
          <a:solidFill>
            <a:srgbClr val="FFFFFF"/>
          </a:solidFill>
          <a:ln w="25560">
            <a:solidFill>
              <a:srgbClr val="FFFF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14" name="CustomShape 7"/>
          <p:cNvSpPr/>
          <p:nvPr/>
        </p:nvSpPr>
        <p:spPr>
          <a:xfrm>
            <a:off x="5398920" y="1375320"/>
            <a:ext cx="2928600" cy="364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tima"/>
                <a:ea typeface="DejaVu Sans"/>
                <a:cs typeface="Optima"/>
              </a:rPr>
              <a:t>mantle flow model prediction</a:t>
            </a: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Optima"/>
              <a:cs typeface="Optima"/>
            </a:endParaRPr>
          </a:p>
        </p:txBody>
      </p:sp>
      <p:sp>
        <p:nvSpPr>
          <p:cNvPr id="615" name="CustomShape 8"/>
          <p:cNvSpPr/>
          <p:nvPr/>
        </p:nvSpPr>
        <p:spPr>
          <a:xfrm>
            <a:off x="457200" y="206280"/>
            <a:ext cx="8228880" cy="856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/>
            <a:r>
              <a:rPr lang="en-US" sz="2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tima"/>
                <a:cs typeface="Optima"/>
              </a:rPr>
              <a:t>Plate motion models </a:t>
            </a:r>
            <a:r>
              <a:rPr lang="en-US" sz="2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tima"/>
                <a:ea typeface="Symbol"/>
                <a:cs typeface="Optima"/>
              </a:rPr>
              <a:t>~</a:t>
            </a:r>
            <a:r>
              <a:rPr lang="en-US" sz="24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tima"/>
                <a:ea typeface="Symbol"/>
                <a:cs typeface="Optima"/>
              </a:rPr>
              <a:t>work</a:t>
            </a:r>
            <a:endParaRPr lang="en-US" sz="105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Optima"/>
              <a:cs typeface="Optima"/>
            </a:endParaRPr>
          </a:p>
        </p:txBody>
      </p:sp>
      <p:sp>
        <p:nvSpPr>
          <p:cNvPr id="616" name="CustomShape 9"/>
          <p:cNvSpPr/>
          <p:nvPr/>
        </p:nvSpPr>
        <p:spPr>
          <a:xfrm>
            <a:off x="1626147" y="1367938"/>
            <a:ext cx="1459440" cy="364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tima"/>
                <a:ea typeface="DejaVu Sans"/>
                <a:cs typeface="Optima"/>
              </a:rPr>
              <a:t>plate motions</a:t>
            </a: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Optima"/>
              <a:cs typeface="Optima"/>
            </a:endParaRPr>
          </a:p>
        </p:txBody>
      </p:sp>
    </p:spTree>
    <p:extLst>
      <p:ext uri="{BB962C8B-B14F-4D97-AF65-F5344CB8AC3E}">
        <p14:creationId xmlns:p14="http://schemas.microsoft.com/office/powerpoint/2010/main" val="2567925295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4375" y="147155"/>
            <a:ext cx="5437817" cy="493469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365076" y="4835723"/>
            <a:ext cx="17379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>
                    <a:lumMod val="75000"/>
                  </a:schemeClr>
                </a:solidFill>
                <a:latin typeface="Optima"/>
                <a:cs typeface="Optima"/>
              </a:rPr>
              <a:t>Davies et al. (2019)</a:t>
            </a:r>
            <a:endParaRPr lang="en-US" sz="1400" dirty="0">
              <a:solidFill>
                <a:schemeClr val="bg1">
                  <a:lumMod val="75000"/>
                </a:schemeClr>
              </a:solidFill>
              <a:latin typeface="Optima"/>
              <a:cs typeface="Optima"/>
            </a:endParaRPr>
          </a:p>
        </p:txBody>
      </p:sp>
    </p:spTree>
    <p:extLst>
      <p:ext uri="{BB962C8B-B14F-4D97-AF65-F5344CB8AC3E}">
        <p14:creationId xmlns:p14="http://schemas.microsoft.com/office/powerpoint/2010/main" val="3182411104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" name="Picture 184"/>
          <p:cNvPicPr/>
          <p:nvPr/>
        </p:nvPicPr>
        <p:blipFill>
          <a:blip r:embed="rId2"/>
          <a:stretch/>
        </p:blipFill>
        <p:spPr>
          <a:xfrm>
            <a:off x="1161319" y="0"/>
            <a:ext cx="4860979" cy="4042247"/>
          </a:xfrm>
          <a:prstGeom prst="rect">
            <a:avLst/>
          </a:prstGeom>
          <a:ln>
            <a:noFill/>
          </a:ln>
        </p:spPr>
      </p:pic>
      <p:pic>
        <p:nvPicPr>
          <p:cNvPr id="186" name="Picture 185"/>
          <p:cNvPicPr/>
          <p:nvPr/>
        </p:nvPicPr>
        <p:blipFill>
          <a:blip r:embed="rId3"/>
          <a:stretch/>
        </p:blipFill>
        <p:spPr>
          <a:xfrm>
            <a:off x="5938319" y="2409924"/>
            <a:ext cx="394921" cy="1632323"/>
          </a:xfrm>
          <a:prstGeom prst="rect">
            <a:avLst/>
          </a:prstGeom>
          <a:ln>
            <a:noFill/>
          </a:ln>
        </p:spPr>
      </p:pic>
      <p:pic>
        <p:nvPicPr>
          <p:cNvPr id="187" name="Picture 186"/>
          <p:cNvPicPr/>
          <p:nvPr/>
        </p:nvPicPr>
        <p:blipFill>
          <a:blip r:embed="rId4"/>
          <a:stretch/>
        </p:blipFill>
        <p:spPr>
          <a:xfrm>
            <a:off x="6333240" y="2463053"/>
            <a:ext cx="1599760" cy="1632323"/>
          </a:xfrm>
          <a:prstGeom prst="rect">
            <a:avLst/>
          </a:prstGeom>
          <a:ln>
            <a:noFill/>
          </a:ln>
        </p:spPr>
      </p:pic>
      <p:pic>
        <p:nvPicPr>
          <p:cNvPr id="188" name="Picture 187"/>
          <p:cNvPicPr/>
          <p:nvPr/>
        </p:nvPicPr>
        <p:blipFill>
          <a:blip r:embed="rId5"/>
          <a:stretch/>
        </p:blipFill>
        <p:spPr>
          <a:xfrm>
            <a:off x="6315857" y="4097825"/>
            <a:ext cx="1658031" cy="304331"/>
          </a:xfrm>
          <a:prstGeom prst="rect">
            <a:avLst/>
          </a:prstGeom>
          <a:ln>
            <a:noFill/>
          </a:ln>
        </p:spPr>
      </p:pic>
      <p:pic>
        <p:nvPicPr>
          <p:cNvPr id="189" name="Picture 188"/>
          <p:cNvPicPr/>
          <p:nvPr/>
        </p:nvPicPr>
        <p:blipFill>
          <a:blip r:embed="rId6"/>
          <a:stretch/>
        </p:blipFill>
        <p:spPr>
          <a:xfrm>
            <a:off x="7357390" y="1159789"/>
            <a:ext cx="640981" cy="1327747"/>
          </a:xfrm>
          <a:prstGeom prst="rect">
            <a:avLst/>
          </a:prstGeom>
          <a:ln>
            <a:noFill/>
          </a:ln>
        </p:spPr>
      </p:pic>
      <p:sp>
        <p:nvSpPr>
          <p:cNvPr id="190" name="TextShape 1"/>
          <p:cNvSpPr txBox="1"/>
          <p:nvPr/>
        </p:nvSpPr>
        <p:spPr>
          <a:xfrm>
            <a:off x="6586645" y="4819602"/>
            <a:ext cx="1356393" cy="235532"/>
          </a:xfrm>
          <a:prstGeom prst="rect">
            <a:avLst/>
          </a:prstGeom>
          <a:noFill/>
          <a:ln>
            <a:noFill/>
          </a:ln>
        </p:spPr>
        <p:txBody>
          <a:bodyPr lIns="61209" tIns="30605" rIns="61209" bIns="30605"/>
          <a:lstStyle/>
          <a:p>
            <a:r>
              <a:rPr lang="en-US" sz="1224" spc="-1">
                <a:latin typeface="Optima" pitchFamily="2" charset="0"/>
              </a:rPr>
              <a:t>Alisic et al. (2012)</a:t>
            </a:r>
          </a:p>
        </p:txBody>
      </p:sp>
      <p:sp>
        <p:nvSpPr>
          <p:cNvPr id="191" name="TextShape 2"/>
          <p:cNvSpPr txBox="1"/>
          <p:nvPr/>
        </p:nvSpPr>
        <p:spPr>
          <a:xfrm>
            <a:off x="1145159" y="4819602"/>
            <a:ext cx="3241632" cy="293559"/>
          </a:xfrm>
          <a:prstGeom prst="rect">
            <a:avLst/>
          </a:prstGeom>
          <a:noFill/>
          <a:ln>
            <a:noFill/>
          </a:ln>
        </p:spPr>
        <p:txBody>
          <a:bodyPr lIns="61209" tIns="30605" rIns="61209" bIns="30605"/>
          <a:lstStyle/>
          <a:p>
            <a:r>
              <a:rPr lang="en-US" sz="816" spc="-1">
                <a:solidFill>
                  <a:srgbClr val="999999"/>
                </a:solidFill>
                <a:latin typeface="Optima" pitchFamily="2" charset="0"/>
              </a:rPr>
              <a:t>cf. Ricard and Vigny (1989), Forte (1993), </a:t>
            </a:r>
            <a:endParaRPr lang="en-US" sz="816" spc="-1">
              <a:latin typeface="Optima" pitchFamily="2" charset="0"/>
            </a:endParaRPr>
          </a:p>
          <a:p>
            <a:r>
              <a:rPr lang="en-US" sz="816" spc="-1">
                <a:solidFill>
                  <a:srgbClr val="999999"/>
                </a:solidFill>
                <a:latin typeface="Optima" pitchFamily="2" charset="0"/>
              </a:rPr>
              <a:t>King and Hager (1990), Gable et al. (1991), Han and Gurnis (1999) </a:t>
            </a:r>
            <a:endParaRPr lang="en-US" sz="816" spc="-1">
              <a:latin typeface="Optima" pitchFamily="2" charset="0"/>
            </a:endParaRPr>
          </a:p>
        </p:txBody>
      </p:sp>
      <p:sp>
        <p:nvSpPr>
          <p:cNvPr id="192" name="TextShape 3"/>
          <p:cNvSpPr txBox="1"/>
          <p:nvPr/>
        </p:nvSpPr>
        <p:spPr>
          <a:xfrm>
            <a:off x="2077985" y="138577"/>
            <a:ext cx="5852077" cy="858641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r"/>
            <a:r>
              <a:rPr lang="en-US" sz="2720" spc="-1">
                <a:latin typeface="Optima" pitchFamily="2" charset="0"/>
              </a:rPr>
              <a:t>Plate boundaries</a:t>
            </a:r>
            <a:r>
              <a:rPr sz="1224">
                <a:latin typeface="Optima" pitchFamily="2" charset="0"/>
              </a:rPr>
              <a:t/>
            </a:r>
            <a:br>
              <a:rPr sz="1224">
                <a:latin typeface="Optima" pitchFamily="2" charset="0"/>
              </a:rPr>
            </a:br>
            <a:r>
              <a:rPr lang="en-US" sz="2720" spc="-1">
                <a:latin typeface="Optima" pitchFamily="2" charset="0"/>
              </a:rPr>
              <a:t>matter...</a:t>
            </a:r>
          </a:p>
        </p:txBody>
      </p:sp>
    </p:spTree>
    <p:extLst>
      <p:ext uri="{BB962C8B-B14F-4D97-AF65-F5344CB8AC3E}">
        <p14:creationId xmlns:p14="http://schemas.microsoft.com/office/powerpoint/2010/main" val="2109659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TextShape 1"/>
          <p:cNvSpPr txBox="1"/>
          <p:nvPr/>
        </p:nvSpPr>
        <p:spPr>
          <a:xfrm>
            <a:off x="1966340" y="127070"/>
            <a:ext cx="5852077" cy="3221556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r"/>
            <a:r>
              <a:rPr lang="en-US" sz="3673" spc="-1">
                <a:latin typeface="Optima" pitchFamily="2" charset="0"/>
              </a:rPr>
              <a:t>How to convert</a:t>
            </a:r>
            <a:r>
              <a:rPr sz="1224">
                <a:latin typeface="Optima" pitchFamily="2" charset="0"/>
              </a:rPr>
              <a:t/>
            </a:r>
            <a:br>
              <a:rPr sz="1224">
                <a:latin typeface="Optima" pitchFamily="2" charset="0"/>
              </a:rPr>
            </a:br>
            <a:r>
              <a:rPr lang="en-US" sz="3673" spc="-1">
                <a:latin typeface="Optima" pitchFamily="2" charset="0"/>
              </a:rPr>
              <a:t>tomography</a:t>
            </a:r>
            <a:r>
              <a:rPr sz="1224">
                <a:latin typeface="Optima" pitchFamily="2" charset="0"/>
              </a:rPr>
              <a:t/>
            </a:r>
            <a:br>
              <a:rPr sz="1224">
                <a:latin typeface="Optima" pitchFamily="2" charset="0"/>
              </a:rPr>
            </a:br>
            <a:r>
              <a:rPr lang="en-US" sz="3673" spc="-1">
                <a:latin typeface="Optima" pitchFamily="2" charset="0"/>
              </a:rPr>
              <a:t>to density</a:t>
            </a:r>
            <a:r>
              <a:rPr sz="1224">
                <a:latin typeface="Optima" pitchFamily="2" charset="0"/>
              </a:rPr>
              <a:t/>
            </a:r>
            <a:br>
              <a:rPr sz="1224">
                <a:latin typeface="Optima" pitchFamily="2" charset="0"/>
              </a:rPr>
            </a:br>
            <a:r>
              <a:rPr lang="en-US" sz="3673" spc="-1">
                <a:latin typeface="Optima" pitchFamily="2" charset="0"/>
              </a:rPr>
              <a:t>anomalies?</a:t>
            </a:r>
            <a:r>
              <a:rPr sz="1224">
                <a:latin typeface="Optima" pitchFamily="2" charset="0"/>
              </a:rPr>
              <a:t/>
            </a:r>
            <a:br>
              <a:rPr sz="1224">
                <a:latin typeface="Optima" pitchFamily="2" charset="0"/>
              </a:rPr>
            </a:br>
            <a:r>
              <a:rPr lang="en-US" sz="2176" spc="-1">
                <a:latin typeface="Optima" pitchFamily="2" charset="0"/>
              </a:rPr>
              <a:t>I. Take it from mineral</a:t>
            </a:r>
            <a:r>
              <a:rPr sz="1224">
                <a:latin typeface="Optima" pitchFamily="2" charset="0"/>
              </a:rPr>
              <a:t/>
            </a:r>
            <a:br>
              <a:rPr sz="1224">
                <a:latin typeface="Optima" pitchFamily="2" charset="0"/>
              </a:rPr>
            </a:br>
            <a:r>
              <a:rPr lang="en-US" sz="2176" spc="-1">
                <a:latin typeface="Optima" pitchFamily="2" charset="0"/>
              </a:rPr>
              <a:t>physics and </a:t>
            </a:r>
            <a:r>
              <a:rPr sz="1224">
                <a:latin typeface="Optima" pitchFamily="2" charset="0"/>
              </a:rPr>
              <a:t/>
            </a:r>
            <a:br>
              <a:rPr sz="1224">
                <a:latin typeface="Optima" pitchFamily="2" charset="0"/>
              </a:rPr>
            </a:br>
            <a:r>
              <a:rPr lang="en-US" sz="2176" spc="-1">
                <a:latin typeface="Optima" pitchFamily="2" charset="0"/>
              </a:rPr>
              <a:t>composition from…				</a:t>
            </a:r>
            <a:r>
              <a:rPr lang="en-US" sz="3673" spc="-1">
                <a:latin typeface="Optima" pitchFamily="2" charset="0"/>
              </a:rPr>
              <a:t> </a:t>
            </a:r>
          </a:p>
        </p:txBody>
      </p:sp>
      <p:pic>
        <p:nvPicPr>
          <p:cNvPr id="446" name="Picture 445"/>
          <p:cNvPicPr/>
          <p:nvPr/>
        </p:nvPicPr>
        <p:blipFill>
          <a:blip r:embed="rId2"/>
          <a:stretch/>
        </p:blipFill>
        <p:spPr>
          <a:xfrm>
            <a:off x="349878" y="714"/>
            <a:ext cx="3073430" cy="5142786"/>
          </a:xfrm>
          <a:prstGeom prst="rect">
            <a:avLst/>
          </a:prstGeom>
          <a:ln>
            <a:noFill/>
          </a:ln>
        </p:spPr>
      </p:pic>
      <p:sp>
        <p:nvSpPr>
          <p:cNvPr id="447" name="TextShape 2"/>
          <p:cNvSpPr txBox="1"/>
          <p:nvPr/>
        </p:nvSpPr>
        <p:spPr>
          <a:xfrm>
            <a:off x="5809290" y="4819602"/>
            <a:ext cx="2062256" cy="235532"/>
          </a:xfrm>
          <a:prstGeom prst="rect">
            <a:avLst/>
          </a:prstGeom>
          <a:noFill/>
          <a:ln>
            <a:noFill/>
          </a:ln>
        </p:spPr>
        <p:txBody>
          <a:bodyPr lIns="61209" tIns="30605" rIns="61209" bIns="30605"/>
          <a:lstStyle/>
          <a:p>
            <a:r>
              <a:rPr lang="en-US" sz="1224" spc="-1">
                <a:latin typeface="Optima" pitchFamily="2" charset="0"/>
              </a:rPr>
              <a:t>Stixrude and Jeanloz (2009)</a:t>
            </a:r>
          </a:p>
        </p:txBody>
      </p:sp>
      <p:pic>
        <p:nvPicPr>
          <p:cNvPr id="448" name="Picture 447"/>
          <p:cNvPicPr/>
          <p:nvPr/>
        </p:nvPicPr>
        <p:blipFill>
          <a:blip r:embed="rId3"/>
          <a:stretch/>
        </p:blipFill>
        <p:spPr>
          <a:xfrm>
            <a:off x="6537678" y="2822962"/>
            <a:ext cx="1442086" cy="637064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08226413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9" name="Picture 448"/>
          <p:cNvPicPr/>
          <p:nvPr/>
        </p:nvPicPr>
        <p:blipFill>
          <a:blip r:embed="rId2"/>
          <a:stretch/>
        </p:blipFill>
        <p:spPr>
          <a:xfrm>
            <a:off x="5930729" y="2668226"/>
            <a:ext cx="2067153" cy="2474315"/>
          </a:xfrm>
          <a:prstGeom prst="rect">
            <a:avLst/>
          </a:prstGeom>
          <a:ln>
            <a:noFill/>
          </a:ln>
        </p:spPr>
      </p:pic>
      <p:sp>
        <p:nvSpPr>
          <p:cNvPr id="450" name="TextShape 1"/>
          <p:cNvSpPr txBox="1"/>
          <p:nvPr/>
        </p:nvSpPr>
        <p:spPr>
          <a:xfrm>
            <a:off x="1781244" y="13711"/>
            <a:ext cx="6167671" cy="1044716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r"/>
            <a:r>
              <a:rPr lang="en-US" sz="2448" spc="-1">
                <a:latin typeface="Optima" pitchFamily="2" charset="0"/>
              </a:rPr>
              <a:t>II. Best-fit scaling</a:t>
            </a:r>
            <a:r>
              <a:rPr sz="1224">
                <a:latin typeface="Optima" pitchFamily="2" charset="0"/>
              </a:rPr>
              <a:t/>
            </a:r>
            <a:br>
              <a:rPr sz="1224">
                <a:latin typeface="Optima" pitchFamily="2" charset="0"/>
              </a:rPr>
            </a:br>
            <a:r>
              <a:rPr lang="en-US" sz="2448" spc="-1">
                <a:latin typeface="Optima" pitchFamily="2" charset="0"/>
              </a:rPr>
              <a:t>and composition as</a:t>
            </a:r>
            <a:r>
              <a:rPr sz="1224">
                <a:latin typeface="Optima" pitchFamily="2" charset="0"/>
              </a:rPr>
              <a:t/>
            </a:r>
            <a:br>
              <a:rPr sz="1224">
                <a:latin typeface="Optima" pitchFamily="2" charset="0"/>
              </a:rPr>
            </a:br>
            <a:r>
              <a:rPr lang="en-US" sz="2448" spc="-1">
                <a:latin typeface="Optima" pitchFamily="2" charset="0"/>
              </a:rPr>
              <a:t>inverse problems</a:t>
            </a:r>
          </a:p>
        </p:txBody>
      </p:sp>
      <p:pic>
        <p:nvPicPr>
          <p:cNvPr id="451" name="Picture 450"/>
          <p:cNvPicPr/>
          <p:nvPr/>
        </p:nvPicPr>
        <p:blipFill>
          <a:blip r:embed="rId3"/>
          <a:stretch/>
        </p:blipFill>
        <p:spPr>
          <a:xfrm>
            <a:off x="1145404" y="245"/>
            <a:ext cx="4113249" cy="5142786"/>
          </a:xfrm>
          <a:prstGeom prst="rect">
            <a:avLst/>
          </a:prstGeom>
          <a:ln>
            <a:noFill/>
          </a:ln>
        </p:spPr>
      </p:pic>
      <p:sp>
        <p:nvSpPr>
          <p:cNvPr id="452" name="TextShape 2"/>
          <p:cNvSpPr txBox="1"/>
          <p:nvPr/>
        </p:nvSpPr>
        <p:spPr>
          <a:xfrm>
            <a:off x="5278730" y="4873711"/>
            <a:ext cx="2707155" cy="312166"/>
          </a:xfrm>
          <a:prstGeom prst="rect">
            <a:avLst/>
          </a:prstGeom>
          <a:noFill/>
          <a:ln>
            <a:noFill/>
          </a:ln>
        </p:spPr>
        <p:txBody>
          <a:bodyPr lIns="61209" tIns="30605" rIns="61209" bIns="30605"/>
          <a:lstStyle/>
          <a:p>
            <a:r>
              <a:rPr lang="en-US" sz="816" spc="-1">
                <a:solidFill>
                  <a:srgbClr val="999999"/>
                </a:solidFill>
                <a:latin typeface="Optima" pitchFamily="2" charset="0"/>
              </a:rPr>
              <a:t>cf. Simmons et al. (2008, 2010),</a:t>
            </a:r>
            <a:endParaRPr lang="en-US" sz="816" spc="-1">
              <a:latin typeface="Optima" pitchFamily="2" charset="0"/>
            </a:endParaRPr>
          </a:p>
          <a:p>
            <a:r>
              <a:rPr lang="en-US" sz="816" spc="-1">
                <a:solidFill>
                  <a:srgbClr val="999999"/>
                </a:solidFill>
                <a:latin typeface="Optima" pitchFamily="2" charset="0"/>
              </a:rPr>
              <a:t>Soldati et al. (2014), Forte et al. (2015)</a:t>
            </a:r>
            <a:endParaRPr lang="en-US" sz="816" spc="-1">
              <a:latin typeface="Optima" pitchFamily="2" charset="0"/>
            </a:endParaRPr>
          </a:p>
        </p:txBody>
      </p:sp>
      <p:pic>
        <p:nvPicPr>
          <p:cNvPr id="453" name="Picture 452"/>
          <p:cNvPicPr/>
          <p:nvPr/>
        </p:nvPicPr>
        <p:blipFill>
          <a:blip r:embed="rId4"/>
          <a:stretch/>
        </p:blipFill>
        <p:spPr>
          <a:xfrm>
            <a:off x="5285340" y="1153179"/>
            <a:ext cx="2032876" cy="2487537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27598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9" name="Picture 748"/>
          <p:cNvPicPr/>
          <p:nvPr/>
        </p:nvPicPr>
        <p:blipFill>
          <a:blip r:embed="rId2"/>
          <a:stretch/>
        </p:blipFill>
        <p:spPr>
          <a:xfrm>
            <a:off x="1258763" y="777355"/>
            <a:ext cx="6413976" cy="4042247"/>
          </a:xfrm>
          <a:prstGeom prst="rect">
            <a:avLst/>
          </a:prstGeom>
          <a:ln>
            <a:noFill/>
          </a:ln>
        </p:spPr>
      </p:pic>
      <p:sp>
        <p:nvSpPr>
          <p:cNvPr id="750" name="TextShape 1"/>
          <p:cNvSpPr txBox="1"/>
          <p:nvPr/>
        </p:nvSpPr>
        <p:spPr>
          <a:xfrm>
            <a:off x="4533449" y="3130232"/>
            <a:ext cx="1759393" cy="331019"/>
          </a:xfrm>
          <a:prstGeom prst="rect">
            <a:avLst/>
          </a:prstGeom>
          <a:solidFill>
            <a:srgbClr val="FFFFFF">
              <a:alpha val="50000"/>
            </a:srgbClr>
          </a:solidFill>
          <a:ln>
            <a:noFill/>
          </a:ln>
        </p:spPr>
        <p:txBody>
          <a:bodyPr lIns="61209" tIns="30605" rIns="61209" bIns="30605"/>
          <a:lstStyle/>
          <a:p>
            <a:r>
              <a:rPr lang="en-US" sz="1904" spc="-1">
                <a:solidFill>
                  <a:srgbClr val="FF0000"/>
                </a:solidFill>
                <a:latin typeface="Optima" pitchFamily="2" charset="0"/>
              </a:rPr>
              <a:t>P wave models</a:t>
            </a:r>
            <a:endParaRPr lang="en-US" sz="1904" spc="-1">
              <a:latin typeface="Optima" pitchFamily="2" charset="0"/>
            </a:endParaRPr>
          </a:p>
        </p:txBody>
      </p:sp>
      <p:sp>
        <p:nvSpPr>
          <p:cNvPr id="751" name="TextShape 2"/>
          <p:cNvSpPr txBox="1"/>
          <p:nvPr/>
        </p:nvSpPr>
        <p:spPr>
          <a:xfrm>
            <a:off x="4484726" y="2101919"/>
            <a:ext cx="1764780" cy="331019"/>
          </a:xfrm>
          <a:prstGeom prst="rect">
            <a:avLst/>
          </a:prstGeom>
          <a:noFill/>
          <a:ln>
            <a:noFill/>
          </a:ln>
        </p:spPr>
        <p:txBody>
          <a:bodyPr lIns="61209" tIns="30605" rIns="61209" bIns="30605"/>
          <a:lstStyle/>
          <a:p>
            <a:r>
              <a:rPr lang="en-US" sz="1904" spc="-1">
                <a:solidFill>
                  <a:srgbClr val="FF00FF"/>
                </a:solidFill>
                <a:latin typeface="Optima" pitchFamily="2" charset="0"/>
              </a:rPr>
              <a:t>S wave models</a:t>
            </a:r>
            <a:endParaRPr lang="en-US" sz="1904" spc="-1">
              <a:latin typeface="Optima" pitchFamily="2" charset="0"/>
            </a:endParaRPr>
          </a:p>
        </p:txBody>
      </p:sp>
      <p:sp>
        <p:nvSpPr>
          <p:cNvPr id="752" name="TextShape 3"/>
          <p:cNvSpPr txBox="1"/>
          <p:nvPr/>
        </p:nvSpPr>
        <p:spPr>
          <a:xfrm>
            <a:off x="4631873" y="1244992"/>
            <a:ext cx="1456776" cy="331019"/>
          </a:xfrm>
          <a:prstGeom prst="rect">
            <a:avLst/>
          </a:prstGeom>
          <a:noFill/>
          <a:ln>
            <a:noFill/>
          </a:ln>
        </p:spPr>
        <p:txBody>
          <a:bodyPr lIns="61209" tIns="30605" rIns="61209" bIns="30605"/>
          <a:lstStyle/>
          <a:p>
            <a:r>
              <a:rPr lang="en-US" sz="1904" spc="-1">
                <a:solidFill>
                  <a:srgbClr val="000080"/>
                </a:solidFill>
                <a:latin typeface="Optima" pitchFamily="2" charset="0"/>
              </a:rPr>
              <a:t>Slab models</a:t>
            </a:r>
            <a:endParaRPr lang="en-US" sz="1904" spc="-1">
              <a:latin typeface="Optima" pitchFamily="2" charset="0"/>
            </a:endParaRPr>
          </a:p>
        </p:txBody>
      </p:sp>
      <p:sp>
        <p:nvSpPr>
          <p:cNvPr id="753" name="Ellipse 4"/>
          <p:cNvSpPr/>
          <p:nvPr/>
        </p:nvSpPr>
        <p:spPr>
          <a:xfrm rot="2064600">
            <a:off x="1974665" y="3400286"/>
            <a:ext cx="1018519" cy="1626447"/>
          </a:xfrm>
          <a:prstGeom prst="ellipse">
            <a:avLst/>
          </a:prstGeom>
          <a:noFill/>
          <a:ln w="36720">
            <a:noFill/>
          </a:ln>
        </p:spPr>
      </p:sp>
      <p:sp>
        <p:nvSpPr>
          <p:cNvPr id="754" name="TextShape 5"/>
          <p:cNvSpPr txBox="1"/>
          <p:nvPr/>
        </p:nvSpPr>
        <p:spPr>
          <a:xfrm>
            <a:off x="2044688" y="3776844"/>
            <a:ext cx="703904" cy="702925"/>
          </a:xfrm>
          <a:prstGeom prst="rect">
            <a:avLst/>
          </a:prstGeom>
          <a:solidFill>
            <a:srgbClr val="E6E6E6">
              <a:alpha val="90000"/>
            </a:srgbClr>
          </a:solidFill>
          <a:ln>
            <a:noFill/>
          </a:ln>
        </p:spPr>
        <p:txBody>
          <a:bodyPr lIns="61209" tIns="30605" rIns="61209" bIns="30605"/>
          <a:lstStyle/>
          <a:p>
            <a:pPr algn="ctr"/>
            <a:r>
              <a:rPr lang="en-US" sz="1496" b="1" spc="-1">
                <a:latin typeface="Optima" pitchFamily="2" charset="0"/>
              </a:rPr>
              <a:t>Ridge push/</a:t>
            </a:r>
            <a:endParaRPr lang="en-US" sz="1496" spc="-1">
              <a:latin typeface="Optima" pitchFamily="2" charset="0"/>
            </a:endParaRPr>
          </a:p>
          <a:p>
            <a:pPr algn="ctr"/>
            <a:r>
              <a:rPr lang="en-US" sz="1496" b="1" spc="-1">
                <a:latin typeface="Optima" pitchFamily="2" charset="0"/>
              </a:rPr>
              <a:t>GPE </a:t>
            </a:r>
            <a:endParaRPr lang="en-US" sz="1496" spc="-1">
              <a:latin typeface="Optima" pitchFamily="2" charset="0"/>
            </a:endParaRPr>
          </a:p>
        </p:txBody>
      </p:sp>
      <p:sp>
        <p:nvSpPr>
          <p:cNvPr id="755" name="TextShape 6"/>
          <p:cNvSpPr txBox="1"/>
          <p:nvPr/>
        </p:nvSpPr>
        <p:spPr>
          <a:xfrm rot="17794800">
            <a:off x="684133" y="1181090"/>
            <a:ext cx="2332800" cy="40961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61209" tIns="30605" rIns="61209" bIns="30605"/>
          <a:lstStyle/>
          <a:p>
            <a:pPr algn="ctr"/>
            <a:r>
              <a:rPr lang="en-US" sz="1224" spc="-1">
                <a:latin typeface="Optima" pitchFamily="2" charset="0"/>
              </a:rPr>
              <a:t>Correlation between model and </a:t>
            </a:r>
          </a:p>
          <a:p>
            <a:pPr algn="ctr"/>
            <a:r>
              <a:rPr lang="en-US" sz="1224" spc="-1">
                <a:latin typeface="Optima" pitchFamily="2" charset="0"/>
              </a:rPr>
              <a:t>observed plate motions</a:t>
            </a:r>
          </a:p>
        </p:txBody>
      </p:sp>
      <p:sp>
        <p:nvSpPr>
          <p:cNvPr id="756" name="Ellipse 7"/>
          <p:cNvSpPr/>
          <p:nvPr/>
        </p:nvSpPr>
        <p:spPr>
          <a:xfrm rot="2185200">
            <a:off x="3763928" y="3447295"/>
            <a:ext cx="857417" cy="1402667"/>
          </a:xfrm>
          <a:prstGeom prst="ellipse">
            <a:avLst/>
          </a:prstGeom>
          <a:noFill/>
          <a:ln w="36720">
            <a:noFill/>
          </a:ln>
        </p:spPr>
      </p:sp>
      <p:sp>
        <p:nvSpPr>
          <p:cNvPr id="757" name="TextShape 8"/>
          <p:cNvSpPr txBox="1"/>
          <p:nvPr/>
        </p:nvSpPr>
        <p:spPr>
          <a:xfrm>
            <a:off x="3856476" y="3777089"/>
            <a:ext cx="675748" cy="575855"/>
          </a:xfrm>
          <a:prstGeom prst="rect">
            <a:avLst/>
          </a:prstGeom>
          <a:solidFill>
            <a:srgbClr val="E6E6E6">
              <a:alpha val="90000"/>
            </a:srgbClr>
          </a:solidFill>
          <a:ln>
            <a:noFill/>
          </a:ln>
        </p:spPr>
        <p:txBody>
          <a:bodyPr lIns="61209" tIns="30605" rIns="61209" bIns="30605"/>
          <a:lstStyle/>
          <a:p>
            <a:pPr algn="ctr"/>
            <a:r>
              <a:rPr lang="en-US" sz="1496" b="1" spc="-1">
                <a:latin typeface="Optima" pitchFamily="2" charset="0"/>
              </a:rPr>
              <a:t>Slab pull</a:t>
            </a:r>
            <a:endParaRPr lang="en-US" sz="1496" spc="-1">
              <a:latin typeface="Optima" pitchFamily="2" charset="0"/>
            </a:endParaRPr>
          </a:p>
        </p:txBody>
      </p:sp>
      <p:sp>
        <p:nvSpPr>
          <p:cNvPr id="758" name="Ellipse 9"/>
          <p:cNvSpPr/>
          <p:nvPr/>
        </p:nvSpPr>
        <p:spPr>
          <a:xfrm rot="1992000">
            <a:off x="5903307" y="3416201"/>
            <a:ext cx="929154" cy="1458000"/>
          </a:xfrm>
          <a:prstGeom prst="ellipse">
            <a:avLst/>
          </a:prstGeom>
          <a:noFill/>
          <a:ln w="36720">
            <a:noFill/>
          </a:ln>
        </p:spPr>
      </p:sp>
      <p:sp>
        <p:nvSpPr>
          <p:cNvPr id="759" name="TextShape 10"/>
          <p:cNvSpPr txBox="1"/>
          <p:nvPr/>
        </p:nvSpPr>
        <p:spPr>
          <a:xfrm>
            <a:off x="5793131" y="3829974"/>
            <a:ext cx="899773" cy="522970"/>
          </a:xfrm>
          <a:prstGeom prst="rect">
            <a:avLst/>
          </a:prstGeom>
          <a:solidFill>
            <a:srgbClr val="E6E6E6">
              <a:alpha val="90000"/>
            </a:srgbClr>
          </a:solidFill>
          <a:ln>
            <a:noFill/>
          </a:ln>
        </p:spPr>
        <p:txBody>
          <a:bodyPr lIns="61209" tIns="30605" rIns="61209" bIns="30605"/>
          <a:lstStyle/>
          <a:p>
            <a:pPr algn="ctr"/>
            <a:r>
              <a:rPr lang="en-US" sz="1496" b="1" spc="-1">
                <a:latin typeface="Optima" pitchFamily="2" charset="0"/>
              </a:rPr>
              <a:t>Slab suction</a:t>
            </a:r>
            <a:endParaRPr lang="en-US" sz="1496" spc="-1">
              <a:latin typeface="Optima" pitchFamily="2" charset="0"/>
            </a:endParaRPr>
          </a:p>
        </p:txBody>
      </p:sp>
      <p:sp>
        <p:nvSpPr>
          <p:cNvPr id="760" name="TextShape 11"/>
          <p:cNvSpPr txBox="1"/>
          <p:nvPr/>
        </p:nvSpPr>
        <p:spPr>
          <a:xfrm>
            <a:off x="1830211" y="-33298"/>
            <a:ext cx="6167671" cy="1040799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US" sz="3673" spc="-1">
                <a:latin typeface="Optima" pitchFamily="2" charset="0"/>
              </a:rPr>
              <a:t>Adding edge forces to basal shear from flow</a:t>
            </a:r>
          </a:p>
        </p:txBody>
      </p:sp>
      <p:sp>
        <p:nvSpPr>
          <p:cNvPr id="761" name="TextShape 12"/>
          <p:cNvSpPr txBox="1"/>
          <p:nvPr/>
        </p:nvSpPr>
        <p:spPr>
          <a:xfrm>
            <a:off x="1145404" y="4972380"/>
            <a:ext cx="6254587" cy="157919"/>
          </a:xfrm>
          <a:prstGeom prst="rect">
            <a:avLst/>
          </a:prstGeom>
          <a:noFill/>
          <a:ln>
            <a:noFill/>
          </a:ln>
        </p:spPr>
        <p:txBody>
          <a:bodyPr lIns="61209" tIns="30605" rIns="61209" bIns="30605"/>
          <a:lstStyle/>
          <a:p>
            <a:r>
              <a:rPr lang="en-US" sz="680" spc="-1">
                <a:solidFill>
                  <a:srgbClr val="999999"/>
                </a:solidFill>
                <a:latin typeface="Optima" pitchFamily="2" charset="0"/>
              </a:rPr>
              <a:t>Ricard &amp; Vigny (1989); Lithgow-Bertelloni &amp; Richards (1998); Zhong et al. (2000); Becker &amp; O'Connell (2001); Conrad &amp; Lithgow-Bertelloni (2002); Becker (2006)</a:t>
            </a:r>
            <a:endParaRPr lang="en-US" sz="680" spc="-1">
              <a:latin typeface="Optima" pitchFamily="2" charset="0"/>
            </a:endParaRPr>
          </a:p>
        </p:txBody>
      </p:sp>
      <p:sp>
        <p:nvSpPr>
          <p:cNvPr id="762" name="TextShape 13"/>
          <p:cNvSpPr txBox="1"/>
          <p:nvPr/>
        </p:nvSpPr>
        <p:spPr>
          <a:xfrm>
            <a:off x="5964761" y="4739541"/>
            <a:ext cx="1969218" cy="235532"/>
          </a:xfrm>
          <a:prstGeom prst="rect">
            <a:avLst/>
          </a:prstGeom>
          <a:noFill/>
          <a:ln>
            <a:noFill/>
          </a:ln>
        </p:spPr>
        <p:txBody>
          <a:bodyPr lIns="61209" tIns="30605" rIns="61209" bIns="30605"/>
          <a:lstStyle/>
          <a:p>
            <a:r>
              <a:rPr lang="en-US" sz="1224" spc="-1">
                <a:latin typeface="Optima" pitchFamily="2" charset="0"/>
              </a:rPr>
              <a:t>Becker &amp; O'Connell (2001)</a:t>
            </a:r>
          </a:p>
        </p:txBody>
      </p:sp>
    </p:spTree>
    <p:extLst>
      <p:ext uri="{BB962C8B-B14F-4D97-AF65-F5344CB8AC3E}">
        <p14:creationId xmlns:p14="http://schemas.microsoft.com/office/powerpoint/2010/main" val="2591274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1" name="Picture 990"/>
          <p:cNvPicPr/>
          <p:nvPr/>
        </p:nvPicPr>
        <p:blipFill>
          <a:blip r:embed="rId2"/>
          <a:stretch/>
        </p:blipFill>
        <p:spPr>
          <a:xfrm>
            <a:off x="2388928" y="245"/>
            <a:ext cx="5608954" cy="5049993"/>
          </a:xfrm>
          <a:prstGeom prst="rect">
            <a:avLst/>
          </a:prstGeom>
          <a:ln>
            <a:noFill/>
          </a:ln>
        </p:spPr>
      </p:pic>
      <p:sp>
        <p:nvSpPr>
          <p:cNvPr id="992" name="TextShape 1"/>
          <p:cNvSpPr txBox="1"/>
          <p:nvPr/>
        </p:nvSpPr>
        <p:spPr>
          <a:xfrm>
            <a:off x="5992673" y="4884484"/>
            <a:ext cx="1969218" cy="235532"/>
          </a:xfrm>
          <a:prstGeom prst="rect">
            <a:avLst/>
          </a:prstGeom>
          <a:noFill/>
          <a:ln>
            <a:noFill/>
          </a:ln>
        </p:spPr>
        <p:txBody>
          <a:bodyPr lIns="61209" tIns="30605" rIns="61209" bIns="30605"/>
          <a:lstStyle/>
          <a:p>
            <a:r>
              <a:rPr lang="en-US" sz="1224" spc="-1">
                <a:latin typeface="Optima" pitchFamily="2" charset="0"/>
              </a:rPr>
              <a:t>Becker &amp; O'Connell (2001)</a:t>
            </a:r>
          </a:p>
        </p:txBody>
      </p:sp>
    </p:spTree>
    <p:extLst>
      <p:ext uri="{BB962C8B-B14F-4D97-AF65-F5344CB8AC3E}">
        <p14:creationId xmlns:p14="http://schemas.microsoft.com/office/powerpoint/2010/main" val="604860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" name="Picture 1043"/>
          <p:cNvPicPr/>
          <p:nvPr/>
        </p:nvPicPr>
        <p:blipFill>
          <a:blip r:embed="rId2"/>
          <a:stretch/>
        </p:blipFill>
        <p:spPr>
          <a:xfrm>
            <a:off x="2077986" y="155471"/>
            <a:ext cx="4975073" cy="4901867"/>
          </a:xfrm>
          <a:prstGeom prst="rect">
            <a:avLst/>
          </a:prstGeom>
          <a:ln>
            <a:noFill/>
          </a:ln>
        </p:spPr>
      </p:pic>
      <p:sp>
        <p:nvSpPr>
          <p:cNvPr id="1045" name="TextShape 1"/>
          <p:cNvSpPr txBox="1"/>
          <p:nvPr/>
        </p:nvSpPr>
        <p:spPr>
          <a:xfrm>
            <a:off x="5809290" y="4819602"/>
            <a:ext cx="2123220" cy="235532"/>
          </a:xfrm>
          <a:prstGeom prst="rect">
            <a:avLst/>
          </a:prstGeom>
          <a:noFill/>
          <a:ln>
            <a:noFill/>
          </a:ln>
        </p:spPr>
        <p:txBody>
          <a:bodyPr lIns="61209" tIns="30605" rIns="61209" bIns="30605"/>
          <a:lstStyle/>
          <a:p>
            <a:r>
              <a:rPr lang="en-US" sz="1224" spc="-1">
                <a:latin typeface="Optima" pitchFamily="2" charset="0"/>
              </a:rPr>
              <a:t>Becker and O'Connell (2001)</a:t>
            </a:r>
          </a:p>
        </p:txBody>
      </p:sp>
    </p:spTree>
    <p:extLst>
      <p:ext uri="{BB962C8B-B14F-4D97-AF65-F5344CB8AC3E}">
        <p14:creationId xmlns:p14="http://schemas.microsoft.com/office/powerpoint/2010/main" val="3228282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6" name="Picture 375"/>
          <p:cNvPicPr/>
          <p:nvPr/>
        </p:nvPicPr>
        <p:blipFill>
          <a:blip r:embed="rId2"/>
          <a:stretch/>
        </p:blipFill>
        <p:spPr>
          <a:xfrm>
            <a:off x="3926995" y="714"/>
            <a:ext cx="5136910" cy="5142786"/>
          </a:xfrm>
          <a:prstGeom prst="rect">
            <a:avLst/>
          </a:prstGeom>
          <a:ln>
            <a:noFill/>
          </a:ln>
        </p:spPr>
      </p:pic>
      <p:sp>
        <p:nvSpPr>
          <p:cNvPr id="377" name="TextShape 1"/>
          <p:cNvSpPr txBox="1"/>
          <p:nvPr/>
        </p:nvSpPr>
        <p:spPr>
          <a:xfrm>
            <a:off x="162153" y="392331"/>
            <a:ext cx="5852077" cy="1040799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r>
              <a:rPr lang="en-US" sz="3673" spc="-1" dirty="0">
                <a:latin typeface="Optima" pitchFamily="2" charset="0"/>
              </a:rPr>
              <a:t>How do we build </a:t>
            </a:r>
            <a:endParaRPr lang="en-US" sz="3673" spc="-1" dirty="0" smtClean="0">
              <a:latin typeface="Optima" pitchFamily="2" charset="0"/>
            </a:endParaRPr>
          </a:p>
          <a:p>
            <a:r>
              <a:rPr lang="en-US" sz="3673" spc="-1" dirty="0" smtClean="0">
                <a:latin typeface="Optima" pitchFamily="2" charset="0"/>
              </a:rPr>
              <a:t>a </a:t>
            </a:r>
            <a:r>
              <a:rPr lang="en-US" sz="3673" spc="-1" dirty="0">
                <a:latin typeface="Optima" pitchFamily="2" charset="0"/>
              </a:rPr>
              <a:t>deep Earth </a:t>
            </a:r>
            <a:endParaRPr lang="en-US" sz="3673" spc="-1" dirty="0" smtClean="0">
              <a:latin typeface="Optima" pitchFamily="2" charset="0"/>
            </a:endParaRPr>
          </a:p>
          <a:p>
            <a:r>
              <a:rPr lang="en-US" sz="3673" spc="-1" dirty="0" smtClean="0">
                <a:latin typeface="Optima" pitchFamily="2" charset="0"/>
              </a:rPr>
              <a:t>density </a:t>
            </a:r>
            <a:r>
              <a:rPr lang="en-US" sz="3673" spc="-1" dirty="0">
                <a:latin typeface="Optima" pitchFamily="2" charset="0"/>
              </a:rPr>
              <a:t>model?</a:t>
            </a:r>
          </a:p>
        </p:txBody>
      </p:sp>
    </p:spTree>
    <p:extLst>
      <p:ext uri="{BB962C8B-B14F-4D97-AF65-F5344CB8AC3E}">
        <p14:creationId xmlns:p14="http://schemas.microsoft.com/office/powerpoint/2010/main" val="3213144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6" name="TextShape 1"/>
          <p:cNvSpPr txBox="1"/>
          <p:nvPr/>
        </p:nvSpPr>
        <p:spPr>
          <a:xfrm>
            <a:off x="1667395" y="155471"/>
            <a:ext cx="5852077" cy="797432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US" sz="3264" spc="-1">
                <a:latin typeface="Optima" pitchFamily="2" charset="0"/>
              </a:rPr>
              <a:t>Gravitational potential energy</a:t>
            </a:r>
          </a:p>
        </p:txBody>
      </p:sp>
      <p:pic>
        <p:nvPicPr>
          <p:cNvPr id="1047" name="Picture 1046"/>
          <p:cNvPicPr/>
          <p:nvPr/>
        </p:nvPicPr>
        <p:blipFill>
          <a:blip r:embed="rId2"/>
          <a:stretch/>
        </p:blipFill>
        <p:spPr>
          <a:xfrm>
            <a:off x="1181395" y="932581"/>
            <a:ext cx="6649019" cy="3576079"/>
          </a:xfrm>
          <a:prstGeom prst="rect">
            <a:avLst/>
          </a:prstGeom>
          <a:ln>
            <a:noFill/>
          </a:ln>
        </p:spPr>
      </p:pic>
      <p:sp>
        <p:nvSpPr>
          <p:cNvPr id="1048" name="TextShape 2"/>
          <p:cNvSpPr txBox="1"/>
          <p:nvPr/>
        </p:nvSpPr>
        <p:spPr>
          <a:xfrm>
            <a:off x="5809290" y="4819602"/>
            <a:ext cx="2123220" cy="235532"/>
          </a:xfrm>
          <a:prstGeom prst="rect">
            <a:avLst/>
          </a:prstGeom>
          <a:noFill/>
          <a:ln>
            <a:noFill/>
          </a:ln>
        </p:spPr>
        <p:txBody>
          <a:bodyPr lIns="61209" tIns="30605" rIns="61209" bIns="30605"/>
          <a:lstStyle/>
          <a:p>
            <a:r>
              <a:rPr lang="en-US" sz="1224" spc="-1">
                <a:latin typeface="Optima" pitchFamily="2" charset="0"/>
              </a:rPr>
              <a:t>Becker and O'Connell (2001)</a:t>
            </a:r>
          </a:p>
        </p:txBody>
      </p:sp>
    </p:spTree>
    <p:extLst>
      <p:ext uri="{BB962C8B-B14F-4D97-AF65-F5344CB8AC3E}">
        <p14:creationId xmlns:p14="http://schemas.microsoft.com/office/powerpoint/2010/main" val="3816004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2" name="Picture 1051"/>
          <p:cNvPicPr/>
          <p:nvPr/>
        </p:nvPicPr>
        <p:blipFill>
          <a:blip r:embed="rId2"/>
          <a:stretch/>
        </p:blipFill>
        <p:spPr>
          <a:xfrm>
            <a:off x="1611572" y="310942"/>
            <a:ext cx="5905941" cy="4664131"/>
          </a:xfrm>
          <a:prstGeom prst="rect">
            <a:avLst/>
          </a:prstGeom>
          <a:ln>
            <a:noFill/>
          </a:ln>
        </p:spPr>
      </p:pic>
      <p:sp>
        <p:nvSpPr>
          <p:cNvPr id="1053" name="TextShape 1"/>
          <p:cNvSpPr txBox="1"/>
          <p:nvPr/>
        </p:nvSpPr>
        <p:spPr>
          <a:xfrm>
            <a:off x="5809290" y="4819602"/>
            <a:ext cx="2123220" cy="235532"/>
          </a:xfrm>
          <a:prstGeom prst="rect">
            <a:avLst/>
          </a:prstGeom>
          <a:noFill/>
          <a:ln>
            <a:noFill/>
          </a:ln>
        </p:spPr>
        <p:txBody>
          <a:bodyPr lIns="61209" tIns="30605" rIns="61209" bIns="30605"/>
          <a:lstStyle/>
          <a:p>
            <a:r>
              <a:rPr lang="en-US" sz="1224" spc="-1">
                <a:latin typeface="Optima" pitchFamily="2" charset="0"/>
              </a:rPr>
              <a:t>Becker and O'Connell (2001)</a:t>
            </a:r>
          </a:p>
        </p:txBody>
      </p:sp>
    </p:spTree>
    <p:extLst>
      <p:ext uri="{BB962C8B-B14F-4D97-AF65-F5344CB8AC3E}">
        <p14:creationId xmlns:p14="http://schemas.microsoft.com/office/powerpoint/2010/main" val="2843365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amap.comp.200.3.png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1438" y="0"/>
            <a:ext cx="4068276" cy="51435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25107" y="2261303"/>
            <a:ext cx="407667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Ø"/>
            </a:pPr>
            <a:r>
              <a:rPr lang="en-US" dirty="0" smtClean="0">
                <a:latin typeface="Optima" pitchFamily="2" charset="0"/>
              </a:rPr>
              <a:t>LPOs from mantle flow matches different seismological models</a:t>
            </a:r>
          </a:p>
          <a:p>
            <a:pPr marL="285750" indent="-285750">
              <a:buFont typeface="Wingdings" charset="2"/>
              <a:buChar char="Ø"/>
            </a:pPr>
            <a:endParaRPr lang="en-US" dirty="0" smtClean="0">
              <a:latin typeface="Optima" pitchFamily="2" charset="0"/>
            </a:endParaRPr>
          </a:p>
          <a:p>
            <a:pPr marL="285750" indent="-285750">
              <a:buFont typeface="Wingdings" charset="2"/>
              <a:buChar char="Ø"/>
            </a:pPr>
            <a:r>
              <a:rPr lang="en-US" dirty="0" smtClean="0">
                <a:latin typeface="Optima" pitchFamily="2" charset="0"/>
              </a:rPr>
              <a:t>Convergence in structure mapped by surface wave inversions for azimuthal anisotropy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038" y="205978"/>
            <a:ext cx="3595153" cy="1618361"/>
          </a:xfrm>
        </p:spPr>
        <p:txBody>
          <a:bodyPr>
            <a:normAutofit/>
          </a:bodyPr>
          <a:lstStyle/>
          <a:p>
            <a:pPr algn="l"/>
            <a:r>
              <a:rPr lang="en-US" dirty="0" smtClean="0">
                <a:latin typeface="Optima" pitchFamily="2" charset="0"/>
              </a:rPr>
              <a:t>Geodynamic </a:t>
            </a:r>
            <a:br>
              <a:rPr lang="en-US" dirty="0" smtClean="0">
                <a:latin typeface="Optima" pitchFamily="2" charset="0"/>
              </a:rPr>
            </a:br>
            <a:r>
              <a:rPr lang="en-US" dirty="0" smtClean="0">
                <a:latin typeface="Optima" pitchFamily="2" charset="0"/>
              </a:rPr>
              <a:t>reference </a:t>
            </a:r>
            <a:endParaRPr lang="en-US" dirty="0">
              <a:latin typeface="Optima" pitchFamily="2" charset="0"/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8733635" y="789506"/>
            <a:ext cx="0" cy="3697745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 rot="5400000">
            <a:off x="7284886" y="2453712"/>
            <a:ext cx="31983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2"/>
                </a:solidFill>
                <a:latin typeface="Optima" pitchFamily="2" charset="0"/>
              </a:rPr>
              <a:t>d</a:t>
            </a:r>
            <a:r>
              <a:rPr lang="en-US" dirty="0" smtClean="0">
                <a:solidFill>
                  <a:schemeClr val="tx2"/>
                </a:solidFill>
                <a:latin typeface="Optima" pitchFamily="2" charset="0"/>
              </a:rPr>
              <a:t>ifferent seismological models</a:t>
            </a:r>
            <a:endParaRPr lang="en-US" dirty="0">
              <a:solidFill>
                <a:schemeClr val="tx2"/>
              </a:solidFill>
              <a:latin typeface="Optim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5861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2" name="Rectangle 4"/>
          <p:cNvSpPr>
            <a:spLocks noChangeArrowheads="1"/>
          </p:cNvSpPr>
          <p:nvPr/>
        </p:nvSpPr>
        <p:spPr bwMode="auto">
          <a:xfrm>
            <a:off x="3570890" y="3"/>
            <a:ext cx="414851" cy="155471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94213" name="Rectangle 5"/>
          <p:cNvSpPr>
            <a:spLocks noGrp="1" noChangeArrowheads="1"/>
          </p:cNvSpPr>
          <p:nvPr>
            <p:ph type="title"/>
          </p:nvPr>
        </p:nvSpPr>
        <p:spPr>
          <a:xfrm>
            <a:off x="146618" y="181133"/>
            <a:ext cx="7807259" cy="858329"/>
          </a:xfrm>
          <a:ln/>
        </p:spPr>
        <p:txBody>
          <a:bodyPr tIns="25602">
            <a:normAutofit fontScale="90000"/>
          </a:bodyPr>
          <a:lstStyle/>
          <a:p>
            <a:pPr algn="l"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</a:pPr>
            <a:r>
              <a:rPr lang="en-US" sz="2900" dirty="0" smtClean="0"/>
              <a:t>Use anisotropy to explore:</a:t>
            </a:r>
            <a:br>
              <a:rPr lang="en-US" sz="2900" dirty="0" smtClean="0"/>
            </a:br>
            <a:r>
              <a:rPr lang="en-US" sz="2900" dirty="0" smtClean="0"/>
              <a:t>Tests </a:t>
            </a:r>
            <a:r>
              <a:rPr lang="en-US" sz="2900" dirty="0"/>
              <a:t>for </a:t>
            </a:r>
            <a:r>
              <a:rPr lang="en-US" sz="2900" dirty="0" smtClean="0"/>
              <a:t>decoupling layer</a:t>
            </a:r>
            <a:endParaRPr lang="en-US" sz="2900" dirty="0"/>
          </a:p>
        </p:txBody>
      </p:sp>
      <p:pic>
        <p:nvPicPr>
          <p:cNvPr id="2" name="Picture 1" descr="flow_b03.png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4226" y="9553"/>
            <a:ext cx="3803616" cy="5143500"/>
          </a:xfrm>
          <a:prstGeom prst="rect">
            <a:avLst/>
          </a:prstGeom>
        </p:spPr>
      </p:pic>
      <p:pic>
        <p:nvPicPr>
          <p:cNvPr id="3" name="Picture 2" descr="visc_b03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889" y="1314937"/>
            <a:ext cx="3814025" cy="2739163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>
          <a:xfrm flipV="1">
            <a:off x="3938807" y="1246186"/>
            <a:ext cx="1417970" cy="19576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>
            <a:off x="3618928" y="3093978"/>
            <a:ext cx="1809464" cy="34855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CustomShape 5"/>
          <p:cNvSpPr/>
          <p:nvPr/>
        </p:nvSpPr>
        <p:spPr>
          <a:xfrm>
            <a:off x="23051" y="4908212"/>
            <a:ext cx="1465731" cy="23528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74128" tIns="36901" rIns="74128" bIns="36901"/>
          <a:lstStyle/>
          <a:p>
            <a:pPr>
              <a:lnSpc>
                <a:spcPct val="100000"/>
              </a:lnSpc>
            </a:pPr>
            <a:r>
              <a:rPr lang="en-US" sz="1000" dirty="0" smtClean="0">
                <a:solidFill>
                  <a:schemeClr val="bg1">
                    <a:lumMod val="75000"/>
                  </a:schemeClr>
                </a:solidFill>
                <a:latin typeface="Calibri"/>
              </a:rPr>
              <a:t>Becker et al. (2003)</a:t>
            </a:r>
            <a:endParaRPr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133120" y="0"/>
            <a:ext cx="262212" cy="220734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5528634" y="-30051"/>
            <a:ext cx="444029" cy="220734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5133120" y="2597025"/>
            <a:ext cx="262212" cy="220734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5533408" y="2566974"/>
            <a:ext cx="444029" cy="220734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5615754" y="2225787"/>
            <a:ext cx="3452088" cy="584776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n-US" sz="1600" dirty="0"/>
              <a:t>b</a:t>
            </a:r>
            <a:r>
              <a:rPr lang="en-US" sz="1600" dirty="0" smtClean="0"/>
              <a:t>lack sticks = tomography model</a:t>
            </a:r>
          </a:p>
          <a:p>
            <a:r>
              <a:rPr lang="en-US" sz="1600" dirty="0">
                <a:ln>
                  <a:solidFill>
                    <a:schemeClr val="bg1"/>
                  </a:solidFill>
                </a:ln>
                <a:effectLst>
                  <a:outerShdw blurRad="50800" dist="76200" dir="2700000" algn="tl" rotWithShape="0">
                    <a:prstClr val="black">
                      <a:alpha val="40000"/>
                    </a:prstClr>
                  </a:outerShdw>
                </a:effectLst>
              </a:rPr>
              <a:t>w</a:t>
            </a:r>
            <a:r>
              <a:rPr lang="en-US" sz="1600" dirty="0" smtClean="0">
                <a:ln>
                  <a:solidFill>
                    <a:schemeClr val="bg1"/>
                  </a:solidFill>
                </a:ln>
                <a:effectLst>
                  <a:outerShdw blurRad="50800" dist="76200" dir="2700000" algn="tl" rotWithShape="0">
                    <a:prstClr val="black">
                      <a:alpha val="40000"/>
                    </a:prstClr>
                  </a:outerShdw>
                </a:effectLst>
              </a:rPr>
              <a:t>hite sticks </a:t>
            </a:r>
            <a:r>
              <a:rPr lang="en-US" sz="1600" dirty="0" smtClean="0"/>
              <a:t>= model prediction</a:t>
            </a:r>
            <a:endParaRPr lang="en-US" sz="1600" dirty="0"/>
          </a:p>
        </p:txBody>
      </p:sp>
      <p:sp>
        <p:nvSpPr>
          <p:cNvPr id="6" name="TextBox 5"/>
          <p:cNvSpPr txBox="1"/>
          <p:nvPr/>
        </p:nvSpPr>
        <p:spPr>
          <a:xfrm>
            <a:off x="5362079" y="199161"/>
            <a:ext cx="2573910" cy="369332"/>
          </a:xfrm>
          <a:prstGeom prst="rect">
            <a:avLst/>
          </a:prstGeom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/>
              <a:t>r</a:t>
            </a:r>
            <a:r>
              <a:rPr lang="en-US" dirty="0" smtClean="0"/>
              <a:t>eference viscosity model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5362079" y="2788335"/>
            <a:ext cx="2710486" cy="369332"/>
          </a:xfrm>
          <a:prstGeom prst="rect">
            <a:avLst/>
          </a:prstGeom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/>
              <a:t>d</a:t>
            </a:r>
            <a:r>
              <a:rPr lang="en-US" smtClean="0"/>
              <a:t>ecoupling viscosity </a:t>
            </a:r>
            <a:r>
              <a:rPr lang="en-US" dirty="0" smtClean="0"/>
              <a:t>model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468873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8" name="Picture 827"/>
          <p:cNvPicPr/>
          <p:nvPr/>
        </p:nvPicPr>
        <p:blipFill>
          <a:blip r:embed="rId2"/>
          <a:stretch/>
        </p:blipFill>
        <p:spPr>
          <a:xfrm>
            <a:off x="1169643" y="57536"/>
            <a:ext cx="6840725" cy="4727544"/>
          </a:xfrm>
          <a:prstGeom prst="rect">
            <a:avLst/>
          </a:prstGeom>
          <a:ln>
            <a:noFill/>
          </a:ln>
        </p:spPr>
      </p:pic>
      <p:sp>
        <p:nvSpPr>
          <p:cNvPr id="829" name="TextShape 1"/>
          <p:cNvSpPr txBox="1"/>
          <p:nvPr/>
        </p:nvSpPr>
        <p:spPr>
          <a:xfrm>
            <a:off x="5227804" y="4894767"/>
            <a:ext cx="2719396" cy="235532"/>
          </a:xfrm>
          <a:prstGeom prst="rect">
            <a:avLst/>
          </a:prstGeom>
          <a:noFill/>
          <a:ln>
            <a:noFill/>
          </a:ln>
        </p:spPr>
        <p:txBody>
          <a:bodyPr lIns="61209" tIns="30605" rIns="61209" bIns="30605"/>
          <a:lstStyle/>
          <a:p>
            <a:r>
              <a:rPr lang="en-US" sz="1224" spc="-1">
                <a:latin typeface="Optima" pitchFamily="2" charset="0"/>
              </a:rPr>
              <a:t>Becker et al. (2014), using SL2013SV</a:t>
            </a:r>
          </a:p>
        </p:txBody>
      </p:sp>
    </p:spTree>
    <p:extLst>
      <p:ext uri="{BB962C8B-B14F-4D97-AF65-F5344CB8AC3E}">
        <p14:creationId xmlns:p14="http://schemas.microsoft.com/office/powerpoint/2010/main" val="2973726948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0" name="Picture 829"/>
          <p:cNvPicPr/>
          <p:nvPr/>
        </p:nvPicPr>
        <p:blipFill>
          <a:blip r:embed="rId2"/>
          <a:stretch/>
        </p:blipFill>
        <p:spPr>
          <a:xfrm>
            <a:off x="1145159" y="50436"/>
            <a:ext cx="6910504" cy="4769166"/>
          </a:xfrm>
          <a:prstGeom prst="rect">
            <a:avLst/>
          </a:prstGeom>
          <a:ln>
            <a:noFill/>
          </a:ln>
        </p:spPr>
      </p:pic>
      <p:sp>
        <p:nvSpPr>
          <p:cNvPr id="831" name="TextShape 1"/>
          <p:cNvSpPr txBox="1"/>
          <p:nvPr/>
        </p:nvSpPr>
        <p:spPr>
          <a:xfrm>
            <a:off x="5423673" y="4894767"/>
            <a:ext cx="2549235" cy="235532"/>
          </a:xfrm>
          <a:prstGeom prst="rect">
            <a:avLst/>
          </a:prstGeom>
          <a:noFill/>
          <a:ln>
            <a:noFill/>
          </a:ln>
        </p:spPr>
        <p:txBody>
          <a:bodyPr lIns="61209" tIns="30605" rIns="61209" bIns="30605"/>
          <a:lstStyle/>
          <a:p>
            <a:r>
              <a:rPr lang="en-US" sz="1224" spc="-1">
                <a:latin typeface="Optima" pitchFamily="2" charset="0"/>
              </a:rPr>
              <a:t>using Debayle et al.'s (2015) model</a:t>
            </a:r>
          </a:p>
        </p:txBody>
      </p:sp>
    </p:spTree>
    <p:extLst>
      <p:ext uri="{BB962C8B-B14F-4D97-AF65-F5344CB8AC3E}">
        <p14:creationId xmlns:p14="http://schemas.microsoft.com/office/powerpoint/2010/main" val="2913757133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Shot 2017-12-05 at 10.32.07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9304" y="0"/>
            <a:ext cx="4191152" cy="5143500"/>
          </a:xfrm>
          <a:prstGeom prst="rect">
            <a:avLst/>
          </a:prstGeom>
        </p:spPr>
      </p:pic>
      <p:sp>
        <p:nvSpPr>
          <p:cNvPr id="6" name="CustomShape 5"/>
          <p:cNvSpPr/>
          <p:nvPr/>
        </p:nvSpPr>
        <p:spPr>
          <a:xfrm>
            <a:off x="4731165" y="4843632"/>
            <a:ext cx="943240" cy="23528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74128" tIns="36901" rIns="74128" bIns="36901"/>
          <a:lstStyle/>
          <a:p>
            <a:pPr>
              <a:lnSpc>
                <a:spcPct val="100000"/>
              </a:lnSpc>
            </a:pPr>
            <a:r>
              <a:rPr lang="en-US" sz="1000" dirty="0" smtClean="0">
                <a:solidFill>
                  <a:schemeClr val="bg1">
                    <a:lumMod val="75000"/>
                  </a:schemeClr>
                </a:solidFill>
                <a:latin typeface="Optima"/>
                <a:cs typeface="Optima"/>
              </a:rPr>
              <a:t>Becker et al. (2003)</a:t>
            </a:r>
            <a:endParaRPr sz="1000" dirty="0">
              <a:solidFill>
                <a:schemeClr val="bg1">
                  <a:lumMod val="75000"/>
                </a:schemeClr>
              </a:solidFill>
              <a:latin typeface="Optima"/>
              <a:cs typeface="Optima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4959152" y="349806"/>
            <a:ext cx="1060096" cy="635034"/>
          </a:xfrm>
          <a:prstGeom prst="roundRect">
            <a:avLst/>
          </a:prstGeom>
          <a:noFill/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614" y="184336"/>
            <a:ext cx="8229600" cy="857250"/>
          </a:xfrm>
        </p:spPr>
        <p:txBody>
          <a:bodyPr>
            <a:normAutofit fontScale="90000"/>
          </a:bodyPr>
          <a:lstStyle/>
          <a:p>
            <a:pPr algn="l"/>
            <a:r>
              <a:rPr lang="en-US" smtClean="0"/>
              <a:t>What about time </a:t>
            </a:r>
            <a:br>
              <a:rPr lang="en-US" smtClean="0"/>
            </a:br>
            <a:r>
              <a:rPr lang="en-US" smtClean="0"/>
              <a:t>dependence?</a:t>
            </a:r>
            <a:endParaRPr lang="en-US"/>
          </a:p>
        </p:txBody>
      </p:sp>
      <p:pic>
        <p:nvPicPr>
          <p:cNvPr id="14" name="Picture 13" descr="agev.mueller16age.mov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010" y="1569089"/>
            <a:ext cx="4387799" cy="26890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226010" y="4477881"/>
            <a:ext cx="14614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</a:rPr>
              <a:t>Mueller et al. (2016)</a:t>
            </a:r>
            <a:endParaRPr lang="en-US" sz="12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908767" y="4754880"/>
            <a:ext cx="7489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/>
              <a:t>good </a:t>
            </a:r>
            <a:endParaRPr lang="en-US" b="1" i="1" dirty="0"/>
          </a:p>
        </p:txBody>
      </p:sp>
      <p:sp>
        <p:nvSpPr>
          <p:cNvPr id="10" name="TextBox 9"/>
          <p:cNvSpPr txBox="1"/>
          <p:nvPr/>
        </p:nvSpPr>
        <p:spPr>
          <a:xfrm>
            <a:off x="8389214" y="4754880"/>
            <a:ext cx="5565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/>
              <a:t>bad</a:t>
            </a:r>
            <a:endParaRPr lang="en-US" b="1" i="1" dirty="0"/>
          </a:p>
        </p:txBody>
      </p:sp>
      <p:sp>
        <p:nvSpPr>
          <p:cNvPr id="11" name="TextBox 10"/>
          <p:cNvSpPr txBox="1"/>
          <p:nvPr/>
        </p:nvSpPr>
        <p:spPr>
          <a:xfrm>
            <a:off x="7311995" y="184336"/>
            <a:ext cx="1633782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average global</a:t>
            </a:r>
          </a:p>
          <a:p>
            <a:pPr algn="ctr"/>
            <a:r>
              <a:rPr lang="en-US" dirty="0" smtClean="0"/>
              <a:t>misfit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8892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l2013sva.plate_simple.0.75.15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0"/>
            <a:ext cx="8667394" cy="51435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973150" y="4638971"/>
            <a:ext cx="11329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Symbol" panose="05050102010706020507" pitchFamily="18" charset="2"/>
                <a:cs typeface="Symbol" charset="2"/>
              </a:rPr>
              <a:t>x</a:t>
            </a:r>
            <a:r>
              <a:rPr lang="en-US" baseline="-25000" dirty="0" smtClean="0">
                <a:latin typeface="Optima" pitchFamily="2" charset="0"/>
              </a:rPr>
              <a:t>c</a:t>
            </a:r>
            <a:r>
              <a:rPr lang="en-US" dirty="0" smtClean="0">
                <a:latin typeface="Optima" pitchFamily="2" charset="0"/>
              </a:rPr>
              <a:t> = 0.75</a:t>
            </a:r>
            <a:endParaRPr lang="en-US" dirty="0">
              <a:latin typeface="Optima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0258" y="405486"/>
            <a:ext cx="13620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Optima" pitchFamily="2" charset="0"/>
              </a:rPr>
              <a:t>150 km</a:t>
            </a:r>
            <a:endParaRPr lang="en-US" sz="2800" dirty="0">
              <a:latin typeface="Optima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0258" y="4769510"/>
            <a:ext cx="2018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Optima" pitchFamily="2" charset="0"/>
              </a:rPr>
              <a:t>SL2013SVA model</a:t>
            </a:r>
            <a:endParaRPr lang="en-US" dirty="0">
              <a:latin typeface="Optima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01493" y="5376"/>
            <a:ext cx="7109639" cy="369332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b="1" dirty="0" smtClean="0">
                <a:latin typeface="Optima" pitchFamily="2" charset="0"/>
              </a:rPr>
              <a:t>Asthenosphere LPO from plate-driven flow 						</a:t>
            </a:r>
            <a:endParaRPr lang="en-US" b="1" dirty="0">
              <a:latin typeface="Optim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5119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>
              <a:latin typeface="Optima" pitchFamily="2" charset="0"/>
            </a:endParaRPr>
          </a:p>
        </p:txBody>
      </p:sp>
      <p:pic>
        <p:nvPicPr>
          <p:cNvPr id="3" name="Picture 2" descr="sl2013sva.phist_simple.0.75.15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0"/>
            <a:ext cx="8667394" cy="51435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0258" y="405486"/>
            <a:ext cx="13620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Optima" pitchFamily="2" charset="0"/>
              </a:rPr>
              <a:t>150 km</a:t>
            </a:r>
            <a:endParaRPr lang="en-US" sz="2800" dirty="0">
              <a:latin typeface="Optima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1493" y="5376"/>
            <a:ext cx="7569701" cy="369332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b="1" dirty="0" smtClean="0">
                <a:latin typeface="Optima" pitchFamily="2" charset="0"/>
              </a:rPr>
              <a:t>Asthenosphere LPO from plate-driven flow from 60 Ma reconstruction</a:t>
            </a:r>
            <a:endParaRPr lang="en-US" b="1" dirty="0">
              <a:latin typeface="Optima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452959" y="374708"/>
            <a:ext cx="15361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Optima" pitchFamily="2" charset="0"/>
              </a:rPr>
              <a:t>Mueller et al. (2016)</a:t>
            </a:r>
            <a:endParaRPr lang="en-US" sz="1200" dirty="0">
              <a:latin typeface="Optima" pitchFamily="2" charset="0"/>
            </a:endParaRPr>
          </a:p>
        </p:txBody>
      </p:sp>
      <p:sp>
        <p:nvSpPr>
          <p:cNvPr id="8" name="CustomShape 5"/>
          <p:cNvSpPr/>
          <p:nvPr/>
        </p:nvSpPr>
        <p:spPr>
          <a:xfrm>
            <a:off x="101493" y="4890659"/>
            <a:ext cx="943240" cy="23528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74128" tIns="36901" rIns="74128" bIns="36901"/>
          <a:lstStyle/>
          <a:p>
            <a:pPr>
              <a:lnSpc>
                <a:spcPct val="100000"/>
              </a:lnSpc>
            </a:pPr>
            <a:r>
              <a:rPr lang="en-US" sz="1000" dirty="0" smtClean="0">
                <a:solidFill>
                  <a:schemeClr val="bg1">
                    <a:lumMod val="75000"/>
                  </a:schemeClr>
                </a:solidFill>
                <a:latin typeface="Optima" pitchFamily="2" charset="0"/>
                <a:cs typeface="Optima"/>
              </a:rPr>
              <a:t>cf. Becker et al. (2006)</a:t>
            </a:r>
            <a:endParaRPr sz="1000" dirty="0">
              <a:solidFill>
                <a:schemeClr val="bg1">
                  <a:lumMod val="75000"/>
                </a:schemeClr>
              </a:solidFill>
              <a:latin typeface="Optima" pitchFamily="2" charset="0"/>
              <a:cs typeface="Optima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973150" y="4638971"/>
            <a:ext cx="11329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Symbol" panose="05050102010706020507" pitchFamily="18" charset="2"/>
                <a:cs typeface="Symbol" charset="2"/>
              </a:rPr>
              <a:t>x</a:t>
            </a:r>
            <a:r>
              <a:rPr lang="en-US" baseline="-25000" dirty="0" smtClean="0">
                <a:latin typeface="Optima" pitchFamily="2" charset="0"/>
              </a:rPr>
              <a:t>c</a:t>
            </a:r>
            <a:r>
              <a:rPr lang="en-US" dirty="0" smtClean="0">
                <a:latin typeface="Optima" pitchFamily="2" charset="0"/>
              </a:rPr>
              <a:t> = 0.75</a:t>
            </a:r>
            <a:endParaRPr lang="en-US" dirty="0">
              <a:latin typeface="Optim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3667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>
              <a:latin typeface="Optima" pitchFamily="2" charset="0"/>
            </a:endParaRPr>
          </a:p>
        </p:txBody>
      </p:sp>
      <p:pic>
        <p:nvPicPr>
          <p:cNvPr id="3" name="Picture 2" descr="sl2013sva.plate_simple.1.5.5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0"/>
            <a:ext cx="8667394" cy="51435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0258" y="405486"/>
            <a:ext cx="11624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Optima" pitchFamily="2" charset="0"/>
              </a:rPr>
              <a:t>50 km</a:t>
            </a:r>
            <a:endParaRPr lang="en-US" sz="2800" dirty="0">
              <a:latin typeface="Optima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95216" y="5376"/>
            <a:ext cx="7526419" cy="40011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Optima" pitchFamily="2" charset="0"/>
              </a:rPr>
              <a:t>Lithosphere compared to LPO from steady-state, plate-driven flow</a:t>
            </a:r>
            <a:endParaRPr lang="en-US" sz="2000" b="1" dirty="0">
              <a:latin typeface="Optima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0258" y="4769510"/>
            <a:ext cx="2018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Optima" pitchFamily="2" charset="0"/>
              </a:rPr>
              <a:t>SL2013SVA model</a:t>
            </a:r>
            <a:endParaRPr lang="en-US" dirty="0">
              <a:latin typeface="Optima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973150" y="4638971"/>
            <a:ext cx="9637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Symbol" panose="05050102010706020507" pitchFamily="18" charset="2"/>
                <a:cs typeface="Symbol" charset="2"/>
              </a:rPr>
              <a:t>x</a:t>
            </a:r>
            <a:r>
              <a:rPr lang="en-US" baseline="-25000" dirty="0" smtClean="0">
                <a:latin typeface="Optima" pitchFamily="2" charset="0"/>
              </a:rPr>
              <a:t>c</a:t>
            </a:r>
            <a:r>
              <a:rPr lang="en-US" dirty="0" smtClean="0">
                <a:latin typeface="Optima" pitchFamily="2" charset="0"/>
              </a:rPr>
              <a:t> = </a:t>
            </a:r>
            <a:r>
              <a:rPr lang="en-US" dirty="0">
                <a:latin typeface="Optima" pitchFamily="2" charset="0"/>
              </a:rPr>
              <a:t>1</a:t>
            </a:r>
            <a:r>
              <a:rPr lang="en-US" dirty="0" smtClean="0">
                <a:latin typeface="Optima" pitchFamily="2" charset="0"/>
              </a:rPr>
              <a:t>.5</a:t>
            </a:r>
            <a:endParaRPr lang="en-US" dirty="0">
              <a:latin typeface="Optim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5746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" name="Picture 377"/>
          <p:cNvPicPr/>
          <p:nvPr/>
        </p:nvPicPr>
        <p:blipFill>
          <a:blip r:embed="rId2"/>
          <a:stretch/>
        </p:blipFill>
        <p:spPr>
          <a:xfrm>
            <a:off x="4565522" y="152533"/>
            <a:ext cx="3386820" cy="4978011"/>
          </a:xfrm>
          <a:prstGeom prst="rect">
            <a:avLst/>
          </a:prstGeom>
          <a:ln>
            <a:noFill/>
          </a:ln>
        </p:spPr>
      </p:pic>
      <p:sp>
        <p:nvSpPr>
          <p:cNvPr id="379" name="TextShape 1"/>
          <p:cNvSpPr txBox="1"/>
          <p:nvPr/>
        </p:nvSpPr>
        <p:spPr>
          <a:xfrm>
            <a:off x="3639033" y="4847429"/>
            <a:ext cx="1040064" cy="235532"/>
          </a:xfrm>
          <a:prstGeom prst="rect">
            <a:avLst/>
          </a:prstGeom>
          <a:noFill/>
          <a:ln>
            <a:noFill/>
          </a:ln>
        </p:spPr>
        <p:txBody>
          <a:bodyPr lIns="61209" tIns="30605" rIns="61209" bIns="30605"/>
          <a:lstStyle/>
          <a:p>
            <a:r>
              <a:rPr lang="en-US" sz="1224" spc="-1" dirty="0">
                <a:solidFill>
                  <a:schemeClr val="bg1">
                    <a:lumMod val="75000"/>
                  </a:schemeClr>
                </a:solidFill>
                <a:latin typeface="Optima" pitchFamily="2" charset="0"/>
              </a:rPr>
              <a:t>Hager (1984)</a:t>
            </a:r>
          </a:p>
        </p:txBody>
      </p:sp>
      <p:sp>
        <p:nvSpPr>
          <p:cNvPr id="380" name="TextShape 2"/>
          <p:cNvSpPr txBox="1"/>
          <p:nvPr/>
        </p:nvSpPr>
        <p:spPr>
          <a:xfrm>
            <a:off x="193965" y="338051"/>
            <a:ext cx="7014566" cy="1994014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r>
              <a:rPr lang="en-US" sz="3673" spc="-1" dirty="0">
                <a:latin typeface="Optima" pitchFamily="2" charset="0"/>
              </a:rPr>
              <a:t>Upper mantle</a:t>
            </a:r>
            <a:r>
              <a:rPr sz="1224" dirty="0">
                <a:latin typeface="Optima" pitchFamily="2" charset="0"/>
              </a:rPr>
              <a:t/>
            </a:r>
            <a:br>
              <a:rPr sz="1224" dirty="0">
                <a:latin typeface="Optima" pitchFamily="2" charset="0"/>
              </a:rPr>
            </a:br>
            <a:r>
              <a:rPr lang="en-US" sz="3673" spc="-1" dirty="0">
                <a:latin typeface="Optima" pitchFamily="2" charset="0"/>
              </a:rPr>
              <a:t>slabs from </a:t>
            </a:r>
            <a:r>
              <a:rPr sz="1224" dirty="0">
                <a:latin typeface="Optima" pitchFamily="2" charset="0"/>
              </a:rPr>
              <a:t/>
            </a:r>
            <a:br>
              <a:rPr sz="1224" dirty="0">
                <a:latin typeface="Optima" pitchFamily="2" charset="0"/>
              </a:rPr>
            </a:br>
            <a:r>
              <a:rPr lang="en-US" sz="3673" spc="-1" dirty="0" err="1">
                <a:latin typeface="Optima" pitchFamily="2" charset="0"/>
              </a:rPr>
              <a:t>Wadati</a:t>
            </a:r>
            <a:r>
              <a:rPr lang="en-US" sz="3673" spc="-1" dirty="0">
                <a:latin typeface="Optima" pitchFamily="2" charset="0"/>
              </a:rPr>
              <a:t>-Benioff</a:t>
            </a:r>
            <a:r>
              <a:rPr sz="1224" dirty="0">
                <a:latin typeface="Optima" pitchFamily="2" charset="0"/>
              </a:rPr>
              <a:t/>
            </a:r>
            <a:br>
              <a:rPr sz="1224" dirty="0">
                <a:latin typeface="Optima" pitchFamily="2" charset="0"/>
              </a:rPr>
            </a:br>
            <a:r>
              <a:rPr lang="en-US" sz="3673" spc="-1" dirty="0">
                <a:latin typeface="Optima" pitchFamily="2" charset="0"/>
              </a:rPr>
              <a:t>zones</a:t>
            </a:r>
          </a:p>
        </p:txBody>
      </p:sp>
    </p:spTree>
    <p:extLst>
      <p:ext uri="{BB962C8B-B14F-4D97-AF65-F5344CB8AC3E}">
        <p14:creationId xmlns:p14="http://schemas.microsoft.com/office/powerpoint/2010/main" val="3495005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>
              <a:latin typeface="Optima" pitchFamily="2" charset="0"/>
            </a:endParaRPr>
          </a:p>
        </p:txBody>
      </p:sp>
      <p:pic>
        <p:nvPicPr>
          <p:cNvPr id="3" name="Picture 2" descr="sl2013sva.phist_simple.1.5.5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0"/>
            <a:ext cx="8667394" cy="51435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0258" y="405486"/>
            <a:ext cx="11624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Optima" pitchFamily="2" charset="0"/>
              </a:rPr>
              <a:t>50 km</a:t>
            </a:r>
            <a:endParaRPr lang="en-US" sz="2800" dirty="0">
              <a:latin typeface="Optima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0288" y="5376"/>
            <a:ext cx="8416086" cy="369332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b="1" dirty="0" smtClean="0">
                <a:latin typeface="Optima" pitchFamily="2" charset="0"/>
              </a:rPr>
              <a:t>Lithosphere compared to LPO from plate-driven flow from 60 Ma reconstruction I</a:t>
            </a:r>
            <a:endParaRPr lang="en-US" b="1" dirty="0">
              <a:latin typeface="Optima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452959" y="374708"/>
            <a:ext cx="15361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Optima" pitchFamily="2" charset="0"/>
              </a:rPr>
              <a:t>Mueller et al. (2016)</a:t>
            </a:r>
            <a:endParaRPr lang="en-US" sz="1200" dirty="0">
              <a:latin typeface="Optima" pitchFamily="2" charset="0"/>
            </a:endParaRPr>
          </a:p>
        </p:txBody>
      </p:sp>
      <p:sp>
        <p:nvSpPr>
          <p:cNvPr id="9" name="CustomShape 5"/>
          <p:cNvSpPr/>
          <p:nvPr/>
        </p:nvSpPr>
        <p:spPr>
          <a:xfrm>
            <a:off x="50287" y="4795564"/>
            <a:ext cx="2875793" cy="23528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74128" tIns="36901" rIns="74128" bIns="36901"/>
          <a:lstStyle/>
          <a:p>
            <a:pPr>
              <a:lnSpc>
                <a:spcPct val="100000"/>
              </a:lnSpc>
            </a:pPr>
            <a:r>
              <a:rPr lang="en-US" sz="1000" dirty="0" smtClean="0">
                <a:solidFill>
                  <a:schemeClr val="bg1">
                    <a:lumMod val="75000"/>
                  </a:schemeClr>
                </a:solidFill>
                <a:latin typeface="Optima" pitchFamily="2" charset="0"/>
                <a:cs typeface="Optima"/>
              </a:rPr>
              <a:t>cf. Nishimura &amp; Forsyth (1989), Smith et al. (2004)</a:t>
            </a:r>
          </a:p>
          <a:p>
            <a:pPr>
              <a:lnSpc>
                <a:spcPct val="100000"/>
              </a:lnSpc>
            </a:pPr>
            <a:r>
              <a:rPr lang="en-US" sz="1000" dirty="0" err="1" smtClean="0">
                <a:solidFill>
                  <a:schemeClr val="bg1">
                    <a:lumMod val="75000"/>
                  </a:schemeClr>
                </a:solidFill>
                <a:latin typeface="Optima" pitchFamily="2" charset="0"/>
                <a:cs typeface="Optima"/>
              </a:rPr>
              <a:t>Debayle</a:t>
            </a:r>
            <a:r>
              <a:rPr lang="en-US" sz="1000" dirty="0" smtClean="0">
                <a:solidFill>
                  <a:schemeClr val="bg1">
                    <a:lumMod val="75000"/>
                  </a:schemeClr>
                </a:solidFill>
                <a:latin typeface="Optima" pitchFamily="2" charset="0"/>
                <a:cs typeface="Optima"/>
              </a:rPr>
              <a:t> &amp; </a:t>
            </a:r>
            <a:r>
              <a:rPr lang="en-US" sz="1000" dirty="0" err="1" smtClean="0">
                <a:solidFill>
                  <a:schemeClr val="bg1">
                    <a:lumMod val="75000"/>
                  </a:schemeClr>
                </a:solidFill>
                <a:latin typeface="Optima" pitchFamily="2" charset="0"/>
                <a:cs typeface="Optima"/>
              </a:rPr>
              <a:t>Ricard</a:t>
            </a:r>
            <a:r>
              <a:rPr lang="en-US" sz="1000" dirty="0" smtClean="0">
                <a:solidFill>
                  <a:schemeClr val="bg1">
                    <a:lumMod val="75000"/>
                  </a:schemeClr>
                </a:solidFill>
                <a:latin typeface="Optima" pitchFamily="2" charset="0"/>
                <a:cs typeface="Optima"/>
              </a:rPr>
              <a:t> (2015), Becker et al. (2015)</a:t>
            </a:r>
            <a:endParaRPr sz="1000" dirty="0">
              <a:solidFill>
                <a:schemeClr val="bg1">
                  <a:lumMod val="75000"/>
                </a:schemeClr>
              </a:solidFill>
              <a:latin typeface="Optima" pitchFamily="2" charset="0"/>
              <a:cs typeface="Optima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973150" y="4638971"/>
            <a:ext cx="9637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Symbol" panose="05050102010706020507" pitchFamily="18" charset="2"/>
                <a:cs typeface="Symbol" charset="2"/>
              </a:rPr>
              <a:t>x</a:t>
            </a:r>
            <a:r>
              <a:rPr lang="en-US" baseline="-25000" dirty="0" smtClean="0">
                <a:latin typeface="Optima" pitchFamily="2" charset="0"/>
              </a:rPr>
              <a:t>c</a:t>
            </a:r>
            <a:r>
              <a:rPr lang="en-US" dirty="0" smtClean="0">
                <a:latin typeface="Optima" pitchFamily="2" charset="0"/>
              </a:rPr>
              <a:t> = </a:t>
            </a:r>
            <a:r>
              <a:rPr lang="en-US" dirty="0">
                <a:latin typeface="Optima" pitchFamily="2" charset="0"/>
              </a:rPr>
              <a:t>1</a:t>
            </a:r>
            <a:r>
              <a:rPr lang="en-US" dirty="0" smtClean="0">
                <a:latin typeface="Optima" pitchFamily="2" charset="0"/>
              </a:rPr>
              <a:t>.5</a:t>
            </a:r>
            <a:endParaRPr lang="en-US" dirty="0">
              <a:latin typeface="Optim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6549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>
              <a:latin typeface="Optima" pitchFamily="2" charset="0"/>
            </a:endParaRPr>
          </a:p>
        </p:txBody>
      </p:sp>
      <p:pic>
        <p:nvPicPr>
          <p:cNvPr id="3" name="Picture 2" descr="sl2013sva.phist_simple2.1.5.5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0"/>
            <a:ext cx="8667394" cy="51435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0258" y="405486"/>
            <a:ext cx="11624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Optima" pitchFamily="2" charset="0"/>
              </a:rPr>
              <a:t>50 km</a:t>
            </a:r>
            <a:endParaRPr lang="en-US" sz="2800" dirty="0">
              <a:latin typeface="Optima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2973" y="5376"/>
            <a:ext cx="8493031" cy="369332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b="1" dirty="0" smtClean="0">
                <a:latin typeface="Optima" pitchFamily="2" charset="0"/>
              </a:rPr>
              <a:t>Lithosphere compared to LPO from plate-driven flow from 60 Ma reconstruction II</a:t>
            </a:r>
            <a:endParaRPr lang="en-US" b="1" dirty="0">
              <a:latin typeface="Optima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452959" y="374708"/>
            <a:ext cx="139084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Optima" pitchFamily="2" charset="0"/>
              </a:rPr>
              <a:t>Seton et al. (2012)</a:t>
            </a:r>
            <a:endParaRPr lang="en-US" sz="1200" dirty="0">
              <a:latin typeface="Optima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973150" y="4638971"/>
            <a:ext cx="9637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Symbol" panose="05050102010706020507" pitchFamily="18" charset="2"/>
                <a:cs typeface="Symbol" charset="2"/>
              </a:rPr>
              <a:t>x</a:t>
            </a:r>
            <a:r>
              <a:rPr lang="en-US" baseline="-25000" dirty="0" smtClean="0">
                <a:latin typeface="Optima" pitchFamily="2" charset="0"/>
              </a:rPr>
              <a:t>c</a:t>
            </a:r>
            <a:r>
              <a:rPr lang="en-US" dirty="0" smtClean="0">
                <a:latin typeface="Optima" pitchFamily="2" charset="0"/>
              </a:rPr>
              <a:t> = </a:t>
            </a:r>
            <a:r>
              <a:rPr lang="en-US" dirty="0">
                <a:latin typeface="Optima" pitchFamily="2" charset="0"/>
              </a:rPr>
              <a:t>1</a:t>
            </a:r>
            <a:r>
              <a:rPr lang="en-US" dirty="0" smtClean="0">
                <a:latin typeface="Optima" pitchFamily="2" charset="0"/>
              </a:rPr>
              <a:t>.5</a:t>
            </a:r>
            <a:endParaRPr lang="en-US" dirty="0">
              <a:latin typeface="Optim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6617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229100" y="319804"/>
            <a:ext cx="13154297" cy="751386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776856" y="1571625"/>
            <a:ext cx="28007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Optima" pitchFamily="2" charset="0"/>
              </a:rPr>
              <a:t>M16: Mueller et al. (2016)</a:t>
            </a:r>
          </a:p>
          <a:p>
            <a:r>
              <a:rPr lang="en-US" dirty="0" smtClean="0">
                <a:latin typeface="Optima" pitchFamily="2" charset="0"/>
              </a:rPr>
              <a:t>S12: Seton et al. (2012)</a:t>
            </a:r>
            <a:endParaRPr lang="en-US" dirty="0">
              <a:latin typeface="Optima" pitchFamily="2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-4562475" y="3848100"/>
            <a:ext cx="14082166" cy="21336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latin typeface="Optima" pitchFamily="2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-266700" y="0"/>
            <a:ext cx="4019550" cy="63246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Optima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42341" y="590550"/>
            <a:ext cx="307968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Optima" pitchFamily="2" charset="0"/>
              </a:rPr>
              <a:t>Oceanic domain</a:t>
            </a:r>
          </a:p>
          <a:p>
            <a:r>
              <a:rPr lang="en-US" sz="2400" b="1" dirty="0" smtClean="0">
                <a:latin typeface="Optima" pitchFamily="2" charset="0"/>
              </a:rPr>
              <a:t>misfit for steady-state</a:t>
            </a:r>
          </a:p>
          <a:p>
            <a:r>
              <a:rPr lang="en-US" sz="2400" b="1" dirty="0" smtClean="0">
                <a:latin typeface="Optima" pitchFamily="2" charset="0"/>
              </a:rPr>
              <a:t>and time-variable</a:t>
            </a:r>
          </a:p>
          <a:p>
            <a:r>
              <a:rPr lang="en-US" sz="2400" b="1" dirty="0" smtClean="0">
                <a:latin typeface="Optima" pitchFamily="2" charset="0"/>
              </a:rPr>
              <a:t>plate induced flow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968743" y="3615728"/>
            <a:ext cx="7489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>
                <a:latin typeface="Optima" pitchFamily="2" charset="0"/>
              </a:rPr>
              <a:t>good </a:t>
            </a:r>
            <a:endParaRPr lang="en-US" b="1" i="1" dirty="0">
              <a:latin typeface="Optima" pitchFamily="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797512" y="3663434"/>
            <a:ext cx="5565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>
                <a:latin typeface="Optima" pitchFamily="2" charset="0"/>
              </a:rPr>
              <a:t>bad</a:t>
            </a:r>
            <a:endParaRPr lang="en-US" b="1" i="1" dirty="0">
              <a:latin typeface="Optima" pitchFamily="2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915771" y="3848100"/>
            <a:ext cx="16337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latin typeface="Optima" pitchFamily="2" charset="0"/>
              </a:rPr>
              <a:t>average global</a:t>
            </a:r>
          </a:p>
          <a:p>
            <a:pPr algn="ctr"/>
            <a:r>
              <a:rPr lang="en-US" dirty="0" smtClean="0">
                <a:latin typeface="Optima" pitchFamily="2" charset="0"/>
              </a:rPr>
              <a:t>misfit</a:t>
            </a:r>
            <a:endParaRPr lang="en-US" dirty="0">
              <a:latin typeface="Optim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7390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" name="Rectangle 1"/>
          <p:cNvSpPr/>
          <p:nvPr/>
        </p:nvSpPr>
        <p:spPr>
          <a:xfrm>
            <a:off x="3787677" y="245"/>
            <a:ext cx="4210205" cy="5130544"/>
          </a:xfrm>
          <a:prstGeom prst="rect">
            <a:avLst/>
          </a:prstGeom>
          <a:solidFill>
            <a:srgbClr val="FFFFFF">
              <a:alpha val="50000"/>
            </a:srgbClr>
          </a:solidFill>
          <a:ln>
            <a:noFill/>
          </a:ln>
        </p:spPr>
      </p:sp>
      <p:pic>
        <p:nvPicPr>
          <p:cNvPr id="994" name="Picture 993"/>
          <p:cNvPicPr/>
          <p:nvPr/>
        </p:nvPicPr>
        <p:blipFill>
          <a:blip r:embed="rId2"/>
          <a:stretch/>
        </p:blipFill>
        <p:spPr>
          <a:xfrm>
            <a:off x="4179171" y="411815"/>
            <a:ext cx="3818711" cy="1973380"/>
          </a:xfrm>
          <a:prstGeom prst="rect">
            <a:avLst/>
          </a:prstGeom>
          <a:ln>
            <a:noFill/>
          </a:ln>
        </p:spPr>
      </p:pic>
      <p:sp>
        <p:nvSpPr>
          <p:cNvPr id="995" name="TextShape 2"/>
          <p:cNvSpPr txBox="1"/>
          <p:nvPr/>
        </p:nvSpPr>
        <p:spPr>
          <a:xfrm>
            <a:off x="1291571" y="39908"/>
            <a:ext cx="6167671" cy="1041044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r>
              <a:rPr lang="en-US" sz="3673" spc="-1">
                <a:latin typeface="Optima" pitchFamily="2" charset="0"/>
              </a:rPr>
              <a:t>Geoid and </a:t>
            </a:r>
            <a:r>
              <a:rPr sz="1224">
                <a:latin typeface="Optima" pitchFamily="2" charset="0"/>
              </a:rPr>
              <a:t/>
            </a:r>
            <a:br>
              <a:rPr sz="1224">
                <a:latin typeface="Optima" pitchFamily="2" charset="0"/>
              </a:rPr>
            </a:br>
            <a:r>
              <a:rPr lang="en-US" sz="3673" spc="-1">
                <a:latin typeface="Optima" pitchFamily="2" charset="0"/>
              </a:rPr>
              <a:t>LVVs</a:t>
            </a:r>
          </a:p>
        </p:txBody>
      </p:sp>
      <p:sp>
        <p:nvSpPr>
          <p:cNvPr id="996" name="TextShape 3"/>
          <p:cNvSpPr txBox="1"/>
          <p:nvPr/>
        </p:nvSpPr>
        <p:spPr>
          <a:xfrm>
            <a:off x="1389506" y="1202146"/>
            <a:ext cx="2145011" cy="2981616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marL="293803" indent="-220352">
              <a:spcAft>
                <a:spcPts val="96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904" spc="-1">
                <a:latin typeface="Optima" pitchFamily="2" charset="0"/>
              </a:rPr>
              <a:t>Free slip surface</a:t>
            </a:r>
          </a:p>
          <a:p>
            <a:pPr marL="293803" indent="-220352">
              <a:spcAft>
                <a:spcPts val="96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904" spc="-1">
                <a:latin typeface="Optima" pitchFamily="2" charset="0"/>
              </a:rPr>
              <a:t>Four layer viscosity (not optimized)</a:t>
            </a:r>
          </a:p>
          <a:p>
            <a:pPr marL="293803" indent="-220352">
              <a:spcAft>
                <a:spcPts val="96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904" spc="-1">
                <a:latin typeface="Optima" pitchFamily="2" charset="0"/>
              </a:rPr>
              <a:t>SMEAN tomography</a:t>
            </a:r>
          </a:p>
        </p:txBody>
      </p:sp>
      <p:sp>
        <p:nvSpPr>
          <p:cNvPr id="997" name="TextShape 4"/>
          <p:cNvSpPr txBox="1"/>
          <p:nvPr/>
        </p:nvSpPr>
        <p:spPr>
          <a:xfrm>
            <a:off x="5310804" y="245"/>
            <a:ext cx="2316396" cy="235532"/>
          </a:xfrm>
          <a:prstGeom prst="rect">
            <a:avLst/>
          </a:prstGeom>
          <a:noFill/>
          <a:ln>
            <a:noFill/>
          </a:ln>
        </p:spPr>
        <p:txBody>
          <a:bodyPr lIns="61209" tIns="30605" rIns="61209" bIns="30605"/>
          <a:lstStyle/>
          <a:p>
            <a:r>
              <a:rPr lang="en-US" sz="1224" spc="-1">
                <a:latin typeface="Optima" pitchFamily="2" charset="0"/>
              </a:rPr>
              <a:t>Correlation with observed geoid</a:t>
            </a:r>
          </a:p>
        </p:txBody>
      </p:sp>
      <p:sp>
        <p:nvSpPr>
          <p:cNvPr id="998" name="TextShape 5"/>
          <p:cNvSpPr txBox="1"/>
          <p:nvPr/>
        </p:nvSpPr>
        <p:spPr>
          <a:xfrm>
            <a:off x="5772565" y="177996"/>
            <a:ext cx="818488" cy="235532"/>
          </a:xfrm>
          <a:prstGeom prst="rect">
            <a:avLst/>
          </a:prstGeom>
          <a:noFill/>
          <a:ln>
            <a:noFill/>
          </a:ln>
        </p:spPr>
        <p:txBody>
          <a:bodyPr lIns="61209" tIns="30605" rIns="61209" bIns="30605"/>
          <a:lstStyle/>
          <a:p>
            <a:r>
              <a:rPr lang="en-US" sz="1224" spc="-1">
                <a:latin typeface="Optima" pitchFamily="2" charset="0"/>
              </a:rPr>
              <a:t>0 &lt; L &lt; 20</a:t>
            </a:r>
          </a:p>
        </p:txBody>
      </p:sp>
      <p:sp>
        <p:nvSpPr>
          <p:cNvPr id="999" name="Line 6"/>
          <p:cNvSpPr/>
          <p:nvPr/>
        </p:nvSpPr>
        <p:spPr>
          <a:xfrm>
            <a:off x="6586401" y="310697"/>
            <a:ext cx="777355" cy="310942"/>
          </a:xfrm>
          <a:prstGeom prst="line">
            <a:avLst/>
          </a:prstGeom>
          <a:ln w="3672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1000" name="Picture 999"/>
          <p:cNvPicPr/>
          <p:nvPr/>
        </p:nvPicPr>
        <p:blipFill>
          <a:blip r:embed="rId3"/>
          <a:stretch/>
        </p:blipFill>
        <p:spPr>
          <a:xfrm>
            <a:off x="3958083" y="2798234"/>
            <a:ext cx="3716615" cy="2102899"/>
          </a:xfrm>
          <a:prstGeom prst="rect">
            <a:avLst/>
          </a:prstGeom>
          <a:ln>
            <a:noFill/>
          </a:ln>
        </p:spPr>
      </p:pic>
      <p:pic>
        <p:nvPicPr>
          <p:cNvPr id="1001" name="Picture 1000"/>
          <p:cNvPicPr/>
          <p:nvPr/>
        </p:nvPicPr>
        <p:blipFill>
          <a:blip r:embed="rId4"/>
          <a:stretch/>
        </p:blipFill>
        <p:spPr>
          <a:xfrm>
            <a:off x="1300386" y="3664709"/>
            <a:ext cx="2176594" cy="1477832"/>
          </a:xfrm>
          <a:prstGeom prst="rect">
            <a:avLst/>
          </a:prstGeom>
          <a:ln>
            <a:noFill/>
          </a:ln>
        </p:spPr>
      </p:pic>
      <p:sp>
        <p:nvSpPr>
          <p:cNvPr id="1002" name="TextShape 7"/>
          <p:cNvSpPr txBox="1"/>
          <p:nvPr/>
        </p:nvSpPr>
        <p:spPr>
          <a:xfrm>
            <a:off x="1869385" y="3476675"/>
            <a:ext cx="1300815" cy="235532"/>
          </a:xfrm>
          <a:prstGeom prst="rect">
            <a:avLst/>
          </a:prstGeom>
          <a:noFill/>
          <a:ln>
            <a:noFill/>
          </a:ln>
        </p:spPr>
        <p:txBody>
          <a:bodyPr lIns="61209" tIns="30605" rIns="61209" bIns="30605"/>
          <a:lstStyle/>
          <a:p>
            <a:r>
              <a:rPr lang="en-US" sz="1224" b="1" spc="-1">
                <a:latin typeface="Optima" pitchFamily="2" charset="0"/>
              </a:rPr>
              <a:t>Observed geoid</a:t>
            </a:r>
            <a:endParaRPr lang="en-US" sz="1224" spc="-1">
              <a:latin typeface="Optima" pitchFamily="2" charset="0"/>
            </a:endParaRPr>
          </a:p>
        </p:txBody>
      </p:sp>
      <p:sp>
        <p:nvSpPr>
          <p:cNvPr id="1003" name="TextShape 8"/>
          <p:cNvSpPr txBox="1"/>
          <p:nvPr/>
        </p:nvSpPr>
        <p:spPr>
          <a:xfrm>
            <a:off x="4745477" y="2375891"/>
            <a:ext cx="2204261" cy="499221"/>
          </a:xfrm>
          <a:prstGeom prst="rect">
            <a:avLst/>
          </a:prstGeom>
          <a:noFill/>
          <a:ln>
            <a:noFill/>
          </a:ln>
        </p:spPr>
        <p:txBody>
          <a:bodyPr lIns="61209" tIns="30605" rIns="61209" bIns="30605"/>
          <a:lstStyle/>
          <a:p>
            <a:pPr algn="ctr"/>
            <a:r>
              <a:rPr lang="en-US" sz="1224" b="1" spc="-1">
                <a:latin typeface="Optima" pitchFamily="2" charset="0"/>
              </a:rPr>
              <a:t>Surface velocities with</a:t>
            </a:r>
            <a:endParaRPr lang="en-US" sz="1224" spc="-1">
              <a:latin typeface="Optima" pitchFamily="2" charset="0"/>
            </a:endParaRPr>
          </a:p>
          <a:p>
            <a:pPr algn="ctr"/>
            <a:r>
              <a:rPr lang="en-US" sz="1224" b="1" spc="-1">
                <a:latin typeface="Optima" pitchFamily="2" charset="0"/>
              </a:rPr>
              <a:t>viscosity in background</a:t>
            </a:r>
            <a:endParaRPr lang="en-US" sz="1224" spc="-1">
              <a:latin typeface="Optima" pitchFamily="2" charset="0"/>
            </a:endParaRPr>
          </a:p>
        </p:txBody>
      </p:sp>
      <p:sp>
        <p:nvSpPr>
          <p:cNvPr id="1004" name="TextShape 9"/>
          <p:cNvSpPr txBox="1"/>
          <p:nvPr/>
        </p:nvSpPr>
        <p:spPr>
          <a:xfrm>
            <a:off x="5498348" y="379741"/>
            <a:ext cx="627760" cy="280338"/>
          </a:xfrm>
          <a:prstGeom prst="rect">
            <a:avLst/>
          </a:prstGeom>
          <a:noFill/>
          <a:ln>
            <a:noFill/>
          </a:ln>
        </p:spPr>
        <p:txBody>
          <a:bodyPr lIns="61209" tIns="30605" rIns="61209" bIns="30605"/>
          <a:lstStyle/>
          <a:p>
            <a:r>
              <a:rPr lang="en-US" sz="1224" b="1" spc="-1">
                <a:latin typeface="Optima" pitchFamily="2" charset="0"/>
              </a:rPr>
              <a:t>Geoid</a:t>
            </a:r>
            <a:endParaRPr lang="en-US" sz="1224" spc="-1">
              <a:latin typeface="Optim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1496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5" name="Rectangle 1"/>
          <p:cNvSpPr/>
          <p:nvPr/>
        </p:nvSpPr>
        <p:spPr>
          <a:xfrm>
            <a:off x="3787677" y="245"/>
            <a:ext cx="4210205" cy="5130544"/>
          </a:xfrm>
          <a:prstGeom prst="rect">
            <a:avLst/>
          </a:prstGeom>
          <a:solidFill>
            <a:srgbClr val="FFFFFF">
              <a:alpha val="50000"/>
            </a:srgbClr>
          </a:solidFill>
          <a:ln>
            <a:noFill/>
          </a:ln>
        </p:spPr>
      </p:sp>
      <p:pic>
        <p:nvPicPr>
          <p:cNvPr id="1006" name="Picture 1005"/>
          <p:cNvPicPr/>
          <p:nvPr/>
        </p:nvPicPr>
        <p:blipFill>
          <a:blip r:embed="rId2"/>
          <a:stretch/>
        </p:blipFill>
        <p:spPr>
          <a:xfrm>
            <a:off x="4179171" y="411815"/>
            <a:ext cx="3818711" cy="1973380"/>
          </a:xfrm>
          <a:prstGeom prst="rect">
            <a:avLst/>
          </a:prstGeom>
          <a:ln>
            <a:noFill/>
          </a:ln>
        </p:spPr>
      </p:pic>
      <p:sp>
        <p:nvSpPr>
          <p:cNvPr id="1007" name="TextShape 2"/>
          <p:cNvSpPr txBox="1"/>
          <p:nvPr/>
        </p:nvSpPr>
        <p:spPr>
          <a:xfrm>
            <a:off x="1291571" y="39908"/>
            <a:ext cx="6167671" cy="1041044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r>
              <a:rPr lang="en-US" sz="3673" spc="-1">
                <a:latin typeface="Optima" pitchFamily="2" charset="0"/>
              </a:rPr>
              <a:t>Geoid and </a:t>
            </a:r>
            <a:r>
              <a:rPr sz="1224">
                <a:latin typeface="Optima" pitchFamily="2" charset="0"/>
              </a:rPr>
              <a:t/>
            </a:r>
            <a:br>
              <a:rPr sz="1224">
                <a:latin typeface="Optima" pitchFamily="2" charset="0"/>
              </a:rPr>
            </a:br>
            <a:r>
              <a:rPr lang="en-US" sz="3673" spc="-1">
                <a:latin typeface="Optima" pitchFamily="2" charset="0"/>
              </a:rPr>
              <a:t>LVVs</a:t>
            </a:r>
          </a:p>
        </p:txBody>
      </p:sp>
      <p:sp>
        <p:nvSpPr>
          <p:cNvPr id="1008" name="TextShape 3"/>
          <p:cNvSpPr txBox="1"/>
          <p:nvPr/>
        </p:nvSpPr>
        <p:spPr>
          <a:xfrm>
            <a:off x="1487440" y="1128695"/>
            <a:ext cx="2145011" cy="2981616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marL="293803" indent="-220352">
              <a:spcAft>
                <a:spcPts val="96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176" spc="-1">
                <a:latin typeface="Optima" pitchFamily="2" charset="0"/>
              </a:rPr>
              <a:t>Free slip surface</a:t>
            </a:r>
          </a:p>
          <a:p>
            <a:pPr marL="293803" indent="-220352">
              <a:spcAft>
                <a:spcPts val="96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176" spc="-1">
                <a:latin typeface="Optima" pitchFamily="2" charset="0"/>
              </a:rPr>
              <a:t>Weak zones, stiff keels</a:t>
            </a:r>
          </a:p>
        </p:txBody>
      </p:sp>
      <p:pic>
        <p:nvPicPr>
          <p:cNvPr id="1009" name="Picture 1008"/>
          <p:cNvPicPr/>
          <p:nvPr/>
        </p:nvPicPr>
        <p:blipFill>
          <a:blip r:embed="rId3"/>
          <a:stretch/>
        </p:blipFill>
        <p:spPr>
          <a:xfrm>
            <a:off x="3958083" y="2798234"/>
            <a:ext cx="3716615" cy="2102899"/>
          </a:xfrm>
          <a:prstGeom prst="rect">
            <a:avLst/>
          </a:prstGeom>
          <a:ln>
            <a:noFill/>
          </a:ln>
        </p:spPr>
      </p:pic>
      <p:pic>
        <p:nvPicPr>
          <p:cNvPr id="1010" name="Picture 1009"/>
          <p:cNvPicPr/>
          <p:nvPr/>
        </p:nvPicPr>
        <p:blipFill>
          <a:blip r:embed="rId4"/>
          <a:stretch/>
        </p:blipFill>
        <p:spPr>
          <a:xfrm>
            <a:off x="1300386" y="3664709"/>
            <a:ext cx="2176594" cy="1477832"/>
          </a:xfrm>
          <a:prstGeom prst="rect">
            <a:avLst/>
          </a:prstGeom>
          <a:ln>
            <a:noFill/>
          </a:ln>
        </p:spPr>
      </p:pic>
      <p:sp>
        <p:nvSpPr>
          <p:cNvPr id="1011" name="TextShape 4"/>
          <p:cNvSpPr txBox="1"/>
          <p:nvPr/>
        </p:nvSpPr>
        <p:spPr>
          <a:xfrm>
            <a:off x="1869385" y="3476675"/>
            <a:ext cx="1300815" cy="235532"/>
          </a:xfrm>
          <a:prstGeom prst="rect">
            <a:avLst/>
          </a:prstGeom>
          <a:noFill/>
          <a:ln>
            <a:noFill/>
          </a:ln>
        </p:spPr>
        <p:txBody>
          <a:bodyPr lIns="61209" tIns="30605" rIns="61209" bIns="30605"/>
          <a:lstStyle/>
          <a:p>
            <a:r>
              <a:rPr lang="en-US" sz="1224" b="1" spc="-1">
                <a:latin typeface="Optima" pitchFamily="2" charset="0"/>
              </a:rPr>
              <a:t>Observed geoid</a:t>
            </a:r>
            <a:endParaRPr lang="en-US" sz="1224" spc="-1">
              <a:latin typeface="Optima" pitchFamily="2" charset="0"/>
            </a:endParaRPr>
          </a:p>
        </p:txBody>
      </p:sp>
      <p:sp>
        <p:nvSpPr>
          <p:cNvPr id="1012" name="TextShape 5"/>
          <p:cNvSpPr txBox="1"/>
          <p:nvPr/>
        </p:nvSpPr>
        <p:spPr>
          <a:xfrm>
            <a:off x="4745477" y="2375891"/>
            <a:ext cx="2204261" cy="499221"/>
          </a:xfrm>
          <a:prstGeom prst="rect">
            <a:avLst/>
          </a:prstGeom>
          <a:noFill/>
          <a:ln>
            <a:noFill/>
          </a:ln>
        </p:spPr>
        <p:txBody>
          <a:bodyPr lIns="61209" tIns="30605" rIns="61209" bIns="30605"/>
          <a:lstStyle/>
          <a:p>
            <a:pPr algn="ctr"/>
            <a:r>
              <a:rPr lang="en-US" sz="1224" b="1" spc="-1">
                <a:latin typeface="Optima" pitchFamily="2" charset="0"/>
              </a:rPr>
              <a:t>Surface velocities with</a:t>
            </a:r>
            <a:endParaRPr lang="en-US" sz="1224" spc="-1">
              <a:latin typeface="Optima" pitchFamily="2" charset="0"/>
            </a:endParaRPr>
          </a:p>
          <a:p>
            <a:pPr algn="ctr"/>
            <a:r>
              <a:rPr lang="en-US" sz="1224" b="1" spc="-1">
                <a:latin typeface="Optima" pitchFamily="2" charset="0"/>
              </a:rPr>
              <a:t>viscosity in background</a:t>
            </a:r>
            <a:endParaRPr lang="en-US" sz="1224" spc="-1">
              <a:latin typeface="Optima" pitchFamily="2" charset="0"/>
            </a:endParaRPr>
          </a:p>
        </p:txBody>
      </p:sp>
      <p:sp>
        <p:nvSpPr>
          <p:cNvPr id="1013" name="TextShape 6"/>
          <p:cNvSpPr txBox="1"/>
          <p:nvPr/>
        </p:nvSpPr>
        <p:spPr>
          <a:xfrm>
            <a:off x="5498348" y="232839"/>
            <a:ext cx="627760" cy="280338"/>
          </a:xfrm>
          <a:prstGeom prst="rect">
            <a:avLst/>
          </a:prstGeom>
          <a:noFill/>
          <a:ln>
            <a:noFill/>
          </a:ln>
        </p:spPr>
        <p:txBody>
          <a:bodyPr lIns="61209" tIns="30605" rIns="61209" bIns="30605"/>
          <a:lstStyle/>
          <a:p>
            <a:r>
              <a:rPr lang="en-US" sz="1224" b="1" spc="-1">
                <a:latin typeface="Optima" pitchFamily="2" charset="0"/>
              </a:rPr>
              <a:t>Geoid</a:t>
            </a:r>
            <a:endParaRPr lang="en-US" sz="1224" spc="-1">
              <a:latin typeface="Optim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8402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4" name="TextShape 1"/>
          <p:cNvSpPr txBox="1"/>
          <p:nvPr/>
        </p:nvSpPr>
        <p:spPr>
          <a:xfrm>
            <a:off x="1648053" y="22923"/>
            <a:ext cx="5852077" cy="858641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US" sz="3673" spc="-1">
                <a:latin typeface="Optima" pitchFamily="2" charset="0"/>
              </a:rPr>
              <a:t>Yield stress control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175341" y="911540"/>
            <a:ext cx="8154151" cy="2959849"/>
            <a:chOff x="1145159" y="1295184"/>
            <a:chExt cx="6852967" cy="2487536"/>
          </a:xfrm>
        </p:grpSpPr>
        <p:pic>
          <p:nvPicPr>
            <p:cNvPr id="975" name="Picture 974"/>
            <p:cNvPicPr/>
            <p:nvPr/>
          </p:nvPicPr>
          <p:blipFill>
            <a:blip r:embed="rId2"/>
            <a:stretch/>
          </p:blipFill>
          <p:spPr>
            <a:xfrm>
              <a:off x="1145159" y="1448941"/>
              <a:ext cx="6852967" cy="2333779"/>
            </a:xfrm>
            <a:prstGeom prst="rect">
              <a:avLst/>
            </a:prstGeom>
            <a:ln>
              <a:noFill/>
            </a:ln>
          </p:spPr>
        </p:pic>
        <p:sp>
          <p:nvSpPr>
            <p:cNvPr id="976" name="TextShape 2"/>
            <p:cNvSpPr txBox="1"/>
            <p:nvPr/>
          </p:nvSpPr>
          <p:spPr>
            <a:xfrm>
              <a:off x="1767043" y="1295184"/>
              <a:ext cx="743813" cy="235532"/>
            </a:xfrm>
            <a:prstGeom prst="rect">
              <a:avLst/>
            </a:prstGeom>
            <a:noFill/>
            <a:ln>
              <a:noFill/>
            </a:ln>
          </p:spPr>
          <p:txBody>
            <a:bodyPr lIns="61209" tIns="30605" rIns="61209" bIns="30605"/>
            <a:lstStyle/>
            <a:p>
              <a:r>
                <a:rPr lang="en-US" sz="1224" spc="-1">
                  <a:latin typeface="Optima" pitchFamily="2" charset="0"/>
                </a:rPr>
                <a:t>100 MPa</a:t>
              </a:r>
            </a:p>
          </p:txBody>
        </p:sp>
        <p:sp>
          <p:nvSpPr>
            <p:cNvPr id="977" name="TextShape 3"/>
            <p:cNvSpPr txBox="1"/>
            <p:nvPr/>
          </p:nvSpPr>
          <p:spPr>
            <a:xfrm>
              <a:off x="3166283" y="1295184"/>
              <a:ext cx="743813" cy="235532"/>
            </a:xfrm>
            <a:prstGeom prst="rect">
              <a:avLst/>
            </a:prstGeom>
            <a:noFill/>
            <a:ln>
              <a:noFill/>
            </a:ln>
          </p:spPr>
          <p:txBody>
            <a:bodyPr lIns="61209" tIns="30605" rIns="61209" bIns="30605"/>
            <a:lstStyle/>
            <a:p>
              <a:r>
                <a:rPr lang="en-US" sz="1224" spc="-1">
                  <a:latin typeface="Optima" pitchFamily="2" charset="0"/>
                </a:rPr>
                <a:t>150 MPa</a:t>
              </a:r>
            </a:p>
          </p:txBody>
        </p:sp>
        <p:sp>
          <p:nvSpPr>
            <p:cNvPr id="978" name="TextShape 4"/>
            <p:cNvSpPr txBox="1"/>
            <p:nvPr/>
          </p:nvSpPr>
          <p:spPr>
            <a:xfrm>
              <a:off x="4254580" y="1295184"/>
              <a:ext cx="743813" cy="235532"/>
            </a:xfrm>
            <a:prstGeom prst="rect">
              <a:avLst/>
            </a:prstGeom>
            <a:noFill/>
            <a:ln>
              <a:noFill/>
            </a:ln>
          </p:spPr>
          <p:txBody>
            <a:bodyPr lIns="61209" tIns="30605" rIns="61209" bIns="30605"/>
            <a:lstStyle/>
            <a:p>
              <a:r>
                <a:rPr lang="en-US" sz="1224" spc="-1">
                  <a:latin typeface="Optima" pitchFamily="2" charset="0"/>
                </a:rPr>
                <a:t>200 MPa</a:t>
              </a:r>
            </a:p>
          </p:txBody>
        </p:sp>
        <p:sp>
          <p:nvSpPr>
            <p:cNvPr id="979" name="TextShape 5"/>
            <p:cNvSpPr txBox="1"/>
            <p:nvPr/>
          </p:nvSpPr>
          <p:spPr>
            <a:xfrm>
              <a:off x="5187406" y="1295184"/>
              <a:ext cx="743813" cy="235532"/>
            </a:xfrm>
            <a:prstGeom prst="rect">
              <a:avLst/>
            </a:prstGeom>
            <a:noFill/>
            <a:ln>
              <a:noFill/>
            </a:ln>
          </p:spPr>
          <p:txBody>
            <a:bodyPr lIns="61209" tIns="30605" rIns="61209" bIns="30605"/>
            <a:lstStyle/>
            <a:p>
              <a:r>
                <a:rPr lang="en-US" sz="1224" spc="-1">
                  <a:latin typeface="Optima" pitchFamily="2" charset="0"/>
                </a:rPr>
                <a:t>250 MPa</a:t>
              </a:r>
            </a:p>
          </p:txBody>
        </p:sp>
      </p:grpSp>
      <p:sp>
        <p:nvSpPr>
          <p:cNvPr id="980" name="TextShape 6"/>
          <p:cNvSpPr txBox="1"/>
          <p:nvPr/>
        </p:nvSpPr>
        <p:spPr>
          <a:xfrm>
            <a:off x="6431175" y="3575834"/>
            <a:ext cx="1502560" cy="235532"/>
          </a:xfrm>
          <a:prstGeom prst="rect">
            <a:avLst/>
          </a:prstGeom>
          <a:noFill/>
          <a:ln>
            <a:noFill/>
          </a:ln>
        </p:spPr>
        <p:txBody>
          <a:bodyPr lIns="61209" tIns="30605" rIns="61209" bIns="30605"/>
          <a:lstStyle/>
          <a:p>
            <a:r>
              <a:rPr lang="en-US" sz="1224" spc="-1">
                <a:latin typeface="Optima" pitchFamily="2" charset="0"/>
              </a:rPr>
              <a:t>Mallard et al. (2016)</a:t>
            </a:r>
          </a:p>
        </p:txBody>
      </p:sp>
      <p:sp>
        <p:nvSpPr>
          <p:cNvPr id="981" name="TextShape 7"/>
          <p:cNvSpPr txBox="1"/>
          <p:nvPr/>
        </p:nvSpPr>
        <p:spPr>
          <a:xfrm>
            <a:off x="1456101" y="4580132"/>
            <a:ext cx="6362560" cy="563368"/>
          </a:xfrm>
          <a:prstGeom prst="rect">
            <a:avLst/>
          </a:prstGeom>
          <a:noFill/>
          <a:ln>
            <a:noFill/>
          </a:ln>
        </p:spPr>
        <p:txBody>
          <a:bodyPr lIns="61209" tIns="30605" rIns="61209" bIns="30605"/>
          <a:lstStyle/>
          <a:p>
            <a:r>
              <a:rPr lang="en-US" sz="1768" i="1" spc="-1" dirty="0">
                <a:latin typeface="Optima" pitchFamily="2" charset="0"/>
              </a:rPr>
              <a:t>But</a:t>
            </a:r>
            <a:r>
              <a:rPr lang="en-US" sz="1768" spc="-1" dirty="0">
                <a:latin typeface="Optima" pitchFamily="2" charset="0"/>
              </a:rPr>
              <a:t>: effect of asthenosphere, internal vs. bottom heating, Ra #,</a:t>
            </a:r>
          </a:p>
          <a:p>
            <a:r>
              <a:rPr lang="en-US" sz="1768" spc="-1" dirty="0">
                <a:latin typeface="Optima" pitchFamily="2" charset="0"/>
              </a:rPr>
              <a:t>continents, and damage/memory</a:t>
            </a:r>
          </a:p>
        </p:txBody>
      </p:sp>
      <p:sp>
        <p:nvSpPr>
          <p:cNvPr id="982" name="TextShape 8"/>
          <p:cNvSpPr txBox="1"/>
          <p:nvPr/>
        </p:nvSpPr>
        <p:spPr>
          <a:xfrm>
            <a:off x="0" y="3943578"/>
            <a:ext cx="3946516" cy="409611"/>
          </a:xfrm>
          <a:prstGeom prst="rect">
            <a:avLst/>
          </a:prstGeom>
          <a:noFill/>
          <a:ln>
            <a:noFill/>
          </a:ln>
        </p:spPr>
        <p:txBody>
          <a:bodyPr lIns="61209" tIns="30605" rIns="61209" bIns="30605"/>
          <a:lstStyle/>
          <a:p>
            <a:r>
              <a:rPr lang="en-US" sz="1224" spc="-1" dirty="0">
                <a:solidFill>
                  <a:srgbClr val="B2B2B2"/>
                </a:solidFill>
                <a:latin typeface="Optima" pitchFamily="2" charset="0"/>
              </a:rPr>
              <a:t>cf. </a:t>
            </a:r>
            <a:r>
              <a:rPr lang="en-US" sz="1224" spc="-1" dirty="0" err="1">
                <a:solidFill>
                  <a:srgbClr val="B2B2B2"/>
                </a:solidFill>
                <a:latin typeface="Optima" pitchFamily="2" charset="0"/>
              </a:rPr>
              <a:t>Tackley</a:t>
            </a:r>
            <a:r>
              <a:rPr lang="en-US" sz="1224" spc="-1" dirty="0">
                <a:solidFill>
                  <a:srgbClr val="B2B2B2"/>
                </a:solidFill>
                <a:latin typeface="Optima" pitchFamily="2" charset="0"/>
              </a:rPr>
              <a:t> (2000a,2000), Richards et al. (2001),</a:t>
            </a:r>
            <a:endParaRPr lang="en-US" sz="1224" spc="-1" dirty="0">
              <a:latin typeface="Optima" pitchFamily="2" charset="0"/>
            </a:endParaRPr>
          </a:p>
          <a:p>
            <a:r>
              <a:rPr lang="en-US" sz="1224" spc="-1" dirty="0">
                <a:solidFill>
                  <a:srgbClr val="B2B2B2"/>
                </a:solidFill>
                <a:latin typeface="Optima" pitchFamily="2" charset="0"/>
              </a:rPr>
              <a:t>van Heck and </a:t>
            </a:r>
            <a:r>
              <a:rPr lang="en-US" sz="1224" spc="-1" dirty="0" err="1">
                <a:solidFill>
                  <a:srgbClr val="B2B2B2"/>
                </a:solidFill>
                <a:latin typeface="Optima" pitchFamily="2" charset="0"/>
              </a:rPr>
              <a:t>Tackley</a:t>
            </a:r>
            <a:r>
              <a:rPr lang="en-US" sz="1224" spc="-1" dirty="0">
                <a:solidFill>
                  <a:srgbClr val="B2B2B2"/>
                </a:solidFill>
                <a:latin typeface="Optima" pitchFamily="2" charset="0"/>
              </a:rPr>
              <a:t> (2008), Foley and Becker (2009)</a:t>
            </a:r>
            <a:endParaRPr lang="en-US" sz="1224" spc="-1" dirty="0">
              <a:latin typeface="Optim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40906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solidFill>
            <a:srgbClr val="FFFFFF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defRPr sz="1400" dirty="0" err="1">
            <a:solidFill>
              <a:schemeClr val="bg1">
                <a:lumMod val="75000"/>
              </a:schemeClr>
            </a:solidFill>
            <a:latin typeface="Optima"/>
            <a:cs typeface="Optima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23248</TotalTime>
  <Words>2648</Words>
  <Application>Microsoft Office PowerPoint</Application>
  <PresentationFormat>On-screen Show (16:9)</PresentationFormat>
  <Paragraphs>541</Paragraphs>
  <Slides>95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95</vt:i4>
      </vt:variant>
    </vt:vector>
  </HeadingPairs>
  <TitlesOfParts>
    <vt:vector size="108" baseType="lpstr">
      <vt:lpstr>ＭＳ Ｐゴシック</vt:lpstr>
      <vt:lpstr>Arial</vt:lpstr>
      <vt:lpstr>Bahnschrift Light SemiCondensed</vt:lpstr>
      <vt:lpstr>Calibri</vt:lpstr>
      <vt:lpstr>Cambria Math</vt:lpstr>
      <vt:lpstr>DejaVu Sans</vt:lpstr>
      <vt:lpstr>Helvetica</vt:lpstr>
      <vt:lpstr>Optima</vt:lpstr>
      <vt:lpstr>Symbol</vt:lpstr>
      <vt:lpstr>Times New Roman</vt:lpstr>
      <vt:lpstr>WenQuanYi Zen Hei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Plate driving forces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Correlation with tomography</vt:lpstr>
      <vt:lpstr>PowerPoint Presentation</vt:lpstr>
      <vt:lpstr>Geopotential and topography constraints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Surface topography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Upper mantle seismic anisotropy as a constraint: Lattice Preferred Orientation of sheared olivine</vt:lpstr>
      <vt:lpstr>SA APM vs. surface wave anisotropy at 200 km</vt:lpstr>
      <vt:lpstr>Can we do better?</vt:lpstr>
      <vt:lpstr>LPO from  flow slightly  better model  than APM on global scales</vt:lpstr>
      <vt:lpstr>Disruption of plate shear as f(viscosity)</vt:lpstr>
      <vt:lpstr>Match to  plate velocities and anisotropy </vt:lpstr>
      <vt:lpstr>Earthquake constraints for slab and mantle viscosity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about plumes?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 of CMTs (F-Net)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Geodynamic  reference </vt:lpstr>
      <vt:lpstr>Use anisotropy to explore: Tests for decoupling layer</vt:lpstr>
      <vt:lpstr>PowerPoint Presentation</vt:lpstr>
      <vt:lpstr>PowerPoint Presentation</vt:lpstr>
      <vt:lpstr>What about time  dependence?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>USC Earth Sciecnes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Challenges to our understanding of global mantle convection</dc:title>
  <dc:subject/>
  <dc:creator>Thorsten Becker</dc:creator>
  <cp:keywords/>
  <dc:description/>
  <cp:lastModifiedBy>Thorsten Becker</cp:lastModifiedBy>
  <cp:revision>1295</cp:revision>
  <cp:lastPrinted>2016-12-09T16:10:25Z</cp:lastPrinted>
  <dcterms:created xsi:type="dcterms:W3CDTF">2016-12-05T21:23:54Z</dcterms:created>
  <dcterms:modified xsi:type="dcterms:W3CDTF">2019-10-14T15:56:03Z</dcterms:modified>
  <cp:category/>
  <dc:language>en-US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12.0000</vt:lpwstr>
  </property>
  <property fmtid="{D5CDD505-2E9C-101B-9397-08002B2CF9AE}" pid="3" name="Company">
    <vt:lpwstr>USC Earth Sciecnes</vt:lpwstr>
  </property>
  <property fmtid="{D5CDD505-2E9C-101B-9397-08002B2CF9AE}" pid="4" name="HiddenSlides">
    <vt:i4>0</vt:i4>
  </property>
  <property fmtid="{D5CDD505-2E9C-101B-9397-08002B2CF9AE}" pid="5" name="HyperlinksChanged">
    <vt:bool>false</vt:bool>
  </property>
  <property fmtid="{D5CDD505-2E9C-101B-9397-08002B2CF9AE}" pid="6" name="LinksUpToDate">
    <vt:bool>false</vt:bool>
  </property>
  <property fmtid="{D5CDD505-2E9C-101B-9397-08002B2CF9AE}" pid="7" name="MMClips">
    <vt:i4>0</vt:i4>
  </property>
  <property fmtid="{D5CDD505-2E9C-101B-9397-08002B2CF9AE}" pid="8" name="Notes">
    <vt:i4>12</vt:i4>
  </property>
  <property fmtid="{D5CDD505-2E9C-101B-9397-08002B2CF9AE}" pid="9" name="PresentationFormat">
    <vt:lpwstr>On-screen Show (16:9)</vt:lpwstr>
  </property>
  <property fmtid="{D5CDD505-2E9C-101B-9397-08002B2CF9AE}" pid="10" name="ScaleCrop">
    <vt:bool>false</vt:bool>
  </property>
  <property fmtid="{D5CDD505-2E9C-101B-9397-08002B2CF9AE}" pid="11" name="ShareDoc">
    <vt:bool>false</vt:bool>
  </property>
  <property fmtid="{D5CDD505-2E9C-101B-9397-08002B2CF9AE}" pid="12" name="Slides">
    <vt:i4>82</vt:i4>
  </property>
</Properties>
</file>