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03"/>
  </p:notesMasterIdLst>
  <p:sldIdLst>
    <p:sldId id="583" r:id="rId2"/>
    <p:sldId id="933" r:id="rId3"/>
    <p:sldId id="1012" r:id="rId4"/>
    <p:sldId id="948" r:id="rId5"/>
    <p:sldId id="1004" r:id="rId6"/>
    <p:sldId id="1013" r:id="rId7"/>
    <p:sldId id="1014" r:id="rId8"/>
    <p:sldId id="1015" r:id="rId9"/>
    <p:sldId id="1047" r:id="rId10"/>
    <p:sldId id="1016" r:id="rId11"/>
    <p:sldId id="1049" r:id="rId12"/>
    <p:sldId id="1048" r:id="rId13"/>
    <p:sldId id="1007" r:id="rId14"/>
    <p:sldId id="1009" r:id="rId15"/>
    <p:sldId id="1010" r:id="rId16"/>
    <p:sldId id="1005" r:id="rId17"/>
    <p:sldId id="1006" r:id="rId18"/>
    <p:sldId id="1018" r:id="rId19"/>
    <p:sldId id="1019" r:id="rId20"/>
    <p:sldId id="1021" r:id="rId21"/>
    <p:sldId id="1050" r:id="rId22"/>
    <p:sldId id="705" r:id="rId23"/>
    <p:sldId id="930" r:id="rId24"/>
    <p:sldId id="1051" r:id="rId25"/>
    <p:sldId id="947" r:id="rId26"/>
    <p:sldId id="877" r:id="rId27"/>
    <p:sldId id="878" r:id="rId28"/>
    <p:sldId id="1023" r:id="rId29"/>
    <p:sldId id="1024" r:id="rId30"/>
    <p:sldId id="1025" r:id="rId31"/>
    <p:sldId id="1026" r:id="rId32"/>
    <p:sldId id="758" r:id="rId33"/>
    <p:sldId id="879" r:id="rId34"/>
    <p:sldId id="931" r:id="rId35"/>
    <p:sldId id="1033" r:id="rId36"/>
    <p:sldId id="1034" r:id="rId37"/>
    <p:sldId id="1035" r:id="rId38"/>
    <p:sldId id="1036" r:id="rId39"/>
    <p:sldId id="1038" r:id="rId40"/>
    <p:sldId id="1037" r:id="rId41"/>
    <p:sldId id="1039" r:id="rId42"/>
    <p:sldId id="1040" r:id="rId43"/>
    <p:sldId id="1041" r:id="rId44"/>
    <p:sldId id="1027" r:id="rId45"/>
    <p:sldId id="1028" r:id="rId46"/>
    <p:sldId id="1029" r:id="rId47"/>
    <p:sldId id="1030" r:id="rId48"/>
    <p:sldId id="887" r:id="rId49"/>
    <p:sldId id="927" r:id="rId50"/>
    <p:sldId id="925" r:id="rId51"/>
    <p:sldId id="929" r:id="rId52"/>
    <p:sldId id="880" r:id="rId53"/>
    <p:sldId id="855" r:id="rId54"/>
    <p:sldId id="916" r:id="rId55"/>
    <p:sldId id="956" r:id="rId56"/>
    <p:sldId id="957" r:id="rId57"/>
    <p:sldId id="958" r:id="rId58"/>
    <p:sldId id="959" r:id="rId59"/>
    <p:sldId id="960" r:id="rId60"/>
    <p:sldId id="962" r:id="rId61"/>
    <p:sldId id="963" r:id="rId62"/>
    <p:sldId id="964" r:id="rId63"/>
    <p:sldId id="961" r:id="rId64"/>
    <p:sldId id="965" r:id="rId65"/>
    <p:sldId id="966" r:id="rId66"/>
    <p:sldId id="967" r:id="rId67"/>
    <p:sldId id="981" r:id="rId68"/>
    <p:sldId id="909" r:id="rId69"/>
    <p:sldId id="1045" r:id="rId70"/>
    <p:sldId id="980" r:id="rId71"/>
    <p:sldId id="994" r:id="rId72"/>
    <p:sldId id="970" r:id="rId73"/>
    <p:sldId id="972" r:id="rId74"/>
    <p:sldId id="973" r:id="rId75"/>
    <p:sldId id="974" r:id="rId76"/>
    <p:sldId id="975" r:id="rId77"/>
    <p:sldId id="1046" r:id="rId78"/>
    <p:sldId id="976" r:id="rId79"/>
    <p:sldId id="977" r:id="rId80"/>
    <p:sldId id="978" r:id="rId81"/>
    <p:sldId id="985" r:id="rId82"/>
    <p:sldId id="986" r:id="rId83"/>
    <p:sldId id="982" r:id="rId84"/>
    <p:sldId id="969" r:id="rId85"/>
    <p:sldId id="987" r:id="rId86"/>
    <p:sldId id="968" r:id="rId87"/>
    <p:sldId id="988" r:id="rId88"/>
    <p:sldId id="989" r:id="rId89"/>
    <p:sldId id="990" r:id="rId90"/>
    <p:sldId id="991" r:id="rId91"/>
    <p:sldId id="992" r:id="rId92"/>
    <p:sldId id="993" r:id="rId93"/>
    <p:sldId id="996" r:id="rId94"/>
    <p:sldId id="997" r:id="rId95"/>
    <p:sldId id="998" r:id="rId96"/>
    <p:sldId id="999" r:id="rId97"/>
    <p:sldId id="1000" r:id="rId98"/>
    <p:sldId id="1001" r:id="rId99"/>
    <p:sldId id="1042" r:id="rId100"/>
    <p:sldId id="1043" r:id="rId101"/>
    <p:sldId id="1044" r:id="rId10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618E6"/>
    <a:srgbClr val="3309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99" autoAdjust="0"/>
    <p:restoredTop sz="84659" autoAdjust="0"/>
  </p:normalViewPr>
  <p:slideViewPr>
    <p:cSldViewPr snapToGrid="0" snapToObjects="1">
      <p:cViewPr varScale="1">
        <p:scale>
          <a:sx n="145" d="100"/>
          <a:sy n="145" d="100"/>
        </p:scale>
        <p:origin x="1374" y="12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8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6.emf"/><Relationship Id="rId1" Type="http://schemas.openxmlformats.org/officeDocument/2006/relationships/image" Target="../media/image16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emf"/><Relationship Id="rId2" Type="http://schemas.openxmlformats.org/officeDocument/2006/relationships/image" Target="../media/image166.emf"/><Relationship Id="rId1" Type="http://schemas.openxmlformats.org/officeDocument/2006/relationships/image" Target="../media/image165.emf"/><Relationship Id="rId4" Type="http://schemas.openxmlformats.org/officeDocument/2006/relationships/image" Target="../media/image1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47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Optima"/>
              </a:defRPr>
            </a:lvl1pPr>
          </a:lstStyle>
          <a:p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&lt;header&gt;</a:t>
            </a:r>
          </a:p>
        </p:txBody>
      </p:sp>
      <p:sp>
        <p:nvSpPr>
          <p:cNvPr id="471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Optima"/>
              </a:defRPr>
            </a:lvl1pPr>
          </a:lstStyle>
          <a:p>
            <a:pPr algn="r"/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&lt;date/time&gt;</a:t>
            </a:r>
          </a:p>
        </p:txBody>
      </p:sp>
      <p:sp>
        <p:nvSpPr>
          <p:cNvPr id="472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latin typeface="Optima"/>
              </a:defRPr>
            </a:lvl1pPr>
          </a:lstStyle>
          <a:p>
            <a:r>
              <a:rPr lang="en-US" sz="14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&lt;footer&gt;</a:t>
            </a:r>
          </a:p>
        </p:txBody>
      </p:sp>
      <p:sp>
        <p:nvSpPr>
          <p:cNvPr id="473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latin typeface="Optima"/>
              </a:defRPr>
            </a:lvl1pPr>
          </a:lstStyle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‹#›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656657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Optima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dirty="0"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76369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75C0CA77-4F32-40AA-81D7-CABB799146F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32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2325" y="1006475"/>
            <a:ext cx="6127750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85863" y="4787900"/>
            <a:ext cx="5408612" cy="382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42948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B0AA62DF-725F-4650-8821-3D44C16E994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56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31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383A0D46-AFB9-4884-B02A-135755EBFB7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57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225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25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67832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13A63B56-AC9C-4CE0-A8FD-F8D85C5A407C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58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235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35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118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67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4283358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0F307318-24E7-4F1E-B0F9-21E054B7CCED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72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256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2325" y="1006475"/>
            <a:ext cx="6127750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185863" y="4787900"/>
            <a:ext cx="5408612" cy="382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19324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6BC74D71-8ECC-4554-B57A-FB9A565E404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81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3400" y="763588"/>
            <a:ext cx="67056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6704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9950" y="1257300"/>
            <a:ext cx="6032500" cy="3394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97F42-639E-4312-90C6-C8776E4DE0E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169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98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1547558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10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819594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11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487076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12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2353040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13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601039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764AAAC-E89B-4464-99A3-D52989CE58EE}" type="slidenum">
              <a:rPr lang="en-US" sz="1400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pPr algn="r"/>
              <a:t>18</a:t>
            </a:fld>
            <a:endParaRPr lang="en-US" sz="1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734601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75C0CA77-4F32-40AA-81D7-CABB799146F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29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2325" y="1006475"/>
            <a:ext cx="6127750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85863" y="4787900"/>
            <a:ext cx="5408612" cy="382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188397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75C0CA77-4F32-40AA-81D7-CABB799146F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30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2325" y="1006475"/>
            <a:ext cx="6127750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85863" y="4787900"/>
            <a:ext cx="5408612" cy="382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096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/>
            </a:pPr>
            <a:fld id="{75C0CA77-4F32-40AA-81D7-CABB799146F0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</a:rPr>
              <a:pPr marL="0" marR="0" lvl="0" indent="0" algn="r" defTabSz="457200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tabLst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</a:tabLst>
                <a:defRPr/>
              </a:pPr>
              <a:t>31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22325" y="1006475"/>
            <a:ext cx="6127750" cy="34480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185863" y="4787900"/>
            <a:ext cx="5408612" cy="382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91591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890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473117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9184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71400" y="426600"/>
            <a:ext cx="7808400" cy="8586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defRPr>
                <a:latin typeface="Optima" pitchFamily="2" charset="0"/>
              </a:defRPr>
            </a:lvl1pPr>
          </a:lstStyle>
          <a:p>
            <a:pPr algn="ctr"/>
            <a:endParaRPr lang="en-US" sz="4050" b="0" strike="noStrike" spc="-1" dirty="0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 hasCustomPrompt="1"/>
          </p:nvPr>
        </p:nvSpPr>
        <p:spPr>
          <a:xfrm>
            <a:off x="671400" y="1429650"/>
            <a:ext cx="3810240" cy="3240270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Optima" pitchFamily="2" charset="0"/>
              </a:defRPr>
            </a:lvl1pPr>
          </a:lstStyle>
          <a:p>
            <a:r>
              <a:rPr lang="en-US" sz="2400" b="0" strike="noStrike" spc="-1" dirty="0" err="1">
                <a:latin typeface="Arial"/>
              </a:rPr>
              <a:t>dfgsfd</a:t>
            </a:r>
            <a:endParaRPr lang="en-US" sz="2400" b="0" strike="noStrike" spc="-1" dirty="0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2440" y="1429650"/>
            <a:ext cx="3810240" cy="324027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4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1583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82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222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526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14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D9066-C962-024A-A94B-7CC7C172CA6C}" type="datetimeFigureOut">
              <a:rPr lang="en-US" smtClean="0"/>
              <a:pPr/>
              <a:t>10/13/2019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C5B58-8669-FE45-B8D8-F3439D73E2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916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6455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4898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784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ptima"/>
              </a:defRPr>
            </a:lvl1pPr>
          </a:lstStyle>
          <a:p>
            <a:fld id="{A62D9066-C962-024A-A94B-7CC7C172CA6C}" type="datetimeFigureOut">
              <a:rPr lang="en-US" smtClean="0"/>
              <a:pPr/>
              <a:t>10/13/2019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ptima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ptima"/>
              </a:defRPr>
            </a:lvl1pPr>
          </a:lstStyle>
          <a:p>
            <a:fld id="{F02C5B58-8669-FE45-B8D8-F3439D73E2E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31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3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tima"/>
          <a:ea typeface="+mj-ea"/>
          <a:cs typeface="Opti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Ø"/>
        <a:defRPr sz="3200" kern="1200">
          <a:solidFill>
            <a:schemeClr val="tx1"/>
          </a:solidFill>
          <a:latin typeface="Optima"/>
          <a:ea typeface="+mn-ea"/>
          <a:cs typeface="Optim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Optima"/>
          <a:ea typeface="+mn-ea"/>
          <a:cs typeface="Optim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Optima"/>
          <a:ea typeface="+mn-ea"/>
          <a:cs typeface="Optim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Optima"/>
          <a:ea typeface="+mn-ea"/>
          <a:cs typeface="Optim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Optima"/>
          <a:ea typeface="+mn-ea"/>
          <a:cs typeface="Optim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6.emf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65.emf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e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66.e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67.emf"/><Relationship Id="rId4" Type="http://schemas.openxmlformats.org/officeDocument/2006/relationships/image" Target="../media/image165.emf"/><Relationship Id="rId9" Type="http://schemas.openxmlformats.org/officeDocument/2006/relationships/oleObject" Target="../embeddings/oleObject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5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6.emf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15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13.emf"/><Relationship Id="rId4" Type="http://schemas.openxmlformats.org/officeDocument/2006/relationships/image" Target="../media/image16.emf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emf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4.emf"/><Relationship Id="rId4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emf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emf"/><Relationship Id="rId4" Type="http://schemas.openxmlformats.org/officeDocument/2006/relationships/image" Target="../media/image59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59.emf"/><Relationship Id="rId4" Type="http://schemas.openxmlformats.org/officeDocument/2006/relationships/image" Target="../media/image60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emf"/><Relationship Id="rId7" Type="http://schemas.openxmlformats.org/officeDocument/2006/relationships/image" Target="../media/image66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emf"/><Relationship Id="rId5" Type="http://schemas.openxmlformats.org/officeDocument/2006/relationships/image" Target="../media/image65.png"/><Relationship Id="rId4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image" Target="../media/image69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7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emf"/><Relationship Id="rId4" Type="http://schemas.openxmlformats.org/officeDocument/2006/relationships/image" Target="../media/image5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image" Target="../media/image87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emf"/><Relationship Id="rId5" Type="http://schemas.openxmlformats.org/officeDocument/2006/relationships/image" Target="../media/image82.emf"/><Relationship Id="rId4" Type="http://schemas.openxmlformats.org/officeDocument/2006/relationships/image" Target="../media/image85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emf"/><Relationship Id="rId5" Type="http://schemas.openxmlformats.org/officeDocument/2006/relationships/image" Target="../media/image95.emf"/><Relationship Id="rId4" Type="http://schemas.openxmlformats.org/officeDocument/2006/relationships/image" Target="../media/image9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emf"/><Relationship Id="rId4" Type="http://schemas.openxmlformats.org/officeDocument/2006/relationships/image" Target="../media/image99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100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emf"/><Relationship Id="rId4" Type="http://schemas.openxmlformats.org/officeDocument/2006/relationships/image" Target="../media/image102.emf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7.emf"/><Relationship Id="rId5" Type="http://schemas.openxmlformats.org/officeDocument/2006/relationships/image" Target="../media/image106.emf"/><Relationship Id="rId4" Type="http://schemas.openxmlformats.org/officeDocument/2006/relationships/image" Target="../media/image10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0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7.emf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emf"/><Relationship Id="rId4" Type="http://schemas.openxmlformats.org/officeDocument/2006/relationships/image" Target="../media/image114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00.png"/><Relationship Id="rId5" Type="http://schemas.openxmlformats.org/officeDocument/2006/relationships/image" Target="../media/image109.png"/><Relationship Id="rId4" Type="http://schemas.openxmlformats.org/officeDocument/2006/relationships/image" Target="../media/image120.w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microsoft.com/office/2007/relationships/media" Target="../media/media4.mp4"/><Relationship Id="rId7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131.png"/><Relationship Id="rId4" Type="http://schemas.openxmlformats.org/officeDocument/2006/relationships/video" Target="../media/media4.mp4"/><Relationship Id="rId9" Type="http://schemas.openxmlformats.org/officeDocument/2006/relationships/image" Target="../media/image130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emf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7" Type="http://schemas.openxmlformats.org/officeDocument/2006/relationships/image" Target="../media/image138.emf"/><Relationship Id="rId2" Type="http://schemas.openxmlformats.org/officeDocument/2006/relationships/image" Target="../media/image13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emf"/><Relationship Id="rId5" Type="http://schemas.openxmlformats.org/officeDocument/2006/relationships/image" Target="../media/image135.emf"/><Relationship Id="rId4" Type="http://schemas.openxmlformats.org/officeDocument/2006/relationships/image" Target="../media/image134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emf"/><Relationship Id="rId7" Type="http://schemas.openxmlformats.org/officeDocument/2006/relationships/image" Target="../media/image145.emf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4.emf"/><Relationship Id="rId5" Type="http://schemas.openxmlformats.org/officeDocument/2006/relationships/image" Target="../media/image143.emf"/><Relationship Id="rId4" Type="http://schemas.openxmlformats.org/officeDocument/2006/relationships/image" Target="../media/image142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7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9.png"/><Relationship Id="rId4" Type="http://schemas.openxmlformats.org/officeDocument/2006/relationships/image" Target="../media/image148.e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tiff"/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emf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tiff"/><Relationship Id="rId2" Type="http://schemas.openxmlformats.org/officeDocument/2006/relationships/image" Target="../media/image15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tiff"/><Relationship Id="rId4" Type="http://schemas.openxmlformats.org/officeDocument/2006/relationships/image" Target="../media/image155.tiff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emf"/><Relationship Id="rId3" Type="http://schemas.openxmlformats.org/officeDocument/2006/relationships/image" Target="../media/image154.tiff"/><Relationship Id="rId7" Type="http://schemas.openxmlformats.org/officeDocument/2006/relationships/image" Target="../media/image147.emf"/><Relationship Id="rId12" Type="http://schemas.openxmlformats.org/officeDocument/2006/relationships/image" Target="../media/image163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8.tiff"/><Relationship Id="rId11" Type="http://schemas.openxmlformats.org/officeDocument/2006/relationships/image" Target="../media/image162.tiff"/><Relationship Id="rId5" Type="http://schemas.openxmlformats.org/officeDocument/2006/relationships/image" Target="../media/image157.tiff"/><Relationship Id="rId10" Type="http://schemas.openxmlformats.org/officeDocument/2006/relationships/image" Target="../media/image161.tiff"/><Relationship Id="rId4" Type="http://schemas.openxmlformats.org/officeDocument/2006/relationships/image" Target="../media/image156.tiff"/><Relationship Id="rId9" Type="http://schemas.openxmlformats.org/officeDocument/2006/relationships/image" Target="../media/image160.tif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1366" y="2507094"/>
            <a:ext cx="55412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Thorsten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W. Becker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Jackson School of Geosciences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The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cs typeface="Arial"/>
                <a:sym typeface="Arial"/>
              </a:rPr>
              <a:t> University of Texas at Austin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i="1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Internal Earth </a:t>
            </a:r>
            <a:r>
              <a:rPr lang="en-US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Doctoral Training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kern="0" dirty="0" err="1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Barcelonette</a:t>
            </a:r>
            <a:r>
              <a:rPr lang="en-US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, France</a:t>
            </a:r>
            <a:endParaRPr lang="en-US" sz="1600" kern="0" dirty="0">
              <a:solidFill>
                <a:srgbClr val="000000"/>
              </a:solidFill>
              <a:latin typeface="Optima" pitchFamily="2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600" kern="0" dirty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October </a:t>
            </a:r>
            <a:r>
              <a:rPr lang="en-US" sz="1600" kern="0" dirty="0" smtClean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14, </a:t>
            </a:r>
            <a:r>
              <a:rPr lang="en-US" sz="1600" kern="0" dirty="0">
                <a:solidFill>
                  <a:srgbClr val="000000"/>
                </a:solidFill>
                <a:latin typeface="Optima" pitchFamily="2" charset="0"/>
                <a:cs typeface="Arial"/>
                <a:sym typeface="Arial"/>
              </a:rPr>
              <a:t>2019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8959" y="822202"/>
            <a:ext cx="69260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Optima" pitchFamily="2" charset="0"/>
              </a:rPr>
              <a:t>An introduction to</a:t>
            </a:r>
          </a:p>
          <a:p>
            <a:pPr algn="ctr"/>
            <a:r>
              <a:rPr lang="en-US" sz="3200" b="1" dirty="0" smtClean="0">
                <a:latin typeface="Optima" pitchFamily="2" charset="0"/>
              </a:rPr>
              <a:t>Mantle Convection</a:t>
            </a:r>
            <a:endParaRPr lang="en-US" sz="3200" b="1" dirty="0">
              <a:latin typeface="Optima" pitchFamily="2" charset="0"/>
              <a:cs typeface="Optima"/>
            </a:endParaRPr>
          </a:p>
        </p:txBody>
      </p:sp>
      <p:pic>
        <p:nvPicPr>
          <p:cNvPr id="20482" name="Picture 2" descr="Image result for utig logo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6" y="4569184"/>
            <a:ext cx="492467" cy="49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Image result for jackson school of geoscien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732" y="4537903"/>
            <a:ext cx="2420602" cy="49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422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Internal and gradient change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558091" y="3274577"/>
            <a:ext cx="1162888" cy="755878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2215" tIns="31107" rIns="62215" bIns="31107" numCol="1" rtlCol="0" anchor="t" anchorCtr="0" compatLnSpc="1">
            <a:prstTxWarp prst="textNoShape">
              <a:avLst/>
            </a:prstTxWarp>
          </a:bodyPr>
          <a:lstStyle/>
          <a:p>
            <a:pPr defTabSz="31107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33">
              <a:solidFill>
                <a:schemeClr val="bg1"/>
              </a:solidFill>
              <a:latin typeface="Times New Roman" panose="02020603050405020304" pitchFamily="18" charset="0"/>
              <a:cs typeface="WenQuanYi Zen He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338" y="1956298"/>
            <a:ext cx="1919625" cy="4156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097" y="2384620"/>
            <a:ext cx="4406185" cy="650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338" y="1302025"/>
            <a:ext cx="2323200" cy="6341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2" y="967321"/>
            <a:ext cx="4242796" cy="35394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78512"/>
          <a:stretch/>
        </p:blipFill>
        <p:spPr>
          <a:xfrm>
            <a:off x="5047954" y="3004460"/>
            <a:ext cx="714768" cy="6804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r="86518"/>
          <a:stretch/>
        </p:blipFill>
        <p:spPr>
          <a:xfrm>
            <a:off x="4607998" y="2991628"/>
            <a:ext cx="448479" cy="6804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289128" y="3592974"/>
                <a:ext cx="3443433" cy="4682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𝑚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𝐻𝐴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𝑧𝐴</m:t>
                      </m:r>
                    </m:oMath>
                  </m:oMathPara>
                </a14:m>
                <a:endParaRPr lang="en-US" sz="16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128" y="3592974"/>
                <a:ext cx="3443433" cy="4682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9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CustomShape 2"/>
          <p:cNvSpPr/>
          <p:nvPr/>
        </p:nvSpPr>
        <p:spPr>
          <a:xfrm>
            <a:off x="193785" y="1946880"/>
            <a:ext cx="872316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99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Constitutive law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</a:t>
            </a:r>
            <a:r>
              <a:rPr lang="en-US" sz="199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for an i</a:t>
            </a:r>
            <a:r>
              <a:rPr lang="en-US" sz="199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ncompressible, Newtonian fluid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43279" y="1052513"/>
            <a:ext cx="6552909" cy="2195550"/>
            <a:chOff x="1043279" y="1052513"/>
            <a:chExt cx="6552909" cy="219555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2876550" y="2355850"/>
            <a:ext cx="4719638" cy="892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50" name="Equation" r:id="rId3" imgW="2413000" imgH="457200" progId="Equation.3">
                    <p:embed/>
                  </p:oleObj>
                </mc:Choice>
                <mc:Fallback>
                  <p:oleObj name="Equation" r:id="rId3" imgW="2413000" imgH="4572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876550" y="2355850"/>
                          <a:ext cx="4719638" cy="892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1043279" y="2403513"/>
            <a:ext cx="919163" cy="844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51" name="Equation" r:id="rId5" imgW="469900" imgH="431800" progId="Equation.3">
                    <p:embed/>
                  </p:oleObj>
                </mc:Choice>
                <mc:Fallback>
                  <p:oleObj name="Equation" r:id="rId5" imgW="469900" imgH="431800" progId="Equation.3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43279" y="2403513"/>
                          <a:ext cx="919163" cy="844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3368675" y="1052513"/>
            <a:ext cx="2260600" cy="893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52" name="Equation" r:id="rId7" imgW="1155700" imgH="457200" progId="Equation.3">
                    <p:embed/>
                  </p:oleObj>
                </mc:Choice>
                <mc:Fallback>
                  <p:oleObj name="Equation" r:id="rId7" imgW="1155700" imgH="457200" progId="Equation.3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368675" y="1052513"/>
                          <a:ext cx="2260600" cy="8937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8" name="CustomShape 5"/>
          <p:cNvSpPr/>
          <p:nvPr/>
        </p:nvSpPr>
        <p:spPr>
          <a:xfrm>
            <a:off x="6374807" y="3182863"/>
            <a:ext cx="1113598" cy="245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000" b="0" strike="noStrike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2 x strain-rate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19" name="CustomShape 9"/>
          <p:cNvSpPr/>
          <p:nvPr/>
        </p:nvSpPr>
        <p:spPr>
          <a:xfrm>
            <a:off x="3562087" y="3041528"/>
            <a:ext cx="695160" cy="39924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dynamic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  <a:p>
            <a:pPr algn="ctr"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pressure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22" name="CustomShape 10"/>
          <p:cNvSpPr/>
          <p:nvPr/>
        </p:nvSpPr>
        <p:spPr>
          <a:xfrm>
            <a:off x="4347837" y="2998265"/>
            <a:ext cx="1007933" cy="4608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Newtonian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viscosity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23" name="CustomShape 7"/>
          <p:cNvSpPr/>
          <p:nvPr/>
        </p:nvSpPr>
        <p:spPr>
          <a:xfrm>
            <a:off x="619514" y="3182863"/>
            <a:ext cx="1808974" cy="2761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200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conservation of mass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907767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CustomShape 2"/>
          <p:cNvSpPr/>
          <p:nvPr/>
        </p:nvSpPr>
        <p:spPr>
          <a:xfrm>
            <a:off x="193785" y="1946880"/>
            <a:ext cx="8723160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99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Constitutive law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</a:t>
            </a:r>
            <a:r>
              <a:rPr lang="en-US" sz="199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for an i</a:t>
            </a:r>
            <a:r>
              <a:rPr lang="en-US" sz="199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ncompressible, Newtonian fluid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523" name="CustomShape 3"/>
          <p:cNvSpPr/>
          <p:nvPr/>
        </p:nvSpPr>
        <p:spPr>
          <a:xfrm>
            <a:off x="193784" y="3378650"/>
            <a:ext cx="8775654" cy="401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99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Stokes equation for constant viscosity (neglect </a:t>
            </a:r>
            <a:r>
              <a:rPr lang="en-US" sz="199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inertia, laminar)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043279" y="1052513"/>
            <a:ext cx="6552909" cy="2195550"/>
            <a:chOff x="1043279" y="1052513"/>
            <a:chExt cx="6552909" cy="2195550"/>
          </a:xfrm>
        </p:grpSpPr>
        <p:graphicFrame>
          <p:nvGraphicFramePr>
            <p:cNvPr id="9" name="Object 8"/>
            <p:cNvGraphicFramePr>
              <a:graphicFrameLocks noChangeAspect="1"/>
            </p:cNvGraphicFramePr>
            <p:nvPr>
              <p:extLst/>
            </p:nvPr>
          </p:nvGraphicFramePr>
          <p:xfrm>
            <a:off x="2876550" y="2355850"/>
            <a:ext cx="4719638" cy="8921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14" name="Equation" r:id="rId3" imgW="2413000" imgH="457200" progId="Equation.3">
                    <p:embed/>
                  </p:oleObj>
                </mc:Choice>
                <mc:Fallback>
                  <p:oleObj name="Equation" r:id="rId3" imgW="2413000" imgH="457200" progId="Equation.3">
                    <p:embed/>
                    <p:pic>
                      <p:nvPicPr>
                        <p:cNvPr id="9" name="Object 8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2876550" y="2355850"/>
                          <a:ext cx="4719638" cy="8921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/>
            </p:nvPr>
          </p:nvGraphicFramePr>
          <p:xfrm>
            <a:off x="1043279" y="2403513"/>
            <a:ext cx="919163" cy="8445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15" name="Equation" r:id="rId5" imgW="469900" imgH="431800" progId="Equation.3">
                    <p:embed/>
                  </p:oleObj>
                </mc:Choice>
                <mc:Fallback>
                  <p:oleObj name="Equation" r:id="rId5" imgW="469900" imgH="431800" progId="Equation.3">
                    <p:embed/>
                    <p:pic>
                      <p:nvPicPr>
                        <p:cNvPr id="10" name="Object 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043279" y="2403513"/>
                          <a:ext cx="919163" cy="8445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>
              <p:extLst/>
            </p:nvPr>
          </p:nvGraphicFramePr>
          <p:xfrm>
            <a:off x="3368675" y="1052513"/>
            <a:ext cx="2260600" cy="893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716" name="Equation" r:id="rId7" imgW="1155700" imgH="457200" progId="Equation.3">
                    <p:embed/>
                  </p:oleObj>
                </mc:Choice>
                <mc:Fallback>
                  <p:oleObj name="Equation" r:id="rId7" imgW="1155700" imgH="457200" progId="Equation.3">
                    <p:embed/>
                    <p:pic>
                      <p:nvPicPr>
                        <p:cNvPr id="16" name="Object 1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368675" y="1052513"/>
                          <a:ext cx="2260600" cy="8937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" name="CustomShape 8"/>
          <p:cNvSpPr/>
          <p:nvPr/>
        </p:nvSpPr>
        <p:spPr>
          <a:xfrm>
            <a:off x="4539647" y="4474584"/>
            <a:ext cx="914760" cy="45259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1000" b="0" strike="noStrike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buoyancy force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25" name="CustomShape 8"/>
          <p:cNvSpPr/>
          <p:nvPr/>
        </p:nvSpPr>
        <p:spPr>
          <a:xfrm>
            <a:off x="2825195" y="4759488"/>
            <a:ext cx="914760" cy="245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000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viscous drag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26" name="CustomShape 8"/>
          <p:cNvSpPr/>
          <p:nvPr/>
        </p:nvSpPr>
        <p:spPr>
          <a:xfrm>
            <a:off x="3854477" y="4600891"/>
            <a:ext cx="914760" cy="509799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000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dynamic </a:t>
            </a:r>
          </a:p>
          <a:p>
            <a:r>
              <a:rPr lang="en-US" sz="1000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pressure </a:t>
            </a:r>
          </a:p>
          <a:p>
            <a:r>
              <a:rPr lang="en-US" sz="1000" b="0" strike="noStrike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gradient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2859491" y="3810000"/>
          <a:ext cx="2806700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17" name="Equation" r:id="rId9" imgW="1435100" imgH="457200" progId="Equation.3">
                  <p:embed/>
                </p:oleObj>
              </mc:Choice>
              <mc:Fallback>
                <p:oleObj name="Equation" r:id="rId9" imgW="1435100" imgH="457200" progId="Equation.3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59491" y="3810000"/>
                        <a:ext cx="2806700" cy="893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/>
          <p:cNvSpPr/>
          <p:nvPr/>
        </p:nvSpPr>
        <p:spPr>
          <a:xfrm>
            <a:off x="2786743" y="919843"/>
            <a:ext cx="3429000" cy="985157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Mantle is in the Stokes flow regime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4709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Internal and gradient change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558091" y="3274577"/>
            <a:ext cx="1162888" cy="755878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2215" tIns="31107" rIns="62215" bIns="31107" numCol="1" rtlCol="0" anchor="t" anchorCtr="0" compatLnSpc="1">
            <a:prstTxWarp prst="textNoShape">
              <a:avLst/>
            </a:prstTxWarp>
          </a:bodyPr>
          <a:lstStyle/>
          <a:p>
            <a:pPr defTabSz="31107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33">
              <a:solidFill>
                <a:schemeClr val="bg1"/>
              </a:solidFill>
              <a:latin typeface="Times New Roman" panose="02020603050405020304" pitchFamily="18" charset="0"/>
              <a:cs typeface="WenQuanYi Zen He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338" y="1956298"/>
            <a:ext cx="1919625" cy="4156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097" y="2384620"/>
            <a:ext cx="4406185" cy="650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338" y="1302025"/>
            <a:ext cx="2323200" cy="634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81226" y="3854953"/>
            <a:ext cx="2131407" cy="102599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999758" y="3938178"/>
            <a:ext cx="1493301" cy="125219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2" y="967321"/>
            <a:ext cx="4242796" cy="35394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78512"/>
          <a:stretch/>
        </p:blipFill>
        <p:spPr>
          <a:xfrm>
            <a:off x="5047954" y="3004460"/>
            <a:ext cx="714768" cy="6804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/>
          <a:srcRect r="86518"/>
          <a:stretch/>
        </p:blipFill>
        <p:spPr>
          <a:xfrm>
            <a:off x="4607998" y="2991628"/>
            <a:ext cx="448479" cy="6804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289128" y="3592974"/>
                <a:ext cx="3443433" cy="4682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𝑚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𝐻𝐴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𝑧𝐴</m:t>
                      </m:r>
                    </m:oMath>
                  </m:oMathPara>
                </a14:m>
                <a:endParaRPr lang="en-US" sz="16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128" y="3592974"/>
                <a:ext cx="3443433" cy="4682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3995795" y="4157569"/>
                <a:ext cx="3443433" cy="4682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𝜌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16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5795" y="4157569"/>
                <a:ext cx="3443433" cy="4682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329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Internal and gradient change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558091" y="3274577"/>
            <a:ext cx="1162888" cy="755878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2215" tIns="31107" rIns="62215" bIns="31107" numCol="1" rtlCol="0" anchor="t" anchorCtr="0" compatLnSpc="1">
            <a:prstTxWarp prst="textNoShape">
              <a:avLst/>
            </a:prstTxWarp>
          </a:bodyPr>
          <a:lstStyle/>
          <a:p>
            <a:pPr defTabSz="31107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33">
              <a:solidFill>
                <a:schemeClr val="bg1"/>
              </a:solidFill>
              <a:latin typeface="Times New Roman" panose="02020603050405020304" pitchFamily="18" charset="0"/>
              <a:cs typeface="WenQuanYi Zen Hei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8338" y="1956298"/>
            <a:ext cx="1919625" cy="4156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097" y="2384620"/>
            <a:ext cx="4406185" cy="6508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338" y="1302025"/>
            <a:ext cx="2323200" cy="6341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6695" y="4144404"/>
            <a:ext cx="5954929" cy="94277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81226" y="3854953"/>
            <a:ext cx="2131407" cy="102599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-2099" t="7676" r="74210" b="-7676"/>
          <a:stretch/>
        </p:blipFill>
        <p:spPr>
          <a:xfrm>
            <a:off x="4851846" y="4227629"/>
            <a:ext cx="1660787" cy="9427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9758" y="3938178"/>
            <a:ext cx="1493301" cy="125219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2" y="967321"/>
            <a:ext cx="4242796" cy="35394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/>
          <a:srcRect l="78512"/>
          <a:stretch/>
        </p:blipFill>
        <p:spPr>
          <a:xfrm>
            <a:off x="5047954" y="3004460"/>
            <a:ext cx="714768" cy="6804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r="86518"/>
          <a:stretch/>
        </p:blipFill>
        <p:spPr>
          <a:xfrm>
            <a:off x="4607998" y="2991628"/>
            <a:ext cx="448479" cy="6804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289128" y="3592974"/>
                <a:ext cx="3443433" cy="46820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𝑚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𝑐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𝐻𝐴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𝑧𝐴</m:t>
                      </m:r>
                    </m:oMath>
                  </m:oMathPara>
                </a14:m>
                <a:endParaRPr lang="en-US" sz="16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9128" y="3592974"/>
                <a:ext cx="3443433" cy="46820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651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Conduction equation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14360" y="1617849"/>
            <a:ext cx="4424779" cy="1836376"/>
            <a:chOff x="2059045" y="1767143"/>
            <a:chExt cx="4424779" cy="18363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035" y="2590541"/>
              <a:ext cx="1468476" cy="101297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28192" y="1767143"/>
              <a:ext cx="3955632" cy="101213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2059045" y="1854826"/>
              <a:ext cx="2211773" cy="755858"/>
            </a:xfrm>
            <a:prstGeom prst="rect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xtLst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2213" tIns="31106" rIns="62213" bIns="31106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633">
                <a:solidFill>
                  <a:schemeClr val="bg1"/>
                </a:solidFill>
                <a:latin typeface="Times New Roman" panose="02020603050405020304" pitchFamily="18" charset="0"/>
                <a:cs typeface="WenQuanYi Zen Hei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r="85445"/>
            <a:stretch/>
          </p:blipFill>
          <p:spPr>
            <a:xfrm>
              <a:off x="3746310" y="1767143"/>
              <a:ext cx="575725" cy="1012138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313" y="3865176"/>
            <a:ext cx="6100134" cy="717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45826" y="2821159"/>
            <a:ext cx="35108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t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hermal diffusivity (~10</a:t>
            </a:r>
            <a:r>
              <a:rPr lang="en-US" sz="2000" baseline="300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-6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m</a:t>
            </a:r>
            <a:r>
              <a:rPr lang="en-US" sz="2000" baseline="3000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2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/s)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3787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Steady-state in 1-D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470" y="2966975"/>
            <a:ext cx="1329156" cy="704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553" y="3960758"/>
            <a:ext cx="1148989" cy="575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4774" y="1339110"/>
            <a:ext cx="6100134" cy="7179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31446" y="1407783"/>
            <a:ext cx="441146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/>
                </a:solidFill>
                <a:latin typeface="Optima"/>
                <a:cs typeface="Optima"/>
              </a:rPr>
              <a:t>0</a:t>
            </a:r>
            <a:endParaRPr lang="en-US" sz="36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6089" y="1997122"/>
            <a:ext cx="1033403" cy="71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5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Crustal </a:t>
            </a:r>
            <a:r>
              <a:rPr lang="en-US" dirty="0" err="1"/>
              <a:t>g</a:t>
            </a:r>
            <a:r>
              <a:rPr lang="en-US" dirty="0" err="1" smtClean="0"/>
              <a:t>eotherms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308" y="2814537"/>
            <a:ext cx="3973024" cy="11598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201" y="1751889"/>
            <a:ext cx="1929133" cy="9654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344" y="1576040"/>
            <a:ext cx="4321627" cy="303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4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71" y="0"/>
            <a:ext cx="7889658" cy="5085348"/>
          </a:xfrm>
          <a:prstGeom prst="rect">
            <a:avLst/>
          </a:prstGeom>
        </p:spPr>
      </p:pic>
      <p:sp>
        <p:nvSpPr>
          <p:cNvPr id="6" name="TextShape 1"/>
          <p:cNvSpPr txBox="1"/>
          <p:nvPr/>
        </p:nvSpPr>
        <p:spPr>
          <a:xfrm>
            <a:off x="7687305" y="4907875"/>
            <a:ext cx="1517603" cy="235625"/>
          </a:xfrm>
          <a:prstGeom prst="rect">
            <a:avLst/>
          </a:prstGeom>
          <a:noFill/>
          <a:ln>
            <a:noFill/>
          </a:ln>
        </p:spPr>
        <p:txBody>
          <a:bodyPr lIns="61233" tIns="30617" rIns="61233" bIns="30617"/>
          <a:lstStyle/>
          <a:p>
            <a:r>
              <a:rPr lang="en-US" sz="1225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Jaupart</a:t>
            </a:r>
            <a:r>
              <a:rPr lang="en-US" sz="1225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(2007)</a:t>
            </a:r>
          </a:p>
        </p:txBody>
      </p:sp>
    </p:spTree>
    <p:extLst>
      <p:ext uri="{BB962C8B-B14F-4D97-AF65-F5344CB8AC3E}">
        <p14:creationId xmlns:p14="http://schemas.microsoft.com/office/powerpoint/2010/main" val="280050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 2"/>
          <p:cNvSpPr/>
          <p:nvPr/>
        </p:nvSpPr>
        <p:spPr>
          <a:xfrm>
            <a:off x="5702152" y="1448845"/>
            <a:ext cx="1342231" cy="186638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pic>
        <p:nvPicPr>
          <p:cNvPr id="164" name="Picture 163"/>
          <p:cNvPicPr/>
          <p:nvPr/>
        </p:nvPicPr>
        <p:blipFill>
          <a:blip r:embed="rId2"/>
          <a:stretch/>
        </p:blipFill>
        <p:spPr>
          <a:xfrm>
            <a:off x="68769" y="573928"/>
            <a:ext cx="8864722" cy="3892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Shape 1"/>
          <p:cNvSpPr txBox="1"/>
          <p:nvPr/>
        </p:nvSpPr>
        <p:spPr>
          <a:xfrm>
            <a:off x="7687305" y="4907875"/>
            <a:ext cx="1517603" cy="235625"/>
          </a:xfrm>
          <a:prstGeom prst="rect">
            <a:avLst/>
          </a:prstGeom>
          <a:noFill/>
          <a:ln>
            <a:noFill/>
          </a:ln>
        </p:spPr>
        <p:txBody>
          <a:bodyPr lIns="61233" tIns="30617" rIns="61233" bIns="30617"/>
          <a:lstStyle/>
          <a:p>
            <a:r>
              <a:rPr lang="en-US" sz="1225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Jaupart</a:t>
            </a:r>
            <a:r>
              <a:rPr lang="en-US" sz="1225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(2007)</a:t>
            </a:r>
          </a:p>
        </p:txBody>
      </p:sp>
    </p:spTree>
    <p:extLst>
      <p:ext uri="{BB962C8B-B14F-4D97-AF65-F5344CB8AC3E}">
        <p14:creationId xmlns:p14="http://schemas.microsoft.com/office/powerpoint/2010/main" val="2617258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Time-dependence: Diffusion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852" y="1767122"/>
            <a:ext cx="3955736" cy="10121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4352351" y="1797041"/>
            <a:ext cx="2021063" cy="906687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2215" tIns="31107" rIns="62215" bIns="31107" numCol="1" rtlCol="0" anchor="t" anchorCtr="0" compatLnSpc="1">
            <a:prstTxWarp prst="textNoShape">
              <a:avLst/>
            </a:prstTxWarp>
          </a:bodyPr>
          <a:lstStyle/>
          <a:p>
            <a:pPr defTabSz="31107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33">
              <a:solidFill>
                <a:schemeClr val="bg1"/>
              </a:solidFill>
              <a:latin typeface="Times New Roman" panose="02020603050405020304" pitchFamily="18" charset="0"/>
              <a:cs typeface="WenQuanYi Zen Hei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633038" y="1866796"/>
            <a:ext cx="1232051" cy="909327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2215" tIns="31107" rIns="62215" bIns="31107" numCol="1" rtlCol="0" anchor="t" anchorCtr="0" compatLnSpc="1">
            <a:prstTxWarp prst="textNoShape">
              <a:avLst/>
            </a:prstTxWarp>
          </a:bodyPr>
          <a:lstStyle/>
          <a:p>
            <a:pPr defTabSz="31107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33">
              <a:solidFill>
                <a:schemeClr val="bg1"/>
              </a:solidFill>
              <a:latin typeface="Times New Roman" panose="02020603050405020304" pitchFamily="18" charset="0"/>
              <a:cs typeface="WenQuanYi Zen Hei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669118" y="3823431"/>
            <a:ext cx="627956" cy="109586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2215" tIns="31107" rIns="62215" bIns="31107" numCol="1" rtlCol="0" anchor="t" anchorCtr="0" compatLnSpc="1">
            <a:prstTxWarp prst="textNoShape">
              <a:avLst/>
            </a:prstTxWarp>
          </a:bodyPr>
          <a:lstStyle/>
          <a:p>
            <a:pPr defTabSz="31107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33">
              <a:solidFill>
                <a:schemeClr val="bg1"/>
              </a:solidFill>
              <a:latin typeface="Times New Roman" panose="02020603050405020304" pitchFamily="18" charset="0"/>
              <a:cs typeface="WenQuanYi Zen Hei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223407" y="3579690"/>
            <a:ext cx="1499896" cy="1095860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2215" tIns="31107" rIns="62215" bIns="31107" numCol="1" rtlCol="0" anchor="t" anchorCtr="0" compatLnSpc="1">
            <a:prstTxWarp prst="textNoShape">
              <a:avLst/>
            </a:prstTxWarp>
          </a:bodyPr>
          <a:lstStyle/>
          <a:p>
            <a:pPr defTabSz="31107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33">
              <a:solidFill>
                <a:schemeClr val="bg1"/>
              </a:solidFill>
              <a:latin typeface="Times New Roman" panose="02020603050405020304" pitchFamily="18" charset="0"/>
              <a:cs typeface="WenQuanYi Zen Hei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889" y="2821672"/>
            <a:ext cx="1700488" cy="11730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452" y="1945715"/>
            <a:ext cx="3574588" cy="215074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2093097" y="2416393"/>
            <a:ext cx="92413" cy="4076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r="85445"/>
          <a:stretch/>
        </p:blipFill>
        <p:spPr>
          <a:xfrm>
            <a:off x="5844083" y="1797042"/>
            <a:ext cx="575725" cy="101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4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Half-space </a:t>
            </a:r>
            <a:r>
              <a:rPr lang="en-US" dirty="0"/>
              <a:t>cooling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513" y="1025761"/>
            <a:ext cx="7532058" cy="1955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640" y="3157900"/>
            <a:ext cx="2314064" cy="1389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47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Continuum approximation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736" y="1324987"/>
            <a:ext cx="3833573" cy="3144789"/>
          </a:xfrm>
          <a:prstGeom prst="rect">
            <a:avLst/>
          </a:prstGeom>
        </p:spPr>
      </p:pic>
      <p:pic>
        <p:nvPicPr>
          <p:cNvPr id="24578" name="Picture 2" descr="Image result for monkey playing tug of war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216" y="2580037"/>
            <a:ext cx="1389028" cy="7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Image result for monkey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008" y="3460247"/>
            <a:ext cx="2208365" cy="120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37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Half-space </a:t>
            </a:r>
            <a:r>
              <a:rPr lang="en-US" dirty="0"/>
              <a:t>cooling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538" y="1021050"/>
            <a:ext cx="4687869" cy="1216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47" y="1251589"/>
            <a:ext cx="1418021" cy="851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481" y="2426230"/>
            <a:ext cx="3686383" cy="826276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5"/>
          <a:stretch/>
        </p:blipFill>
        <p:spPr>
          <a:xfrm>
            <a:off x="6308990" y="463575"/>
            <a:ext cx="3598106" cy="46560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2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Half-space </a:t>
            </a:r>
            <a:r>
              <a:rPr lang="en-US" dirty="0"/>
              <a:t>cooling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5538" y="1021050"/>
            <a:ext cx="4687869" cy="12168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47" y="1251589"/>
            <a:ext cx="1418021" cy="851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7481" y="2426230"/>
            <a:ext cx="3686383" cy="826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171" y="3206573"/>
            <a:ext cx="2163001" cy="471734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6"/>
          <a:stretch/>
        </p:blipFill>
        <p:spPr>
          <a:xfrm>
            <a:off x="6308990" y="463575"/>
            <a:ext cx="3598106" cy="4656073"/>
          </a:xfrm>
          <a:prstGeom prst="rect">
            <a:avLst/>
          </a:prstGeom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 flipH="1" flipV="1">
            <a:off x="8617727" y="3565502"/>
            <a:ext cx="19735" cy="11314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703407" y="3565502"/>
            <a:ext cx="1934055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591410" y="2506377"/>
            <a:ext cx="6579" cy="219061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703407" y="2506377"/>
            <a:ext cx="187484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15568" y="2301242"/>
            <a:ext cx="39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2"/>
                </a:solidFill>
                <a:latin typeface="Optima"/>
                <a:cs typeface="Optima"/>
              </a:rPr>
              <a:t>z</a:t>
            </a:r>
            <a:r>
              <a:rPr lang="en-US" baseline="-25000" dirty="0" err="1" smtClean="0">
                <a:solidFill>
                  <a:schemeClr val="accent2"/>
                </a:solidFill>
                <a:latin typeface="Optima"/>
                <a:cs typeface="Optima"/>
              </a:rPr>
              <a:t>T</a:t>
            </a:r>
            <a:endParaRPr lang="en-US" baseline="-25000" dirty="0">
              <a:solidFill>
                <a:schemeClr val="accent2"/>
              </a:solidFill>
              <a:latin typeface="Optima"/>
              <a:cs typeface="Optim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86388" y="3417017"/>
            <a:ext cx="394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/>
                </a:solidFill>
                <a:latin typeface="Optima"/>
                <a:cs typeface="Optima"/>
              </a:rPr>
              <a:t>z</a:t>
            </a:r>
            <a:r>
              <a:rPr lang="en-US" baseline="-25000" dirty="0" err="1" smtClean="0">
                <a:solidFill>
                  <a:schemeClr val="accent6"/>
                </a:solidFill>
                <a:latin typeface="Optima"/>
                <a:cs typeface="Optima"/>
              </a:rPr>
              <a:t>T</a:t>
            </a:r>
            <a:endParaRPr lang="en-US" baseline="-25000" dirty="0">
              <a:solidFill>
                <a:schemeClr val="accent6"/>
              </a:solidFill>
              <a:latin typeface="Optima"/>
              <a:cs typeface="Optima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982932" y="3731251"/>
                <a:ext cx="1275477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𝜂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𝑇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=</m:t>
                      </m:r>
                      <m:func>
                        <m:func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4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erf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−1</m:t>
                              </m:r>
                            </m:sup>
                          </m:sSup>
                        </m:fName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(0.9)</m:t>
                          </m:r>
                        </m:e>
                      </m:func>
                    </m:oMath>
                  </m:oMathPara>
                </a14:m>
                <a:endParaRPr lang="en-US" sz="14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2932" y="3731251"/>
                <a:ext cx="1275477" cy="215444"/>
              </a:xfrm>
              <a:prstGeom prst="rect">
                <a:avLst/>
              </a:prstGeom>
              <a:blipFill>
                <a:blip r:embed="rId7"/>
                <a:stretch>
                  <a:fillRect l="-2381" t="-2857" r="-3810" b="-3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622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Diffusive scaling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1555" y="1506908"/>
            <a:ext cx="28007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latin typeface="Optima"/>
                <a:cs typeface="Optima"/>
              </a:rPr>
              <a:t>[</a:t>
            </a:r>
            <a:r>
              <a:rPr lang="en-US" sz="4800" dirty="0">
                <a:latin typeface="Symbol" panose="05050102010706020507" pitchFamily="18" charset="2"/>
                <a:cs typeface="Optima"/>
              </a:rPr>
              <a:t>k</a:t>
            </a:r>
            <a:r>
              <a:rPr lang="en-US" sz="4800" dirty="0">
                <a:latin typeface="Optima"/>
                <a:cs typeface="Optima"/>
              </a:rPr>
              <a:t>] = m</a:t>
            </a:r>
            <a:r>
              <a:rPr lang="en-US" sz="4800" baseline="30000" dirty="0">
                <a:latin typeface="Optima"/>
                <a:cs typeface="Optima"/>
              </a:rPr>
              <a:t>2</a:t>
            </a:r>
            <a:r>
              <a:rPr lang="en-US" sz="4800" dirty="0">
                <a:latin typeface="Optima"/>
                <a:cs typeface="Optima"/>
              </a:rPr>
              <a:t>/s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7960" y="4363399"/>
            <a:ext cx="236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>
                <a:latin typeface="Optima"/>
                <a:cs typeface="Optima"/>
              </a:rPr>
              <a:t>t</a:t>
            </a:r>
            <a:r>
              <a:rPr lang="en-US" sz="3600" baseline="-25000" dirty="0" err="1">
                <a:latin typeface="Optima"/>
                <a:cs typeface="Optima"/>
              </a:rPr>
              <a:t>diff</a:t>
            </a:r>
            <a:r>
              <a:rPr lang="en-US" sz="3600" dirty="0">
                <a:latin typeface="Optima"/>
                <a:cs typeface="Optima"/>
              </a:rPr>
              <a:t> ~ (</a:t>
            </a:r>
            <a:r>
              <a:rPr lang="en-US" sz="3600" i="1" dirty="0" err="1">
                <a:latin typeface="Optima"/>
                <a:cs typeface="Optima"/>
              </a:rPr>
              <a:t>l</a:t>
            </a:r>
            <a:r>
              <a:rPr lang="en-US" sz="3600" baseline="-25000" dirty="0" err="1">
                <a:latin typeface="Optima"/>
                <a:cs typeface="Optima"/>
              </a:rPr>
              <a:t>c</a:t>
            </a:r>
            <a:r>
              <a:rPr lang="en-US" sz="3600" dirty="0">
                <a:latin typeface="Optima"/>
                <a:cs typeface="Optima"/>
              </a:rPr>
              <a:t>)</a:t>
            </a:r>
            <a:r>
              <a:rPr lang="en-US" sz="3600" baseline="30000" dirty="0">
                <a:latin typeface="Optima"/>
                <a:cs typeface="Optima"/>
              </a:rPr>
              <a:t>2</a:t>
            </a:r>
            <a:r>
              <a:rPr lang="en-US" sz="3600" dirty="0">
                <a:latin typeface="Optima"/>
                <a:cs typeface="Optima"/>
              </a:rPr>
              <a:t>/</a:t>
            </a:r>
            <a:r>
              <a:rPr lang="en-US" sz="3600" dirty="0">
                <a:latin typeface="Symbol" panose="05050102010706020507" pitchFamily="18" charset="2"/>
                <a:cs typeface="Optima"/>
              </a:rPr>
              <a:t>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83840" y="3449618"/>
            <a:ext cx="24961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err="1">
                <a:latin typeface="Optima"/>
                <a:cs typeface="Optima"/>
              </a:rPr>
              <a:t>l</a:t>
            </a:r>
            <a:r>
              <a:rPr lang="en-US" sz="3600" baseline="-25000" dirty="0" err="1">
                <a:latin typeface="Optima"/>
                <a:cs typeface="Optima"/>
              </a:rPr>
              <a:t>diff</a:t>
            </a:r>
            <a:r>
              <a:rPr lang="en-US" sz="3600" dirty="0">
                <a:latin typeface="Optima"/>
                <a:cs typeface="Optima"/>
              </a:rPr>
              <a:t> ~ (</a:t>
            </a:r>
            <a:r>
              <a:rPr lang="en-US" sz="3600" i="1" dirty="0" err="1">
                <a:latin typeface="Optima"/>
                <a:cs typeface="Optima"/>
              </a:rPr>
              <a:t>t</a:t>
            </a:r>
            <a:r>
              <a:rPr lang="en-US" sz="3600" baseline="-25000" dirty="0" err="1">
                <a:latin typeface="Optima"/>
                <a:cs typeface="Optima"/>
              </a:rPr>
              <a:t>c</a:t>
            </a:r>
            <a:r>
              <a:rPr lang="en-US" sz="3600" dirty="0" err="1">
                <a:latin typeface="Symbol" panose="05050102010706020507" pitchFamily="18" charset="2"/>
                <a:cs typeface="Optima"/>
              </a:rPr>
              <a:t>k</a:t>
            </a:r>
            <a:r>
              <a:rPr lang="en-US" sz="3600" dirty="0">
                <a:latin typeface="Optima" pitchFamily="2" charset="0"/>
                <a:cs typeface="Optima"/>
              </a:rPr>
              <a:t>)</a:t>
            </a:r>
            <a:r>
              <a:rPr lang="en-US" sz="3600" baseline="30000" dirty="0">
                <a:latin typeface="Optima" pitchFamily="2" charset="0"/>
                <a:cs typeface="Optima"/>
              </a:rPr>
              <a:t>1/2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696" y="2518291"/>
            <a:ext cx="3372484" cy="735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22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565412" y="-235268"/>
            <a:ext cx="8361500" cy="1275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4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Half-space cooling </a:t>
            </a:r>
            <a:r>
              <a:rPr kumimoji="0" lang="en-US" sz="2994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applied to</a:t>
            </a:r>
            <a:r>
              <a:rPr kumimoji="0" lang="en-US" sz="2994" b="0" i="0" u="none" strike="noStrike" kern="1200" cap="none" spc="-1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 </a:t>
            </a:r>
            <a:r>
              <a:rPr kumimoji="0" lang="en-US" sz="2994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seafloor</a:t>
            </a:r>
            <a:r>
              <a:rPr kumimoji="0" lang="en-US" sz="2994" b="0" i="0" u="none" strike="noStrike" kern="1200" cap="none" spc="-1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 spreading</a:t>
            </a:r>
            <a:endParaRPr kumimoji="0" lang="en-US" sz="2994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</p:txBody>
      </p:sp>
      <p:pic>
        <p:nvPicPr>
          <p:cNvPr id="45" name="Picture 44"/>
          <p:cNvPicPr/>
          <p:nvPr/>
        </p:nvPicPr>
        <p:blipFill>
          <a:blip r:embed="rId2"/>
          <a:stretch/>
        </p:blipFill>
        <p:spPr>
          <a:xfrm>
            <a:off x="2951187" y="2711951"/>
            <a:ext cx="3335589" cy="2441071"/>
          </a:xfrm>
          <a:prstGeom prst="rect">
            <a:avLst/>
          </a:prstGeom>
          <a:ln>
            <a:noFill/>
          </a:ln>
        </p:spPr>
      </p:pic>
      <p:sp>
        <p:nvSpPr>
          <p:cNvPr id="46" name="TextShape 2"/>
          <p:cNvSpPr txBox="1"/>
          <p:nvPr/>
        </p:nvSpPr>
        <p:spPr>
          <a:xfrm>
            <a:off x="6939643" y="4896836"/>
            <a:ext cx="2862861" cy="292702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Carlson and Johnson (1994)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247" y="981298"/>
            <a:ext cx="3401481" cy="1797116"/>
          </a:xfrm>
          <a:prstGeom prst="rect">
            <a:avLst/>
          </a:prstGeom>
        </p:spPr>
      </p:pic>
      <p:pic>
        <p:nvPicPr>
          <p:cNvPr id="15" name="Picture 14"/>
          <p:cNvPicPr/>
          <p:nvPr/>
        </p:nvPicPr>
        <p:blipFill>
          <a:blip r:embed="rId4"/>
          <a:stretch/>
        </p:blipFill>
        <p:spPr>
          <a:xfrm>
            <a:off x="4011680" y="767094"/>
            <a:ext cx="4526280" cy="2011320"/>
          </a:xfrm>
          <a:prstGeom prst="rect">
            <a:avLst/>
          </a:prstGeom>
          <a:ln>
            <a:noFill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2611632" y="1934055"/>
            <a:ext cx="5118008" cy="460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7581626" y="2717976"/>
                <a:ext cx="772647" cy="3968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 smtClean="0">
                    <a:solidFill>
                      <a:schemeClr val="tx1"/>
                    </a:solidFill>
                    <a:cs typeface="Optima"/>
                  </a:rPr>
                  <a:t>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Optima"/>
                      </a:rPr>
                      <m:t>∝√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Optima"/>
                      </a:rPr>
                      <m:t>𝑡</m:t>
                    </m:r>
                  </m:oMath>
                </a14:m>
                <a:endParaRPr lang="en-US" sz="24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626" y="2717976"/>
                <a:ext cx="772647" cy="396840"/>
              </a:xfrm>
              <a:prstGeom prst="rect">
                <a:avLst/>
              </a:prstGeom>
              <a:blipFill>
                <a:blip r:embed="rId5"/>
                <a:stretch>
                  <a:fillRect l="-24603" t="-18462" b="-4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7581625" y="3275009"/>
                <a:ext cx="1148007" cy="3968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𝑧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𝑤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∝√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𝑡</m:t>
                      </m:r>
                    </m:oMath>
                  </m:oMathPara>
                </a14:m>
                <a:endParaRPr lang="en-US" sz="2400" dirty="0" err="1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625" y="3275009"/>
                <a:ext cx="1148007" cy="3968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1921987" y="2365836"/>
            <a:ext cx="918521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>
            <a:spAutoFit/>
          </a:bodyPr>
          <a:lstStyle/>
          <a:p>
            <a:r>
              <a:rPr lang="en-US" sz="2400" dirty="0">
                <a:latin typeface="Optima"/>
                <a:cs typeface="Optima"/>
              </a:rPr>
              <a:t>t</a:t>
            </a:r>
            <a:r>
              <a:rPr lang="en-US" sz="2400" dirty="0" smtClean="0">
                <a:solidFill>
                  <a:schemeClr val="tx1"/>
                </a:solidFill>
                <a:latin typeface="Optima"/>
                <a:cs typeface="Optima"/>
              </a:rPr>
              <a:t> = x/v </a:t>
            </a:r>
            <a:endParaRPr lang="en-US" sz="2400" dirty="0">
              <a:solidFill>
                <a:schemeClr val="tx1"/>
              </a:solidFill>
              <a:latin typeface="Optima"/>
              <a:cs typeface="Optim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81625" y="3860820"/>
            <a:ext cx="1181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Optima"/>
                <a:cs typeface="Optima"/>
              </a:rPr>
              <a:t>f</a:t>
            </a:r>
            <a:r>
              <a:rPr lang="en-US" sz="1400" dirty="0" smtClean="0">
                <a:latin typeface="Optima"/>
                <a:cs typeface="Optima"/>
              </a:rPr>
              <a:t>rom isostasy</a:t>
            </a:r>
            <a:endParaRPr lang="en-US" sz="14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70115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19" y="1061172"/>
            <a:ext cx="2765794" cy="1461261"/>
          </a:xfrm>
          <a:prstGeom prst="rect">
            <a:avLst/>
          </a:prstGeom>
        </p:spPr>
      </p:pic>
      <p:sp>
        <p:nvSpPr>
          <p:cNvPr id="42" name="TextShape 1"/>
          <p:cNvSpPr txBox="1"/>
          <p:nvPr/>
        </p:nvSpPr>
        <p:spPr>
          <a:xfrm>
            <a:off x="137815" y="8133"/>
            <a:ext cx="5857474" cy="12758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4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Half-space cooling ~explains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94" spc="-1" dirty="0">
                <a:solidFill>
                  <a:srgbClr val="000000"/>
                </a:solidFill>
                <a:latin typeface="Optima" pitchFamily="2" charset="0"/>
              </a:rPr>
              <a:t>o</a:t>
            </a:r>
            <a:r>
              <a:rPr lang="en-US" sz="2994" spc="-1" dirty="0" smtClean="0">
                <a:solidFill>
                  <a:srgbClr val="000000"/>
                </a:solidFill>
                <a:latin typeface="Optima" pitchFamily="2" charset="0"/>
              </a:rPr>
              <a:t>ceanic lithosphere</a:t>
            </a:r>
            <a:endParaRPr kumimoji="0" lang="en-US" sz="2994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</p:txBody>
      </p:sp>
      <p:pic>
        <p:nvPicPr>
          <p:cNvPr id="44" name="Picture 43"/>
          <p:cNvPicPr/>
          <p:nvPr/>
        </p:nvPicPr>
        <p:blipFill>
          <a:blip r:embed="rId3"/>
          <a:stretch/>
        </p:blipFill>
        <p:spPr>
          <a:xfrm>
            <a:off x="5657388" y="2488581"/>
            <a:ext cx="3177840" cy="2358274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/>
          <p:nvPr/>
        </p:nvPicPr>
        <p:blipFill>
          <a:blip r:embed="rId4"/>
          <a:stretch/>
        </p:blipFill>
        <p:spPr>
          <a:xfrm>
            <a:off x="5657388" y="45609"/>
            <a:ext cx="3100439" cy="2476824"/>
          </a:xfrm>
          <a:prstGeom prst="rect">
            <a:avLst/>
          </a:prstGeom>
          <a:ln>
            <a:noFill/>
          </a:ln>
        </p:spPr>
      </p:pic>
      <p:sp>
        <p:nvSpPr>
          <p:cNvPr id="46" name="TextShape 2"/>
          <p:cNvSpPr txBox="1"/>
          <p:nvPr/>
        </p:nvSpPr>
        <p:spPr>
          <a:xfrm>
            <a:off x="6939643" y="4836124"/>
            <a:ext cx="2862861" cy="292702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Carlson and Johnson (1994)</a:t>
            </a:r>
          </a:p>
        </p:txBody>
      </p:sp>
      <p:sp>
        <p:nvSpPr>
          <p:cNvPr id="11" name="TextShape 2"/>
          <p:cNvSpPr txBox="1"/>
          <p:nvPr/>
        </p:nvSpPr>
        <p:spPr>
          <a:xfrm>
            <a:off x="0" y="4857998"/>
            <a:ext cx="1673817" cy="292702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1" normalizeH="0" baseline="0" noProof="0" dirty="0" smtClean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Optima" pitchFamily="2" charset="0"/>
                <a:ea typeface="+mn-ea"/>
                <a:cs typeface="+mn-cs"/>
              </a:rPr>
              <a:t>Auer et al. (2015)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Optima" pitchFamily="2" charset="0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946" y="3193869"/>
            <a:ext cx="1449932" cy="6232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387928" y="2051785"/>
            <a:ext cx="5974039" cy="2867989"/>
            <a:chOff x="362255" y="2897914"/>
            <a:chExt cx="4692567" cy="225278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3567" y="3023513"/>
              <a:ext cx="4601255" cy="18017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7782" y="4898400"/>
              <a:ext cx="1268831" cy="2523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62255" y="4695812"/>
              <a:ext cx="517071" cy="33201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3962" y="2897914"/>
              <a:ext cx="517071" cy="33201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556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Rectangle 1"/>
          <p:cNvSpPr/>
          <p:nvPr/>
        </p:nvSpPr>
        <p:spPr>
          <a:xfrm>
            <a:off x="1714158" y="4172496"/>
            <a:ext cx="635110" cy="527095"/>
          </a:xfrm>
          <a:prstGeom prst="roundRect">
            <a:avLst/>
          </a:prstGeom>
          <a:noFill/>
          <a:ln>
            <a:noFill/>
          </a:ln>
        </p:spPr>
      </p:sp>
      <p:sp>
        <p:nvSpPr>
          <p:cNvPr id="148" name="TextShape 2"/>
          <p:cNvSpPr txBox="1"/>
          <p:nvPr/>
        </p:nvSpPr>
        <p:spPr>
          <a:xfrm>
            <a:off x="1647047" y="186747"/>
            <a:ext cx="5856340" cy="8587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ts val="3113"/>
              </a:lnSpc>
            </a:pPr>
            <a:r>
              <a:rPr lang="en-GB" sz="2994" spc="-1" dirty="0">
                <a:solidFill>
                  <a:srgbClr val="000000"/>
                </a:solidFill>
                <a:latin typeface="Optima" pitchFamily="2" charset="0"/>
              </a:rPr>
              <a:t>Global heat flow</a:t>
            </a:r>
            <a:endParaRPr lang="en-US" sz="2994" spc="-1" dirty="0">
              <a:solidFill>
                <a:srgbClr val="000000"/>
              </a:solidFill>
              <a:latin typeface="Optima" pitchFamily="2" charset="0"/>
            </a:endParaRPr>
          </a:p>
        </p:txBody>
      </p:sp>
      <p:pic>
        <p:nvPicPr>
          <p:cNvPr id="149" name="Picture 148"/>
          <p:cNvPicPr/>
          <p:nvPr/>
        </p:nvPicPr>
        <p:blipFill>
          <a:blip r:embed="rId2"/>
          <a:stretch/>
        </p:blipFill>
        <p:spPr>
          <a:xfrm>
            <a:off x="906858" y="887702"/>
            <a:ext cx="8237142" cy="42557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06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/>
          <p:nvPr/>
        </p:nvPicPr>
        <p:blipFill>
          <a:blip r:embed="rId2"/>
          <a:stretch/>
        </p:blipFill>
        <p:spPr>
          <a:xfrm>
            <a:off x="5816928" y="0"/>
            <a:ext cx="3327072" cy="5168240"/>
          </a:xfrm>
          <a:prstGeom prst="rect">
            <a:avLst/>
          </a:prstGeom>
          <a:ln>
            <a:noFill/>
          </a:ln>
        </p:spPr>
      </p:pic>
      <p:pic>
        <p:nvPicPr>
          <p:cNvPr id="55" name="Picture 54"/>
          <p:cNvPicPr/>
          <p:nvPr/>
        </p:nvPicPr>
        <p:blipFill>
          <a:blip r:embed="rId3"/>
          <a:stretch/>
        </p:blipFill>
        <p:spPr>
          <a:xfrm>
            <a:off x="124989" y="1191154"/>
            <a:ext cx="5761060" cy="3009626"/>
          </a:xfrm>
          <a:prstGeom prst="rect">
            <a:avLst/>
          </a:prstGeom>
          <a:ln>
            <a:noFill/>
          </a:ln>
        </p:spPr>
      </p:pic>
      <p:sp>
        <p:nvSpPr>
          <p:cNvPr id="56" name="TextShape 1"/>
          <p:cNvSpPr txBox="1"/>
          <p:nvPr/>
        </p:nvSpPr>
        <p:spPr>
          <a:xfrm>
            <a:off x="0" y="4818075"/>
            <a:ext cx="2487112" cy="292702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r>
              <a:rPr lang="en-US" sz="1400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Marty &amp; </a:t>
            </a:r>
            <a:r>
              <a:rPr lang="en-US" sz="1400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Casenave</a:t>
            </a:r>
            <a:r>
              <a:rPr lang="en-US" sz="1400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(1989)</a:t>
            </a:r>
          </a:p>
        </p:txBody>
      </p:sp>
      <p:sp>
        <p:nvSpPr>
          <p:cNvPr id="57" name="TextShape 2"/>
          <p:cNvSpPr txBox="1"/>
          <p:nvPr/>
        </p:nvSpPr>
        <p:spPr>
          <a:xfrm>
            <a:off x="180859" y="144848"/>
            <a:ext cx="5856494" cy="8580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en-US" sz="2994" spc="-1" dirty="0">
                <a:solidFill>
                  <a:srgbClr val="000000"/>
                </a:solidFill>
                <a:latin typeface="Optima" pitchFamily="2" charset="0"/>
              </a:rPr>
              <a:t>Regional</a:t>
            </a:r>
            <a:r>
              <a:rPr lang="en-US" sz="1225" dirty="0">
                <a:latin typeface="Optima" pitchFamily="2" charset="0"/>
              </a:rPr>
              <a:t> </a:t>
            </a:r>
            <a:r>
              <a:rPr lang="en-US" sz="2994" spc="-1" dirty="0">
                <a:solidFill>
                  <a:srgbClr val="000000"/>
                </a:solidFill>
                <a:latin typeface="Optima" pitchFamily="2" charset="0"/>
              </a:rPr>
              <a:t>deviations </a:t>
            </a:r>
            <a:r>
              <a:rPr lang="en-US" sz="2994" spc="-1" dirty="0" smtClean="0">
                <a:solidFill>
                  <a:srgbClr val="000000"/>
                </a:solidFill>
                <a:latin typeface="Optima" pitchFamily="2" charset="0"/>
              </a:rPr>
              <a:t>from</a:t>
            </a:r>
          </a:p>
          <a:p>
            <a:r>
              <a:rPr lang="en-US" sz="2994" spc="-1" dirty="0">
                <a:solidFill>
                  <a:srgbClr val="000000"/>
                </a:solidFill>
                <a:latin typeface="Optima" pitchFamily="2" charset="0"/>
              </a:rPr>
              <a:t>h</a:t>
            </a:r>
            <a:r>
              <a:rPr lang="en-US" sz="2994" spc="-1" dirty="0" smtClean="0">
                <a:solidFill>
                  <a:srgbClr val="000000"/>
                </a:solidFill>
                <a:latin typeface="Optima" pitchFamily="2" charset="0"/>
              </a:rPr>
              <a:t>alf-space cooling</a:t>
            </a:r>
            <a:endParaRPr lang="en-US" sz="2994" spc="-1" dirty="0">
              <a:solidFill>
                <a:srgbClr val="000000"/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023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Shape 1"/>
          <p:cNvSpPr txBox="1"/>
          <p:nvPr/>
        </p:nvSpPr>
        <p:spPr>
          <a:xfrm>
            <a:off x="7338421" y="4850798"/>
            <a:ext cx="2271492" cy="292702"/>
          </a:xfrm>
          <a:prstGeom prst="rect">
            <a:avLst/>
          </a:prstGeom>
          <a:noFill/>
          <a:ln>
            <a:noFill/>
          </a:ln>
        </p:spPr>
        <p:txBody>
          <a:bodyPr lIns="61235" tIns="30617" rIns="61235" bIns="30617"/>
          <a:lstStyle/>
          <a:p>
            <a:r>
              <a:rPr lang="en-US" sz="1400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Nagihara</a:t>
            </a:r>
            <a:r>
              <a:rPr lang="en-US" sz="1400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(1989)</a:t>
            </a:r>
          </a:p>
        </p:txBody>
      </p:sp>
      <p:pic>
        <p:nvPicPr>
          <p:cNvPr id="59" name="Picture 58"/>
          <p:cNvPicPr/>
          <p:nvPr/>
        </p:nvPicPr>
        <p:blipFill>
          <a:blip r:embed="rId2"/>
          <a:stretch/>
        </p:blipFill>
        <p:spPr>
          <a:xfrm>
            <a:off x="2075858" y="760780"/>
            <a:ext cx="5100314" cy="4219081"/>
          </a:xfrm>
          <a:prstGeom prst="rect">
            <a:avLst/>
          </a:prstGeom>
          <a:ln>
            <a:noFill/>
          </a:ln>
        </p:spPr>
      </p:pic>
      <p:sp>
        <p:nvSpPr>
          <p:cNvPr id="60" name="TextShape 2"/>
          <p:cNvSpPr txBox="1"/>
          <p:nvPr/>
        </p:nvSpPr>
        <p:spPr>
          <a:xfrm>
            <a:off x="920978" y="0"/>
            <a:ext cx="7624386" cy="85802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994" spc="-1" dirty="0" smtClean="0">
                <a:solidFill>
                  <a:srgbClr val="000000"/>
                </a:solidFill>
                <a:latin typeface="Optima" pitchFamily="2" charset="0"/>
              </a:rPr>
              <a:t>Reheating “explains” anomalously shallow and high heat flux sites in Pacific </a:t>
            </a:r>
            <a:endParaRPr lang="en-US" sz="2994" spc="-1" dirty="0">
              <a:solidFill>
                <a:srgbClr val="000000"/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611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827" y="5168"/>
            <a:ext cx="5956517" cy="52302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Allow for </a:t>
            </a:r>
            <a:br>
              <a:rPr lang="en-US" dirty="0" smtClean="0"/>
            </a:br>
            <a:r>
              <a:rPr lang="en-US" dirty="0" smtClean="0"/>
              <a:t>fluid motion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6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35431" y="108452"/>
            <a:ext cx="7981627" cy="859770"/>
          </a:xfrm>
          <a:ln/>
        </p:spPr>
        <p:txBody>
          <a:bodyPr>
            <a:noAutofit/>
          </a:bodyPr>
          <a:lstStyle/>
          <a:p>
            <a:pPr>
              <a:buSzPct val="45000"/>
              <a:tabLst>
                <a:tab pos="311079" algn="l"/>
                <a:tab pos="622158" algn="l"/>
                <a:tab pos="933237" algn="l"/>
                <a:tab pos="1244316" algn="l"/>
                <a:tab pos="1555394" algn="l"/>
                <a:tab pos="1866473" algn="l"/>
                <a:tab pos="2177552" algn="l"/>
                <a:tab pos="2488631" algn="l"/>
                <a:tab pos="2799710" algn="l"/>
                <a:tab pos="3110789" algn="l"/>
                <a:tab pos="3421868" algn="l"/>
                <a:tab pos="3732947" algn="l"/>
                <a:tab pos="4044025" algn="l"/>
                <a:tab pos="4355104" algn="l"/>
                <a:tab pos="4666183" algn="l"/>
                <a:tab pos="4977262" algn="l"/>
                <a:tab pos="5288341" algn="l"/>
                <a:tab pos="5599420" algn="l"/>
              </a:tabLst>
            </a:pPr>
            <a:r>
              <a:rPr lang="en-GB" altLang="en-US" sz="3200" dirty="0" smtClean="0"/>
              <a:t>Eulerian (fixed reference frame) derivative</a:t>
            </a:r>
            <a:endParaRPr lang="en-GB" alt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20" y="957886"/>
            <a:ext cx="8947024" cy="41752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910" y="855637"/>
            <a:ext cx="4871505" cy="42775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05234" y="1095214"/>
            <a:ext cx="2056110" cy="96089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264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transport: Conduction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2453" y="2871863"/>
            <a:ext cx="1921684" cy="727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55993" y="1271794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Heat flux</a:t>
            </a:r>
          </a:p>
          <a:p>
            <a:r>
              <a:rPr lang="en-US" dirty="0" smtClean="0">
                <a:latin typeface="Optima"/>
                <a:cs typeface="Optima"/>
              </a:rPr>
              <a:t>[</a:t>
            </a:r>
            <a:r>
              <a:rPr lang="en-US" i="1" dirty="0" smtClean="0">
                <a:latin typeface="Optima"/>
                <a:cs typeface="Optima"/>
              </a:rPr>
              <a:t>q</a:t>
            </a:r>
            <a:r>
              <a:rPr lang="en-US" dirty="0" smtClean="0">
                <a:latin typeface="Optima"/>
                <a:cs typeface="Optima"/>
              </a:rPr>
              <a:t>] = W/m</a:t>
            </a:r>
            <a:r>
              <a:rPr lang="en-US" baseline="30000" dirty="0" smtClean="0">
                <a:latin typeface="Optima"/>
                <a:cs typeface="Optima"/>
              </a:rPr>
              <a:t>2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737" y="1310576"/>
            <a:ext cx="3326400" cy="6804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723" y="2126690"/>
            <a:ext cx="3248014" cy="288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2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647053" y="108452"/>
            <a:ext cx="5857455" cy="859770"/>
          </a:xfrm>
          <a:ln/>
        </p:spPr>
        <p:txBody>
          <a:bodyPr>
            <a:noAutofit/>
          </a:bodyPr>
          <a:lstStyle/>
          <a:p>
            <a:pPr>
              <a:buSzPct val="45000"/>
              <a:tabLst>
                <a:tab pos="311079" algn="l"/>
                <a:tab pos="622158" algn="l"/>
                <a:tab pos="933237" algn="l"/>
                <a:tab pos="1244316" algn="l"/>
                <a:tab pos="1555394" algn="l"/>
                <a:tab pos="1866473" algn="l"/>
                <a:tab pos="2177552" algn="l"/>
                <a:tab pos="2488631" algn="l"/>
                <a:tab pos="2799710" algn="l"/>
                <a:tab pos="3110789" algn="l"/>
                <a:tab pos="3421868" algn="l"/>
                <a:tab pos="3732947" algn="l"/>
                <a:tab pos="4044025" algn="l"/>
                <a:tab pos="4355104" algn="l"/>
                <a:tab pos="4666183" algn="l"/>
                <a:tab pos="4977262" algn="l"/>
                <a:tab pos="5288341" algn="l"/>
                <a:tab pos="5599420" algn="l"/>
              </a:tabLst>
            </a:pPr>
            <a:r>
              <a:rPr lang="en-GB" altLang="en-US" sz="3200" dirty="0" smtClean="0"/>
              <a:t>Eulerian derivative</a:t>
            </a:r>
            <a:endParaRPr lang="en-GB" alt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20" y="957886"/>
            <a:ext cx="8947024" cy="4175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05234" y="1095214"/>
            <a:ext cx="2056110" cy="96089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26217" y="2193436"/>
            <a:ext cx="5618136" cy="2769781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7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647053" y="108452"/>
            <a:ext cx="5857455" cy="859770"/>
          </a:xfrm>
          <a:ln/>
        </p:spPr>
        <p:txBody>
          <a:bodyPr>
            <a:noAutofit/>
          </a:bodyPr>
          <a:lstStyle/>
          <a:p>
            <a:pPr>
              <a:buSzPct val="45000"/>
              <a:tabLst>
                <a:tab pos="311079" algn="l"/>
                <a:tab pos="622158" algn="l"/>
                <a:tab pos="933237" algn="l"/>
                <a:tab pos="1244316" algn="l"/>
                <a:tab pos="1555394" algn="l"/>
                <a:tab pos="1866473" algn="l"/>
                <a:tab pos="2177552" algn="l"/>
                <a:tab pos="2488631" algn="l"/>
                <a:tab pos="2799710" algn="l"/>
                <a:tab pos="3110789" algn="l"/>
                <a:tab pos="3421868" algn="l"/>
                <a:tab pos="3732947" algn="l"/>
                <a:tab pos="4044025" algn="l"/>
                <a:tab pos="4355104" algn="l"/>
                <a:tab pos="4666183" algn="l"/>
                <a:tab pos="4977262" algn="l"/>
                <a:tab pos="5288341" algn="l"/>
                <a:tab pos="5599420" algn="l"/>
              </a:tabLst>
            </a:pPr>
            <a:r>
              <a:rPr lang="en-GB" altLang="en-US" sz="3200" dirty="0" smtClean="0"/>
              <a:t>Material derivative</a:t>
            </a:r>
            <a:endParaRPr lang="en-GB" alt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320" y="957886"/>
            <a:ext cx="8947024" cy="41752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05234" y="1095214"/>
            <a:ext cx="2056110" cy="96089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949124" y="2056108"/>
            <a:ext cx="2056110" cy="96089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23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90774" y="52957"/>
            <a:ext cx="8808501" cy="859770"/>
          </a:xfrm>
          <a:ln/>
        </p:spPr>
        <p:txBody>
          <a:bodyPr>
            <a:noAutofit/>
          </a:bodyPr>
          <a:lstStyle/>
          <a:p>
            <a:pPr>
              <a:buSzPct val="45000"/>
              <a:tabLst>
                <a:tab pos="311079" algn="l"/>
                <a:tab pos="622158" algn="l"/>
                <a:tab pos="933237" algn="l"/>
                <a:tab pos="1244316" algn="l"/>
                <a:tab pos="1555394" algn="l"/>
                <a:tab pos="1866473" algn="l"/>
                <a:tab pos="2177552" algn="l"/>
                <a:tab pos="2488631" algn="l"/>
                <a:tab pos="2799710" algn="l"/>
                <a:tab pos="3110789" algn="l"/>
                <a:tab pos="3421868" algn="l"/>
                <a:tab pos="3732947" algn="l"/>
                <a:tab pos="4044025" algn="l"/>
                <a:tab pos="4355104" algn="l"/>
                <a:tab pos="4666183" algn="l"/>
                <a:tab pos="4977262" algn="l"/>
                <a:tab pos="5288341" algn="l"/>
                <a:tab pos="5599420" algn="l"/>
              </a:tabLst>
            </a:pPr>
            <a:r>
              <a:rPr lang="en-GB" altLang="en-US" sz="2800" dirty="0" smtClean="0"/>
              <a:t>Convection: </a:t>
            </a:r>
            <a:r>
              <a:rPr lang="en-GB" altLang="en-US" sz="2800" dirty="0" err="1" smtClean="0"/>
              <a:t>Advective</a:t>
            </a:r>
            <a:r>
              <a:rPr lang="en-GB" altLang="en-US" sz="2800" dirty="0" smtClean="0"/>
              <a:t> and </a:t>
            </a:r>
            <a:r>
              <a:rPr lang="en-GB" altLang="en-US" sz="2800" dirty="0"/>
              <a:t>d</a:t>
            </a:r>
            <a:r>
              <a:rPr lang="en-GB" altLang="en-US" sz="2800" dirty="0" smtClean="0"/>
              <a:t>iffusive transport of heat</a:t>
            </a:r>
            <a:endParaRPr lang="en-GB" alt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665" y="2685536"/>
            <a:ext cx="3574588" cy="215074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619" y="2685536"/>
            <a:ext cx="4020643" cy="22623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1556" y="1237810"/>
            <a:ext cx="4751635" cy="119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067945" y="1322522"/>
            <a:ext cx="1338020" cy="119853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2721429" y="2286000"/>
            <a:ext cx="103414" cy="6477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4790891" y="2057400"/>
            <a:ext cx="1511938" cy="8763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433940" y="1322522"/>
            <a:ext cx="973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advection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60059" y="1257731"/>
            <a:ext cx="973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diffusion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9456" y="1322522"/>
            <a:ext cx="2084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assume no heat </a:t>
            </a: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p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roduction for simplicity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663937" y="2521058"/>
            <a:ext cx="289450" cy="14654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05965" y="4111511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  <a:latin typeface="Optima"/>
                <a:cs typeface="Optima"/>
              </a:rPr>
              <a:t>time</a:t>
            </a:r>
            <a:endParaRPr lang="en-US" sz="1400" dirty="0">
              <a:solidFill>
                <a:schemeClr val="accent3"/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615937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Peclet</a:t>
            </a:r>
            <a:r>
              <a:rPr lang="en-US" sz="2800" dirty="0"/>
              <a:t> </a:t>
            </a:r>
            <a:r>
              <a:rPr lang="en-US" sz="2800" dirty="0" smtClean="0"/>
              <a:t>number describes importance of advection</a:t>
            </a:r>
            <a:endParaRPr lang="en-US" sz="2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371599" y="1056096"/>
                <a:ext cx="5979714" cy="33260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endParaRPr lang="en-US" sz="3600" b="0" i="1" dirty="0" smtClean="0">
                  <a:solidFill>
                    <a:schemeClr val="tx1"/>
                  </a:solidFill>
                  <a:latin typeface="Cambria Math" panose="02040503050406030204" pitchFamily="18" charset="0"/>
                  <a:cs typeface="Optima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𝑃𝑒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𝑑𝑖𝑓𝑓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𝑎𝑑𝑣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b="0" i="1" dirty="0" smtClean="0">
                  <a:solidFill>
                    <a:schemeClr val="tx1"/>
                  </a:solidFill>
                  <a:latin typeface="Cambria Math" panose="02040503050406030204" pitchFamily="18" charset="0"/>
                  <a:cs typeface="Optima"/>
                </a:endParaRPr>
              </a:p>
              <a:p>
                <a:endParaRPr lang="en-US" sz="3600" b="0" i="1" dirty="0" smtClean="0">
                  <a:solidFill>
                    <a:schemeClr val="tx1"/>
                  </a:solidFill>
                  <a:latin typeface="Cambria Math" panose="02040503050406030204" pitchFamily="18" charset="0"/>
                  <a:cs typeface="Optima"/>
                </a:endParaRPr>
              </a:p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Optima"/>
                      </a:rPr>
                      <m:t>𝑃𝑒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Optima"/>
                      </a:rPr>
                      <m:t>≫1</m:t>
                    </m:r>
                    <m:r>
                      <a:rPr lang="en-US" sz="36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Optima"/>
                      </a:rPr>
                      <m:t> </m:t>
                    </m:r>
                  </m:oMath>
                </a14:m>
                <a:r>
                  <a:rPr lang="en-US" sz="3600" b="0" i="0" dirty="0" smtClean="0">
                    <a:solidFill>
                      <a:schemeClr val="tx1"/>
                    </a:solidFill>
                    <a:latin typeface="Cambria Math" panose="02040503050406030204" pitchFamily="18" charset="0"/>
                    <a:cs typeface="Optima"/>
                  </a:rPr>
                  <a:t>: </a:t>
                </a:r>
                <a:r>
                  <a:rPr lang="en-US" sz="3600" dirty="0" smtClean="0">
                    <a:latin typeface="Optima"/>
                    <a:cs typeface="Optima"/>
                  </a:rPr>
                  <a:t>advection dominated</a:t>
                </a:r>
                <a:endParaRPr lang="en-US" sz="3600" b="0" i="0" dirty="0" smtClean="0">
                  <a:solidFill>
                    <a:schemeClr val="tx1"/>
                  </a:solidFill>
                  <a:latin typeface="Cambria Math" panose="02040503050406030204" pitchFamily="18" charset="0"/>
                  <a:cs typeface="Optima"/>
                </a:endParaRPr>
              </a:p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Optima"/>
                      </a:rPr>
                      <m:t>𝑃𝑒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Optima"/>
                      </a:rPr>
                      <m:t> ≪1</m:t>
                    </m:r>
                  </m:oMath>
                </a14:m>
                <a:r>
                  <a:rPr lang="en-US" sz="3600" b="0" dirty="0" smtClean="0">
                    <a:solidFill>
                      <a:schemeClr val="tx1"/>
                    </a:solidFill>
                    <a:latin typeface="Optima"/>
                    <a:cs typeface="Optima"/>
                  </a:rPr>
                  <a:t> : diffusion dominated</a:t>
                </a: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599" y="1056096"/>
                <a:ext cx="5979714" cy="3326039"/>
              </a:xfrm>
              <a:prstGeom prst="rect">
                <a:avLst/>
              </a:prstGeom>
              <a:blipFill>
                <a:blip r:embed="rId2"/>
                <a:stretch>
                  <a:fillRect r="-3670" b="-7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645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962" y="1520738"/>
            <a:ext cx="2679285" cy="1749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3437223" y="812694"/>
                <a:ext cx="2197268" cy="11100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𝑃𝑒</m:t>
                      </m:r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𝑑𝑖𝑓𝑓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𝑎𝑑𝑣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b="0" dirty="0" smtClean="0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7223" y="812694"/>
                <a:ext cx="2197268" cy="11100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808831" y="2313949"/>
                <a:ext cx="1454052" cy="6176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𝑑𝑖𝑓𝑓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cs typeface="Optima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Optima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Optima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  <a:cs typeface="Optima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𝜅</m:t>
                          </m:r>
                        </m:den>
                      </m:f>
                    </m:oMath>
                  </m:oMathPara>
                </a14:m>
                <a:endParaRPr lang="en-US" sz="2000" b="0" dirty="0" smtClean="0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8831" y="2313949"/>
                <a:ext cx="1454052" cy="61760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4008886" y="3270142"/>
                <a:ext cx="1053943" cy="5844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𝑎𝑑𝑣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Optima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Optima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Optima"/>
                            </a:rPr>
                            <m:t>𝑣</m:t>
                          </m:r>
                        </m:den>
                      </m:f>
                    </m:oMath>
                  </m:oMathPara>
                </a14:m>
                <a:endParaRPr lang="en-US" sz="2000" b="0" dirty="0" smtClean="0">
                  <a:solidFill>
                    <a:schemeClr val="tx1"/>
                  </a:solidFill>
                  <a:latin typeface="Optima"/>
                  <a:cs typeface="Optima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886" y="3270142"/>
                <a:ext cx="1053943" cy="5844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72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equations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929" y="3881267"/>
            <a:ext cx="6272141" cy="9869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42" y="921152"/>
            <a:ext cx="2565308" cy="2848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6127" y="1995564"/>
            <a:ext cx="58256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latin typeface="Optima"/>
                <a:cs typeface="Optima"/>
              </a:rPr>
              <a:t>f</a:t>
            </a:r>
            <a:r>
              <a:rPr lang="en-US" sz="2000" dirty="0" smtClean="0">
                <a:latin typeface="Optima"/>
                <a:cs typeface="Optima"/>
              </a:rPr>
              <a:t>  = something/volume</a:t>
            </a:r>
          </a:p>
          <a:p>
            <a:r>
              <a:rPr lang="en-US" sz="2000" i="1" dirty="0" smtClean="0">
                <a:latin typeface="Optima"/>
                <a:cs typeface="Optima"/>
              </a:rPr>
              <a:t>F</a:t>
            </a:r>
            <a:r>
              <a:rPr lang="en-US" sz="2000" dirty="0" smtClean="0">
                <a:latin typeface="Optima"/>
                <a:cs typeface="Optima"/>
              </a:rPr>
              <a:t> = flux = change of something per time per area</a:t>
            </a:r>
          </a:p>
          <a:p>
            <a:r>
              <a:rPr lang="en-US" sz="2000" i="1" dirty="0" smtClean="0">
                <a:latin typeface="Optima"/>
                <a:cs typeface="Optima"/>
              </a:rPr>
              <a:t>H</a:t>
            </a:r>
            <a:r>
              <a:rPr lang="en-US" sz="2000" dirty="0" smtClean="0">
                <a:latin typeface="Optima"/>
                <a:cs typeface="Optima"/>
              </a:rPr>
              <a:t> = production (of something per volume per time)</a:t>
            </a:r>
            <a:endParaRPr lang="en-US" sz="20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57410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Conservation: Gauss Theorem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617" y="1204164"/>
            <a:ext cx="4388766" cy="6905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324" y="2091561"/>
            <a:ext cx="2715821" cy="717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10" y="1567156"/>
            <a:ext cx="1177399" cy="130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1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Conservation: inertial reference frame and Gauss Theorem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617" y="1204164"/>
            <a:ext cx="4388766" cy="690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617" y="2874576"/>
            <a:ext cx="4367040" cy="723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910" y="1567156"/>
            <a:ext cx="1177399" cy="13074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324" y="2091561"/>
            <a:ext cx="2715821" cy="71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2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Volume independence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617" y="1204164"/>
            <a:ext cx="4388766" cy="690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617" y="2874576"/>
            <a:ext cx="4367040" cy="7231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987" y="2025776"/>
            <a:ext cx="2715821" cy="7177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910" y="1567156"/>
            <a:ext cx="1177399" cy="1307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274" y="3743436"/>
            <a:ext cx="4657725" cy="11144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137986" y="3762848"/>
            <a:ext cx="4861450" cy="1059126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18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I) Conservation </a:t>
            </a:r>
            <a:r>
              <a:rPr lang="en-US" dirty="0" smtClean="0"/>
              <a:t>of energy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348" y="1358047"/>
            <a:ext cx="3017303" cy="72193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62142" y="2312425"/>
            <a:ext cx="1705560" cy="531224"/>
            <a:chOff x="2922631" y="2407276"/>
            <a:chExt cx="999422" cy="3112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22631" y="2424937"/>
              <a:ext cx="391078" cy="2936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13709" y="2407276"/>
              <a:ext cx="608344" cy="271875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548" y="2321743"/>
            <a:ext cx="1787946" cy="4110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4534" y="2995408"/>
            <a:ext cx="5954929" cy="9427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7453" y="3938178"/>
            <a:ext cx="3944163" cy="10551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7599" y="4175455"/>
            <a:ext cx="1257717" cy="7846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57453" y="4039148"/>
            <a:ext cx="6138012" cy="954211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35338" y="2073400"/>
            <a:ext cx="4249658" cy="915430"/>
          </a:xfrm>
          <a:prstGeom prst="rect">
            <a:avLst/>
          </a:prstGeom>
          <a:noFill/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2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"/>
          <p:cNvSpPr/>
          <p:nvPr/>
        </p:nvSpPr>
        <p:spPr>
          <a:xfrm>
            <a:off x="1714158" y="4172496"/>
            <a:ext cx="635110" cy="527095"/>
          </a:xfrm>
          <a:prstGeom prst="roundRect">
            <a:avLst/>
          </a:prstGeom>
          <a:noFill/>
          <a:ln>
            <a:noFill/>
          </a:ln>
        </p:spPr>
      </p:sp>
      <p:sp>
        <p:nvSpPr>
          <p:cNvPr id="151" name="TextShape 2"/>
          <p:cNvSpPr txBox="1"/>
          <p:nvPr/>
        </p:nvSpPr>
        <p:spPr>
          <a:xfrm>
            <a:off x="1647047" y="181563"/>
            <a:ext cx="5856340" cy="85873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ts val="3113"/>
              </a:lnSpc>
            </a:pPr>
            <a:r>
              <a:rPr lang="en-GB" sz="2994" spc="-1" dirty="0">
                <a:solidFill>
                  <a:srgbClr val="000000"/>
                </a:solidFill>
                <a:latin typeface="Optima" pitchFamily="2" charset="0"/>
              </a:rPr>
              <a:t>Heat flow </a:t>
            </a:r>
            <a:r>
              <a:rPr lang="en-GB" sz="2994" spc="-1" dirty="0" smtClean="0">
                <a:solidFill>
                  <a:srgbClr val="000000"/>
                </a:solidFill>
                <a:latin typeface="Optima" pitchFamily="2" charset="0"/>
              </a:rPr>
              <a:t>measurements</a:t>
            </a:r>
            <a:endParaRPr lang="en-US" sz="2994" spc="-1" dirty="0">
              <a:solidFill>
                <a:srgbClr val="000000"/>
              </a:solidFill>
              <a:latin typeface="Optima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272" y="907218"/>
            <a:ext cx="7292827" cy="370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70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II) Conservation </a:t>
            </a:r>
            <a:r>
              <a:rPr lang="en-US" dirty="0" smtClean="0"/>
              <a:t>of mass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348" y="1358047"/>
            <a:ext cx="3017303" cy="7219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214" y="2237860"/>
            <a:ext cx="4801571" cy="424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899" y="2819867"/>
            <a:ext cx="2557726" cy="877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4953" y="3750178"/>
            <a:ext cx="1453830" cy="689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0651" y="3966786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Incompressible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69433" y="3737021"/>
            <a:ext cx="1684075" cy="808665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91937" y="2184034"/>
            <a:ext cx="4960126" cy="529379"/>
          </a:xfrm>
          <a:prstGeom prst="rect">
            <a:avLst/>
          </a:prstGeom>
          <a:noFill/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31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III) Conservation </a:t>
            </a:r>
            <a:r>
              <a:rPr lang="en-US" dirty="0" smtClean="0"/>
              <a:t>of momentum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3348" y="1358047"/>
            <a:ext cx="3017303" cy="721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143" y="2239966"/>
            <a:ext cx="1320593" cy="473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9747" y="2181157"/>
            <a:ext cx="1666875" cy="571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1432" y="2190930"/>
            <a:ext cx="1419225" cy="67627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74846" y="2466907"/>
            <a:ext cx="215688" cy="13156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80565" y="3197907"/>
            <a:ext cx="5838825" cy="11620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13036" y="2181158"/>
            <a:ext cx="6006354" cy="672678"/>
          </a:xfrm>
          <a:prstGeom prst="rect">
            <a:avLst/>
          </a:prstGeom>
          <a:noFill/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7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Conservation of momentum: Incompressible fluid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74846" y="2466907"/>
            <a:ext cx="215688" cy="13156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2259467" y="1476461"/>
            <a:ext cx="4325530" cy="1976226"/>
            <a:chOff x="1680565" y="1358047"/>
            <a:chExt cx="5838825" cy="26676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63348" y="1358047"/>
              <a:ext cx="3017303" cy="72193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87143" y="2239966"/>
              <a:ext cx="1320593" cy="47342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9747" y="2181157"/>
              <a:ext cx="1666875" cy="571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21432" y="2190930"/>
              <a:ext cx="1419225" cy="6762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80565" y="2863609"/>
              <a:ext cx="5838825" cy="1162050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886" y="3487197"/>
            <a:ext cx="7069302" cy="11841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97112" y="2190613"/>
            <a:ext cx="322341" cy="31900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56277" y="4779698"/>
            <a:ext cx="20064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Navier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-Stokes equation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64298" y="2093480"/>
            <a:ext cx="4420699" cy="491096"/>
          </a:xfrm>
          <a:prstGeom prst="rect">
            <a:avLst/>
          </a:prstGeom>
          <a:noFill/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358" y="2889295"/>
            <a:ext cx="4658705" cy="7803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Conservation of momentum: </a:t>
            </a:r>
            <a:br>
              <a:rPr lang="en-US" dirty="0" smtClean="0"/>
            </a:br>
            <a:r>
              <a:rPr lang="en-US" dirty="0" smtClean="0"/>
              <a:t>Stokes equation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974846" y="2466907"/>
            <a:ext cx="215688" cy="131568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018882" y="1424099"/>
            <a:ext cx="3355464" cy="1533027"/>
            <a:chOff x="1680565" y="1358047"/>
            <a:chExt cx="5838825" cy="266761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3348" y="1358047"/>
              <a:ext cx="3017303" cy="72193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7143" y="2239966"/>
              <a:ext cx="1320593" cy="47342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39747" y="2181157"/>
              <a:ext cx="1666875" cy="571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1432" y="2190930"/>
              <a:ext cx="1419225" cy="6762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80565" y="2863609"/>
              <a:ext cx="5838825" cy="116205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3767496" y="1944961"/>
            <a:ext cx="322341" cy="319006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767496" y="4658041"/>
            <a:ext cx="843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p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ressure </a:t>
            </a:r>
          </a:p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gradient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95" y="3652714"/>
            <a:ext cx="6422254" cy="107575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1261" y="3795745"/>
            <a:ext cx="2999539" cy="939304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en-US" sz="4000" dirty="0">
                <a:latin typeface="Optima" pitchFamily="2" charset="0"/>
              </a:rPr>
              <a:t>0</a:t>
            </a:r>
            <a:endParaRPr lang="en-US" dirty="0">
              <a:latin typeface="Optima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44176" y="3860830"/>
            <a:ext cx="4105280" cy="867640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901083" y="1858018"/>
            <a:ext cx="3473264" cy="424988"/>
          </a:xfrm>
          <a:prstGeom prst="rect">
            <a:avLst/>
          </a:prstGeom>
          <a:noFill/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816455" y="4679888"/>
            <a:ext cx="104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v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iscous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dissipation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14210" y="4693255"/>
            <a:ext cx="104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b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ody</a:t>
            </a:r>
          </a:p>
          <a:p>
            <a:pPr algn="ctr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force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70044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ustomShape 1"/>
          <p:cNvSpPr/>
          <p:nvPr/>
        </p:nvSpPr>
        <p:spPr>
          <a:xfrm>
            <a:off x="457200" y="640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Dense sphere sinking in fluid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74536" y="911884"/>
            <a:ext cx="457689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/>
              </a:rPr>
              <a:t>static force </a:t>
            </a:r>
            <a:r>
              <a:rPr lang="en-US" dirty="0" smtClean="0">
                <a:latin typeface="Optima"/>
              </a:rPr>
              <a:t>balance: </a:t>
            </a:r>
            <a:r>
              <a:rPr lang="en-US" dirty="0" err="1" smtClean="0">
                <a:latin typeface="Optima"/>
              </a:rPr>
              <a:t>F</a:t>
            </a:r>
            <a:r>
              <a:rPr lang="en-US" baseline="-25000" dirty="0" err="1" smtClean="0">
                <a:latin typeface="Optima"/>
              </a:rPr>
              <a:t>drag</a:t>
            </a:r>
            <a:r>
              <a:rPr lang="en-US" baseline="-25000" dirty="0" smtClean="0">
                <a:latin typeface="Optima"/>
              </a:rPr>
              <a:t>   </a:t>
            </a:r>
            <a:r>
              <a:rPr lang="en-US" dirty="0" smtClean="0">
                <a:latin typeface="Optima"/>
              </a:rPr>
              <a:t>= </a:t>
            </a:r>
            <a:r>
              <a:rPr lang="en-US" dirty="0" err="1" smtClean="0">
                <a:latin typeface="Optima"/>
              </a:rPr>
              <a:t>F</a:t>
            </a:r>
            <a:r>
              <a:rPr lang="en-US" baseline="-25000" dirty="0" err="1" smtClean="0">
                <a:latin typeface="Optima"/>
              </a:rPr>
              <a:t>gravity</a:t>
            </a:r>
            <a:endParaRPr lang="en-US" baseline="-25000" dirty="0" smtClean="0">
              <a:latin typeface="Optima"/>
            </a:endParaRPr>
          </a:p>
          <a:p>
            <a:endParaRPr lang="en-US" dirty="0" smtClean="0">
              <a:latin typeface="Optima"/>
            </a:endParaRPr>
          </a:p>
          <a:p>
            <a:r>
              <a:rPr lang="en-US" dirty="0" err="1" smtClean="0">
                <a:latin typeface="Optima"/>
              </a:rPr>
              <a:t>F</a:t>
            </a:r>
            <a:r>
              <a:rPr lang="en-US" baseline="-25000" dirty="0" err="1" smtClean="0">
                <a:latin typeface="Optima"/>
              </a:rPr>
              <a:t>drag</a:t>
            </a:r>
            <a:r>
              <a:rPr lang="en-US" dirty="0" smtClean="0">
                <a:latin typeface="Optima"/>
              </a:rPr>
              <a:t>   = area </a:t>
            </a:r>
            <a:r>
              <a:rPr lang="en-US" dirty="0" smtClean="0">
                <a:latin typeface="Optima"/>
                <a:sym typeface="Symbol" panose="05050102010706020507" pitchFamily="18" charset="2"/>
              </a:rPr>
              <a:t> </a:t>
            </a:r>
            <a:r>
              <a:rPr lang="en-US" dirty="0" smtClean="0">
                <a:latin typeface="Optima"/>
              </a:rPr>
              <a:t>stress</a:t>
            </a:r>
          </a:p>
          <a:p>
            <a:endParaRPr lang="en-US" dirty="0" smtClean="0">
              <a:latin typeface="Optima"/>
            </a:endParaRPr>
          </a:p>
          <a:p>
            <a:r>
              <a:rPr lang="en-US" dirty="0" err="1" smtClean="0">
                <a:latin typeface="Optima"/>
              </a:rPr>
              <a:t>F</a:t>
            </a:r>
            <a:r>
              <a:rPr lang="en-US" baseline="-25000" dirty="0" err="1" smtClean="0">
                <a:latin typeface="Optima"/>
              </a:rPr>
              <a:t>gravity</a:t>
            </a:r>
            <a:r>
              <a:rPr lang="en-US" dirty="0" smtClean="0">
                <a:latin typeface="Optima"/>
              </a:rPr>
              <a:t> = mass </a:t>
            </a:r>
            <a:r>
              <a:rPr lang="en-US" dirty="0">
                <a:latin typeface="Optima"/>
                <a:sym typeface="Symbol" panose="05050102010706020507" pitchFamily="18" charset="2"/>
              </a:rPr>
              <a:t> </a:t>
            </a:r>
            <a:r>
              <a:rPr lang="en-US" dirty="0" smtClean="0">
                <a:latin typeface="Optima"/>
              </a:rPr>
              <a:t>gravitational acceleration (</a:t>
            </a:r>
            <a:r>
              <a:rPr lang="en-US" i="1" dirty="0" smtClean="0">
                <a:latin typeface="Optima"/>
              </a:rPr>
              <a:t>g</a:t>
            </a:r>
            <a:r>
              <a:rPr lang="en-US" dirty="0" smtClean="0">
                <a:latin typeface="Optima"/>
              </a:rPr>
              <a:t>)</a:t>
            </a:r>
            <a:endParaRPr lang="en-US" dirty="0">
              <a:latin typeface="Optima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98446" y="1490656"/>
            <a:ext cx="3586780" cy="2636728"/>
            <a:chOff x="-568080" y="1297401"/>
            <a:chExt cx="4750645" cy="3492313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8571ED03-8305-9B42-A1F7-EFAAA40CE6D4}"/>
                </a:ext>
              </a:extLst>
            </p:cNvPr>
            <p:cNvCxnSpPr/>
            <p:nvPr/>
          </p:nvCxnSpPr>
          <p:spPr>
            <a:xfrm>
              <a:off x="1795827" y="3592128"/>
              <a:ext cx="6609" cy="11975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2026FB24-09BF-314F-8C7F-2866D26B22BB}"/>
                </a:ext>
              </a:extLst>
            </p:cNvPr>
            <p:cNvSpPr/>
            <p:nvPr/>
          </p:nvSpPr>
          <p:spPr>
            <a:xfrm>
              <a:off x="-115592" y="1312317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140AB846-4EC3-C54F-AD51-85954BE87C68}"/>
                </a:ext>
              </a:extLst>
            </p:cNvPr>
            <p:cNvSpPr/>
            <p:nvPr/>
          </p:nvSpPr>
          <p:spPr>
            <a:xfrm flipH="1">
              <a:off x="2048492" y="1297401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BE1CC7B1-1364-1844-838C-4AB8356590FF}"/>
                </a:ext>
              </a:extLst>
            </p:cNvPr>
            <p:cNvSpPr/>
            <p:nvPr/>
          </p:nvSpPr>
          <p:spPr>
            <a:xfrm rot="5400000">
              <a:off x="-358550" y="2456071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C57E0E8B-447B-A54D-865E-02B655B609B0}"/>
                </a:ext>
              </a:extLst>
            </p:cNvPr>
            <p:cNvSpPr/>
            <p:nvPr/>
          </p:nvSpPr>
          <p:spPr>
            <a:xfrm rot="16388223" flipH="1">
              <a:off x="2141867" y="2528477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31100E6-02BC-CA4E-9E23-53E25B108DB4}"/>
                </a:ext>
              </a:extLst>
            </p:cNvPr>
            <p:cNvSpPr/>
            <p:nvPr/>
          </p:nvSpPr>
          <p:spPr>
            <a:xfrm>
              <a:off x="1108338" y="2128290"/>
              <a:ext cx="1592807" cy="158292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15E549-D82A-804B-81BE-B8AD3C5B378F}"/>
                </a:ext>
              </a:extLst>
            </p:cNvPr>
            <p:cNvSpPr txBox="1"/>
            <p:nvPr/>
          </p:nvSpPr>
          <p:spPr>
            <a:xfrm>
              <a:off x="1569641" y="3038130"/>
              <a:ext cx="674902" cy="48917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pitchFamily="2" charset="2"/>
                  <a:cs typeface="Optima"/>
                </a:rPr>
                <a:t>Dr</a:t>
              </a:r>
              <a:endParaRPr lang="en-US" dirty="0">
                <a:latin typeface="Symbol" pitchFamily="2" charset="2"/>
                <a:cs typeface="Optima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ACCADC7-9AE5-9B40-AF14-4669D5DE16F6}"/>
                </a:ext>
              </a:extLst>
            </p:cNvPr>
            <p:cNvSpPr txBox="1"/>
            <p:nvPr/>
          </p:nvSpPr>
          <p:spPr>
            <a:xfrm>
              <a:off x="2638059" y="3564797"/>
              <a:ext cx="452368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pitchFamily="2" charset="2"/>
                  <a:cs typeface="Optima"/>
                </a:rPr>
                <a:t>h</a:t>
              </a:r>
              <a:r>
                <a:rPr lang="en-US" baseline="-25000" dirty="0" err="1">
                  <a:latin typeface="Optima"/>
                  <a:cs typeface="Optima"/>
                </a:rPr>
                <a:t>m</a:t>
              </a:r>
              <a:endParaRPr lang="en-US" baseline="-25000" dirty="0">
                <a:latin typeface="Optima"/>
                <a:cs typeface="Optima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CEC8CD-5F62-2149-A692-6DC02F96543C}"/>
                </a:ext>
              </a:extLst>
            </p:cNvPr>
            <p:cNvCxnSpPr/>
            <p:nvPr/>
          </p:nvCxnSpPr>
          <p:spPr>
            <a:xfrm flipV="1">
              <a:off x="1862130" y="2665601"/>
              <a:ext cx="775929" cy="25414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628F73-9C4E-DB43-8F7E-7DE6CA59C6A6}"/>
                </a:ext>
              </a:extLst>
            </p:cNvPr>
            <p:cNvSpPr txBox="1"/>
            <p:nvPr/>
          </p:nvSpPr>
          <p:spPr>
            <a:xfrm>
              <a:off x="1941451" y="2276599"/>
              <a:ext cx="372798" cy="48917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latin typeface="Optima"/>
                  <a:cs typeface="Optima"/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BD5CBF-1C5C-DC4E-94E8-623FAB993C1A}"/>
                </a:ext>
              </a:extLst>
            </p:cNvPr>
            <p:cNvSpPr txBox="1"/>
            <p:nvPr/>
          </p:nvSpPr>
          <p:spPr>
            <a:xfrm>
              <a:off x="1867519" y="406177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Optima"/>
                  <a:cs typeface="Optima"/>
                </a:rPr>
                <a:t>v</a:t>
              </a:r>
              <a:r>
                <a:rPr lang="en-US" baseline="-25000" dirty="0" err="1">
                  <a:latin typeface="Optima"/>
                  <a:cs typeface="Optima"/>
                </a:rPr>
                <a:t>S</a:t>
              </a:r>
              <a:endParaRPr lang="en-US" baseline="-25000" dirty="0"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02949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93634" y="946835"/>
                <a:ext cx="563898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Optima"/>
                  </a:rPr>
                  <a:t>F</a:t>
                </a:r>
                <a:r>
                  <a:rPr lang="en-US" baseline="-25000" dirty="0" err="1">
                    <a:latin typeface="Optima"/>
                  </a:rPr>
                  <a:t>d</a:t>
                </a:r>
                <a:r>
                  <a:rPr lang="en-US" dirty="0" smtClean="0">
                    <a:latin typeface="Optima"/>
                  </a:rPr>
                  <a:t> = area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stress  	= area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>
                    <a:latin typeface="Optima"/>
                  </a:rPr>
                  <a:t>strain-rate 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dirty="0">
                    <a:latin typeface="Optima"/>
                  </a:rPr>
                  <a:t>)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>
                    <a:latin typeface="Optima"/>
                  </a:rPr>
                  <a:t>viscosity (</a:t>
                </a:r>
                <a:r>
                  <a:rPr lang="en-US" dirty="0">
                    <a:latin typeface="Symbol" charset="2"/>
                    <a:cs typeface="Symbol" charset="2"/>
                  </a:rPr>
                  <a:t>h</a:t>
                </a:r>
                <a:r>
                  <a:rPr lang="en-US" dirty="0">
                    <a:latin typeface="Optima"/>
                  </a:rPr>
                  <a:t>)</a:t>
                </a:r>
              </a:p>
              <a:p>
                <a:r>
                  <a:rPr lang="en-US" dirty="0">
                    <a:latin typeface="Optima"/>
                  </a:rPr>
                  <a:t>	</a:t>
                </a:r>
                <a:r>
                  <a:rPr lang="en-US" dirty="0" smtClean="0">
                    <a:latin typeface="Optima"/>
                  </a:rPr>
                  <a:t>			</a:t>
                </a:r>
              </a:p>
              <a:p>
                <a:r>
                  <a:rPr lang="en-US" dirty="0" err="1" smtClean="0">
                    <a:latin typeface="Optima"/>
                  </a:rPr>
                  <a:t>F</a:t>
                </a:r>
                <a:r>
                  <a:rPr lang="en-US" baseline="-25000" dirty="0" err="1" smtClean="0">
                    <a:latin typeface="Optima"/>
                  </a:rPr>
                  <a:t>g</a:t>
                </a:r>
                <a:r>
                  <a:rPr lang="en-US" dirty="0" smtClean="0">
                    <a:latin typeface="Optima"/>
                  </a:rPr>
                  <a:t> = density contrast (</a:t>
                </a:r>
                <a:r>
                  <a:rPr lang="en-US" dirty="0" err="1" smtClean="0">
                    <a:latin typeface="Symbol" charset="2"/>
                    <a:cs typeface="Symbol" charset="2"/>
                  </a:rPr>
                  <a:t>Dr</a:t>
                </a:r>
                <a:r>
                  <a:rPr lang="en-US" dirty="0" smtClean="0">
                    <a:latin typeface="Optima"/>
                  </a:rPr>
                  <a:t>)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</a:t>
                </a:r>
                <a:r>
                  <a:rPr lang="en-US" dirty="0" smtClean="0">
                    <a:latin typeface="Optima"/>
                  </a:rPr>
                  <a:t> volume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i="1" dirty="0" smtClean="0">
                    <a:latin typeface="Optima"/>
                  </a:rPr>
                  <a:t>g</a:t>
                </a:r>
                <a:endParaRPr lang="en-US" dirty="0">
                  <a:latin typeface="Optima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34" y="946835"/>
                <a:ext cx="5638980" cy="923330"/>
              </a:xfrm>
              <a:prstGeom prst="rect">
                <a:avLst/>
              </a:prstGeom>
              <a:blipFill>
                <a:blip r:embed="rId2"/>
                <a:stretch>
                  <a:fillRect l="-973" t="-4605" b="-98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ustomShape 1"/>
          <p:cNvSpPr/>
          <p:nvPr/>
        </p:nvSpPr>
        <p:spPr>
          <a:xfrm>
            <a:off x="457200" y="640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Constitutive </a:t>
            </a:r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law for fluid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698446" y="1490656"/>
            <a:ext cx="3586780" cy="2636728"/>
            <a:chOff x="-568080" y="1297401"/>
            <a:chExt cx="4750645" cy="349231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571ED03-8305-9B42-A1F7-EFAAA40CE6D4}"/>
                </a:ext>
              </a:extLst>
            </p:cNvPr>
            <p:cNvCxnSpPr/>
            <p:nvPr/>
          </p:nvCxnSpPr>
          <p:spPr>
            <a:xfrm>
              <a:off x="1795827" y="3592128"/>
              <a:ext cx="6609" cy="11975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2026FB24-09BF-314F-8C7F-2866D26B22BB}"/>
                </a:ext>
              </a:extLst>
            </p:cNvPr>
            <p:cNvSpPr/>
            <p:nvPr/>
          </p:nvSpPr>
          <p:spPr>
            <a:xfrm>
              <a:off x="-115592" y="1312317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140AB846-4EC3-C54F-AD51-85954BE87C68}"/>
                </a:ext>
              </a:extLst>
            </p:cNvPr>
            <p:cNvSpPr/>
            <p:nvPr/>
          </p:nvSpPr>
          <p:spPr>
            <a:xfrm flipH="1">
              <a:off x="2048492" y="1297401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BE1CC7B1-1364-1844-838C-4AB8356590FF}"/>
                </a:ext>
              </a:extLst>
            </p:cNvPr>
            <p:cNvSpPr/>
            <p:nvPr/>
          </p:nvSpPr>
          <p:spPr>
            <a:xfrm rot="5400000">
              <a:off x="-358550" y="2456071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C57E0E8B-447B-A54D-865E-02B655B609B0}"/>
                </a:ext>
              </a:extLst>
            </p:cNvPr>
            <p:cNvSpPr/>
            <p:nvPr/>
          </p:nvSpPr>
          <p:spPr>
            <a:xfrm rot="16388223" flipH="1">
              <a:off x="2141867" y="2528477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31100E6-02BC-CA4E-9E23-53E25B108DB4}"/>
                </a:ext>
              </a:extLst>
            </p:cNvPr>
            <p:cNvSpPr/>
            <p:nvPr/>
          </p:nvSpPr>
          <p:spPr>
            <a:xfrm>
              <a:off x="1108338" y="2128290"/>
              <a:ext cx="1592807" cy="158292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15E549-D82A-804B-81BE-B8AD3C5B378F}"/>
                </a:ext>
              </a:extLst>
            </p:cNvPr>
            <p:cNvSpPr txBox="1"/>
            <p:nvPr/>
          </p:nvSpPr>
          <p:spPr>
            <a:xfrm>
              <a:off x="1569641" y="3038130"/>
              <a:ext cx="674902" cy="48917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pitchFamily="2" charset="2"/>
                  <a:cs typeface="Optima"/>
                </a:rPr>
                <a:t>Dr</a:t>
              </a:r>
              <a:endParaRPr lang="en-US" dirty="0">
                <a:latin typeface="Symbol" pitchFamily="2" charset="2"/>
                <a:cs typeface="Optima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CCADC7-9AE5-9B40-AF14-4669D5DE16F6}"/>
                </a:ext>
              </a:extLst>
            </p:cNvPr>
            <p:cNvSpPr txBox="1"/>
            <p:nvPr/>
          </p:nvSpPr>
          <p:spPr>
            <a:xfrm>
              <a:off x="2638059" y="3564797"/>
              <a:ext cx="452368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pitchFamily="2" charset="2"/>
                  <a:cs typeface="Optima"/>
                </a:rPr>
                <a:t>h</a:t>
              </a:r>
              <a:r>
                <a:rPr lang="en-US" baseline="-25000" dirty="0" err="1">
                  <a:latin typeface="Optima"/>
                  <a:cs typeface="Optima"/>
                </a:rPr>
                <a:t>m</a:t>
              </a:r>
              <a:endParaRPr lang="en-US" baseline="-25000" dirty="0">
                <a:latin typeface="Optima"/>
                <a:cs typeface="Optima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5CEC8CD-5F62-2149-A692-6DC02F96543C}"/>
                </a:ext>
              </a:extLst>
            </p:cNvPr>
            <p:cNvCxnSpPr/>
            <p:nvPr/>
          </p:nvCxnSpPr>
          <p:spPr>
            <a:xfrm flipV="1">
              <a:off x="1862130" y="2665601"/>
              <a:ext cx="775929" cy="25414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9628F73-9C4E-DB43-8F7E-7DE6CA59C6A6}"/>
                </a:ext>
              </a:extLst>
            </p:cNvPr>
            <p:cNvSpPr txBox="1"/>
            <p:nvPr/>
          </p:nvSpPr>
          <p:spPr>
            <a:xfrm>
              <a:off x="1941451" y="2276599"/>
              <a:ext cx="372798" cy="48917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latin typeface="Optima"/>
                  <a:cs typeface="Optima"/>
                </a:rPr>
                <a:t>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BD5CBF-1C5C-DC4E-94E8-623FAB993C1A}"/>
                </a:ext>
              </a:extLst>
            </p:cNvPr>
            <p:cNvSpPr txBox="1"/>
            <p:nvPr/>
          </p:nvSpPr>
          <p:spPr>
            <a:xfrm>
              <a:off x="1867519" y="406177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Optima"/>
                  <a:cs typeface="Optima"/>
                </a:rPr>
                <a:t>v</a:t>
              </a:r>
              <a:r>
                <a:rPr lang="en-US" baseline="-25000" dirty="0" err="1">
                  <a:latin typeface="Optima"/>
                  <a:cs typeface="Optima"/>
                </a:rPr>
                <a:t>S</a:t>
              </a:r>
              <a:endParaRPr lang="en-US" baseline="-25000" dirty="0">
                <a:latin typeface="Optima"/>
                <a:cs typeface="Optima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7DF6DD0-7CF9-2C40-8531-287BF1DDFB78}"/>
                  </a:ext>
                </a:extLst>
              </p:cNvPr>
              <p:cNvSpPr txBox="1"/>
              <p:nvPr/>
            </p:nvSpPr>
            <p:spPr>
              <a:xfrm>
                <a:off x="6709961" y="-57777"/>
                <a:ext cx="264795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5800" indent="-685800">
                  <a:buFont typeface="Symbol" panose="05050102010706020507" pitchFamily="18" charset="2"/>
                  <a:buChar char="t"/>
                </a:pPr>
                <a:r>
                  <a:rPr lang="en-US" sz="4800" dirty="0" smtClean="0">
                    <a:latin typeface="Symbol" pitchFamily="2" charset="2"/>
                    <a:cs typeface="Optima"/>
                  </a:rPr>
                  <a:t>=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8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800" i="1">
                            <a:latin typeface="Cambria Math" panose="02040503050406030204" pitchFamily="18" charset="0"/>
                            <a:cs typeface="Optima"/>
                          </a:rPr>
                          <m:t>𝜀</m:t>
                        </m:r>
                      </m:e>
                    </m:acc>
                    <m:r>
                      <a:rPr lang="en-US" sz="4800" b="0" i="1" smtClean="0">
                        <a:latin typeface="Cambria Math" panose="02040503050406030204" pitchFamily="18" charset="0"/>
                        <a:cs typeface="Optima"/>
                      </a:rPr>
                      <m:t> </m:t>
                    </m:r>
                  </m:oMath>
                </a14:m>
                <a:r>
                  <a:rPr lang="en-US" sz="4800" dirty="0" smtClean="0">
                    <a:latin typeface="Symbol" pitchFamily="2" charset="2"/>
                    <a:cs typeface="Optima"/>
                  </a:rPr>
                  <a:t>h</a:t>
                </a:r>
                <a:endParaRPr lang="en-US" sz="4800" b="0" dirty="0" smtClean="0">
                  <a:latin typeface="Symbol" pitchFamily="2" charset="2"/>
                  <a:cs typeface="Optima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7DF6DD0-7CF9-2C40-8531-287BF1DDFB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9961" y="-57777"/>
                <a:ext cx="2647955" cy="830997"/>
              </a:xfrm>
              <a:prstGeom prst="rect">
                <a:avLst/>
              </a:prstGeom>
              <a:blipFill>
                <a:blip r:embed="rId3"/>
                <a:stretch>
                  <a:fillRect l="-10829" t="-19853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37557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93634" y="946835"/>
                <a:ext cx="6078908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Optima"/>
                  </a:rPr>
                  <a:t>F</a:t>
                </a:r>
                <a:r>
                  <a:rPr lang="en-US" baseline="-25000" dirty="0" err="1">
                    <a:latin typeface="Optima"/>
                  </a:rPr>
                  <a:t>d</a:t>
                </a:r>
                <a:r>
                  <a:rPr lang="en-US" dirty="0" smtClean="0">
                    <a:latin typeface="Optima"/>
                  </a:rPr>
                  <a:t> = area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stress  	= area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strain-rate </a:t>
                </a:r>
                <a:r>
                  <a:rPr lang="en-US" dirty="0">
                    <a:latin typeface="Optima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dirty="0">
                    <a:latin typeface="Optima"/>
                  </a:rPr>
                  <a:t>)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viscosity (</a:t>
                </a:r>
                <a:r>
                  <a:rPr lang="en-US" dirty="0" smtClean="0">
                    <a:latin typeface="Symbol" charset="2"/>
                    <a:cs typeface="Symbol" charset="2"/>
                  </a:rPr>
                  <a:t>h</a:t>
                </a:r>
                <a:r>
                  <a:rPr lang="en-US" dirty="0" smtClean="0">
                    <a:latin typeface="Optima"/>
                  </a:rPr>
                  <a:t>)</a:t>
                </a:r>
              </a:p>
              <a:p>
                <a:r>
                  <a:rPr lang="en-US" dirty="0">
                    <a:latin typeface="Optima"/>
                  </a:rPr>
                  <a:t>	</a:t>
                </a:r>
                <a:r>
                  <a:rPr lang="en-US" dirty="0" smtClean="0">
                    <a:latin typeface="Optima"/>
                  </a:rPr>
                  <a:t>			= area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velocity (</a:t>
                </a:r>
                <a:r>
                  <a:rPr lang="en-US" i="1" dirty="0" smtClean="0">
                    <a:latin typeface="Optima"/>
                  </a:rPr>
                  <a:t>v</a:t>
                </a:r>
                <a:r>
                  <a:rPr lang="en-US" dirty="0" smtClean="0">
                    <a:latin typeface="Optima"/>
                  </a:rPr>
                  <a:t>)/radius (</a:t>
                </a:r>
                <a:r>
                  <a:rPr lang="en-US" i="1" dirty="0" smtClean="0">
                    <a:latin typeface="Optima"/>
                  </a:rPr>
                  <a:t>a</a:t>
                </a:r>
                <a:r>
                  <a:rPr lang="en-US" dirty="0" smtClean="0">
                    <a:latin typeface="Optima"/>
                  </a:rPr>
                  <a:t>)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viscosity</a:t>
                </a:r>
              </a:p>
              <a:p>
                <a:endParaRPr lang="en-US" dirty="0" smtClean="0">
                  <a:latin typeface="Optima"/>
                </a:endParaRPr>
              </a:p>
              <a:p>
                <a:r>
                  <a:rPr lang="en-US" dirty="0" err="1" smtClean="0">
                    <a:latin typeface="Optima"/>
                  </a:rPr>
                  <a:t>F</a:t>
                </a:r>
                <a:r>
                  <a:rPr lang="en-US" baseline="-25000" dirty="0" err="1" smtClean="0">
                    <a:latin typeface="Optima"/>
                  </a:rPr>
                  <a:t>g</a:t>
                </a:r>
                <a:r>
                  <a:rPr lang="en-US" dirty="0" smtClean="0">
                    <a:latin typeface="Optima"/>
                  </a:rPr>
                  <a:t> = density contrast (</a:t>
                </a:r>
                <a:r>
                  <a:rPr lang="en-US" dirty="0" err="1" smtClean="0">
                    <a:latin typeface="Symbol" charset="2"/>
                    <a:cs typeface="Symbol" charset="2"/>
                  </a:rPr>
                  <a:t>Dr</a:t>
                </a:r>
                <a:r>
                  <a:rPr lang="en-US" dirty="0" smtClean="0">
                    <a:latin typeface="Optima"/>
                  </a:rPr>
                  <a:t>)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volume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i="1" dirty="0" smtClean="0">
                    <a:latin typeface="Optima"/>
                  </a:rPr>
                  <a:t>g</a:t>
                </a:r>
              </a:p>
              <a:p>
                <a:r>
                  <a:rPr lang="en-US" i="1" dirty="0" smtClean="0">
                    <a:latin typeface="Optima"/>
                  </a:rPr>
                  <a:t>    </a:t>
                </a:r>
                <a:r>
                  <a:rPr lang="en-US" dirty="0">
                    <a:latin typeface="Optima"/>
                  </a:rPr>
                  <a:t>=</a:t>
                </a:r>
                <a:r>
                  <a:rPr lang="en-US" dirty="0" smtClean="0">
                    <a:latin typeface="Optima"/>
                  </a:rPr>
                  <a:t> </a:t>
                </a:r>
                <a:r>
                  <a:rPr lang="en-US" dirty="0">
                    <a:latin typeface="Optima"/>
                  </a:rPr>
                  <a:t>density contrast (</a:t>
                </a:r>
                <a:r>
                  <a:rPr lang="en-US" dirty="0" err="1">
                    <a:latin typeface="Symbol" charset="2"/>
                    <a:cs typeface="Symbol" charset="2"/>
                  </a:rPr>
                  <a:t>Dr</a:t>
                </a:r>
                <a:r>
                  <a:rPr lang="en-US" dirty="0">
                    <a:latin typeface="Optima"/>
                  </a:rPr>
                  <a:t>)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  <a:sym typeface="Symbol" panose="05050102010706020507" pitchFamily="18" charset="2"/>
                  </a:rPr>
                  <a:t>4</a:t>
                </a:r>
                <a:r>
                  <a:rPr lang="en-US" dirty="0" smtClean="0">
                    <a:latin typeface="Symbol" panose="05050102010706020507" pitchFamily="18" charset="2"/>
                    <a:sym typeface="Symbol" panose="05050102010706020507" pitchFamily="18" charset="2"/>
                  </a:rPr>
                  <a:t>p</a:t>
                </a:r>
                <a:r>
                  <a:rPr lang="en-US" dirty="0" smtClean="0">
                    <a:latin typeface="Optima"/>
                    <a:sym typeface="Symbol" panose="05050102010706020507" pitchFamily="18" charset="2"/>
                  </a:rPr>
                  <a:t> </a:t>
                </a:r>
                <a:r>
                  <a:rPr lang="en-US" i="1" dirty="0" smtClean="0">
                    <a:latin typeface="Optima"/>
                  </a:rPr>
                  <a:t>a</a:t>
                </a:r>
                <a:r>
                  <a:rPr lang="en-US" baseline="30000" dirty="0" smtClean="0">
                    <a:latin typeface="Optima"/>
                  </a:rPr>
                  <a:t>3</a:t>
                </a:r>
                <a:r>
                  <a:rPr lang="en-US" dirty="0" smtClean="0">
                    <a:latin typeface="Optima"/>
                  </a:rPr>
                  <a:t>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i="1" dirty="0">
                    <a:latin typeface="Optima"/>
                  </a:rPr>
                  <a:t>g</a:t>
                </a:r>
                <a:endParaRPr lang="en-US" dirty="0">
                  <a:latin typeface="Optima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34" y="946835"/>
                <a:ext cx="6078908" cy="1477328"/>
              </a:xfrm>
              <a:prstGeom prst="rect">
                <a:avLst/>
              </a:prstGeom>
              <a:blipFill>
                <a:blip r:embed="rId2"/>
                <a:stretch>
                  <a:fillRect l="-903" t="-2881" r="-201" b="-5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-698446" y="1490656"/>
            <a:ext cx="3586780" cy="2636728"/>
            <a:chOff x="-568080" y="1297401"/>
            <a:chExt cx="4750645" cy="3492313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8571ED03-8305-9B42-A1F7-EFAAA40CE6D4}"/>
                </a:ext>
              </a:extLst>
            </p:cNvPr>
            <p:cNvCxnSpPr/>
            <p:nvPr/>
          </p:nvCxnSpPr>
          <p:spPr>
            <a:xfrm>
              <a:off x="1795827" y="3592128"/>
              <a:ext cx="6609" cy="11975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2026FB24-09BF-314F-8C7F-2866D26B22BB}"/>
                </a:ext>
              </a:extLst>
            </p:cNvPr>
            <p:cNvSpPr/>
            <p:nvPr/>
          </p:nvSpPr>
          <p:spPr>
            <a:xfrm>
              <a:off x="-115592" y="1312317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140AB846-4EC3-C54F-AD51-85954BE87C68}"/>
                </a:ext>
              </a:extLst>
            </p:cNvPr>
            <p:cNvSpPr/>
            <p:nvPr/>
          </p:nvSpPr>
          <p:spPr>
            <a:xfrm flipH="1">
              <a:off x="2048492" y="1297401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BE1CC7B1-1364-1844-838C-4AB8356590FF}"/>
                </a:ext>
              </a:extLst>
            </p:cNvPr>
            <p:cNvSpPr/>
            <p:nvPr/>
          </p:nvSpPr>
          <p:spPr>
            <a:xfrm rot="5400000">
              <a:off x="-358550" y="2456071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C57E0E8B-447B-A54D-865E-02B655B609B0}"/>
                </a:ext>
              </a:extLst>
            </p:cNvPr>
            <p:cNvSpPr/>
            <p:nvPr/>
          </p:nvSpPr>
          <p:spPr>
            <a:xfrm rot="16388223" flipH="1">
              <a:off x="2141867" y="2528477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1100E6-02BC-CA4E-9E23-53E25B108DB4}"/>
                </a:ext>
              </a:extLst>
            </p:cNvPr>
            <p:cNvSpPr/>
            <p:nvPr/>
          </p:nvSpPr>
          <p:spPr>
            <a:xfrm>
              <a:off x="1108338" y="2128290"/>
              <a:ext cx="1592807" cy="158292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515E549-D82A-804B-81BE-B8AD3C5B378F}"/>
                </a:ext>
              </a:extLst>
            </p:cNvPr>
            <p:cNvSpPr txBox="1"/>
            <p:nvPr/>
          </p:nvSpPr>
          <p:spPr>
            <a:xfrm>
              <a:off x="1569641" y="3038130"/>
              <a:ext cx="674902" cy="48917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pitchFamily="2" charset="2"/>
                  <a:cs typeface="Optima"/>
                </a:rPr>
                <a:t>Dr</a:t>
              </a:r>
              <a:endParaRPr lang="en-US" dirty="0">
                <a:latin typeface="Symbol" pitchFamily="2" charset="2"/>
                <a:cs typeface="Optima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ACCADC7-9AE5-9B40-AF14-4669D5DE16F6}"/>
                </a:ext>
              </a:extLst>
            </p:cNvPr>
            <p:cNvSpPr txBox="1"/>
            <p:nvPr/>
          </p:nvSpPr>
          <p:spPr>
            <a:xfrm>
              <a:off x="2638059" y="3564797"/>
              <a:ext cx="452368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pitchFamily="2" charset="2"/>
                  <a:cs typeface="Optima"/>
                </a:rPr>
                <a:t>h</a:t>
              </a:r>
              <a:r>
                <a:rPr lang="en-US" baseline="-25000" dirty="0" err="1">
                  <a:latin typeface="Optima"/>
                  <a:cs typeface="Optima"/>
                </a:rPr>
                <a:t>m</a:t>
              </a:r>
              <a:endParaRPr lang="en-US" baseline="-25000" dirty="0">
                <a:latin typeface="Optima"/>
                <a:cs typeface="Optima"/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5CEC8CD-5F62-2149-A692-6DC02F96543C}"/>
                </a:ext>
              </a:extLst>
            </p:cNvPr>
            <p:cNvCxnSpPr/>
            <p:nvPr/>
          </p:nvCxnSpPr>
          <p:spPr>
            <a:xfrm flipV="1">
              <a:off x="1862130" y="2665601"/>
              <a:ext cx="775929" cy="25414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628F73-9C4E-DB43-8F7E-7DE6CA59C6A6}"/>
                </a:ext>
              </a:extLst>
            </p:cNvPr>
            <p:cNvSpPr txBox="1"/>
            <p:nvPr/>
          </p:nvSpPr>
          <p:spPr>
            <a:xfrm>
              <a:off x="1941451" y="2276599"/>
              <a:ext cx="372798" cy="48917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latin typeface="Optima"/>
                  <a:cs typeface="Optima"/>
                </a:rPr>
                <a:t>a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BD5CBF-1C5C-DC4E-94E8-623FAB993C1A}"/>
                </a:ext>
              </a:extLst>
            </p:cNvPr>
            <p:cNvSpPr txBox="1"/>
            <p:nvPr/>
          </p:nvSpPr>
          <p:spPr>
            <a:xfrm>
              <a:off x="1867519" y="406177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Optima"/>
                  <a:cs typeface="Optima"/>
                </a:rPr>
                <a:t>v</a:t>
              </a:r>
              <a:r>
                <a:rPr lang="en-US" baseline="-25000" dirty="0" err="1">
                  <a:latin typeface="Optima"/>
                  <a:cs typeface="Optima"/>
                </a:rPr>
                <a:t>S</a:t>
              </a:r>
              <a:endParaRPr lang="en-US" baseline="-25000" dirty="0"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92789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ustomShape 1"/>
          <p:cNvSpPr/>
          <p:nvPr/>
        </p:nvSpPr>
        <p:spPr>
          <a:xfrm>
            <a:off x="457200" y="640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3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Stokes scaling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393634" y="946835"/>
                <a:ext cx="624722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latin typeface="Optima"/>
                  </a:rPr>
                  <a:t>F</a:t>
                </a:r>
                <a:r>
                  <a:rPr lang="en-US" baseline="-25000" dirty="0" err="1">
                    <a:latin typeface="Optima"/>
                  </a:rPr>
                  <a:t>d</a:t>
                </a:r>
                <a:r>
                  <a:rPr lang="en-US" dirty="0" smtClean="0">
                    <a:latin typeface="Optima"/>
                  </a:rPr>
                  <a:t> = area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stress  	= area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strain-rate </a:t>
                </a:r>
                <a:r>
                  <a:rPr lang="en-US" dirty="0">
                    <a:latin typeface="Optima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dirty="0">
                    <a:latin typeface="Optima"/>
                  </a:rPr>
                  <a:t>)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viscosity (</a:t>
                </a:r>
                <a:r>
                  <a:rPr lang="en-US" dirty="0" smtClean="0">
                    <a:latin typeface="Symbol" charset="2"/>
                    <a:cs typeface="Symbol" charset="2"/>
                  </a:rPr>
                  <a:t>h</a:t>
                </a:r>
                <a:r>
                  <a:rPr lang="en-US" dirty="0" smtClean="0">
                    <a:latin typeface="Optima"/>
                  </a:rPr>
                  <a:t>)</a:t>
                </a:r>
              </a:p>
              <a:p>
                <a:r>
                  <a:rPr lang="en-US" dirty="0">
                    <a:latin typeface="Optima"/>
                  </a:rPr>
                  <a:t>	</a:t>
                </a:r>
                <a:r>
                  <a:rPr lang="en-US" dirty="0" smtClean="0">
                    <a:latin typeface="Optima"/>
                  </a:rPr>
                  <a:t>			= area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velocity (</a:t>
                </a:r>
                <a:r>
                  <a:rPr lang="en-US" i="1" dirty="0" smtClean="0">
                    <a:latin typeface="Optima"/>
                  </a:rPr>
                  <a:t>v</a:t>
                </a:r>
                <a:r>
                  <a:rPr lang="en-US" dirty="0" smtClean="0">
                    <a:latin typeface="Optima"/>
                  </a:rPr>
                  <a:t>)/radius (</a:t>
                </a:r>
                <a:r>
                  <a:rPr lang="en-US" i="1" dirty="0" smtClean="0">
                    <a:latin typeface="Optima"/>
                  </a:rPr>
                  <a:t>a</a:t>
                </a:r>
                <a:r>
                  <a:rPr lang="en-US" dirty="0" smtClean="0">
                    <a:latin typeface="Optima"/>
                  </a:rPr>
                  <a:t>)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viscosity</a:t>
                </a:r>
              </a:p>
              <a:p>
                <a:endParaRPr lang="en-US" dirty="0" smtClean="0">
                  <a:latin typeface="Optima"/>
                </a:endParaRPr>
              </a:p>
              <a:p>
                <a:r>
                  <a:rPr lang="en-US" dirty="0" err="1" smtClean="0">
                    <a:latin typeface="Optima"/>
                  </a:rPr>
                  <a:t>F</a:t>
                </a:r>
                <a:r>
                  <a:rPr lang="en-US" baseline="-25000" dirty="0" err="1" smtClean="0">
                    <a:latin typeface="Optima"/>
                  </a:rPr>
                  <a:t>g</a:t>
                </a:r>
                <a:r>
                  <a:rPr lang="en-US" dirty="0" smtClean="0">
                    <a:latin typeface="Optima"/>
                  </a:rPr>
                  <a:t> = density contrast (</a:t>
                </a:r>
                <a:r>
                  <a:rPr lang="en-US" dirty="0" err="1" smtClean="0">
                    <a:latin typeface="Symbol" charset="2"/>
                    <a:cs typeface="Symbol" charset="2"/>
                  </a:rPr>
                  <a:t>Dr</a:t>
                </a:r>
                <a:r>
                  <a:rPr lang="en-US" dirty="0" smtClean="0">
                    <a:latin typeface="Optima"/>
                  </a:rPr>
                  <a:t>)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dirty="0" smtClean="0">
                    <a:latin typeface="Optima"/>
                  </a:rPr>
                  <a:t>volume </a:t>
                </a:r>
                <a:r>
                  <a:rPr lang="en-US" dirty="0">
                    <a:latin typeface="Optima"/>
                    <a:sym typeface="Symbol" panose="05050102010706020507" pitchFamily="18" charset="2"/>
                  </a:rPr>
                  <a:t> </a:t>
                </a:r>
                <a:r>
                  <a:rPr lang="en-US" i="1" dirty="0" smtClean="0">
                    <a:latin typeface="Optima"/>
                  </a:rPr>
                  <a:t>g</a:t>
                </a:r>
                <a:endParaRPr lang="en-US" dirty="0">
                  <a:latin typeface="Optima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634" y="946835"/>
                <a:ext cx="6247223" cy="1200329"/>
              </a:xfrm>
              <a:prstGeom prst="rect">
                <a:avLst/>
              </a:prstGeom>
              <a:blipFill>
                <a:blip r:embed="rId2"/>
                <a:stretch>
                  <a:fillRect l="-879" t="-3553" b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/>
          <p:nvPr/>
        </p:nvPicPr>
        <p:blipFill>
          <a:blip r:embed="rId3"/>
          <a:stretch/>
        </p:blipFill>
        <p:spPr>
          <a:xfrm>
            <a:off x="3546088" y="2478148"/>
            <a:ext cx="3212640" cy="1186200"/>
          </a:xfrm>
          <a:prstGeom prst="rect">
            <a:avLst/>
          </a:prstGeom>
          <a:ln>
            <a:noFill/>
          </a:ln>
        </p:spPr>
      </p:pic>
      <p:grpSp>
        <p:nvGrpSpPr>
          <p:cNvPr id="18" name="Group 17"/>
          <p:cNvGrpSpPr/>
          <p:nvPr/>
        </p:nvGrpSpPr>
        <p:grpSpPr>
          <a:xfrm>
            <a:off x="-698446" y="1490656"/>
            <a:ext cx="3586780" cy="2636728"/>
            <a:chOff x="-568080" y="1297401"/>
            <a:chExt cx="4750645" cy="349231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571ED03-8305-9B42-A1F7-EFAAA40CE6D4}"/>
                </a:ext>
              </a:extLst>
            </p:cNvPr>
            <p:cNvCxnSpPr/>
            <p:nvPr/>
          </p:nvCxnSpPr>
          <p:spPr>
            <a:xfrm>
              <a:off x="1795827" y="3592128"/>
              <a:ext cx="6609" cy="11975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2026FB24-09BF-314F-8C7F-2866D26B22BB}"/>
                </a:ext>
              </a:extLst>
            </p:cNvPr>
            <p:cNvSpPr/>
            <p:nvPr/>
          </p:nvSpPr>
          <p:spPr>
            <a:xfrm>
              <a:off x="-115592" y="1312317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140AB846-4EC3-C54F-AD51-85954BE87C68}"/>
                </a:ext>
              </a:extLst>
            </p:cNvPr>
            <p:cNvSpPr/>
            <p:nvPr/>
          </p:nvSpPr>
          <p:spPr>
            <a:xfrm flipH="1">
              <a:off x="2048492" y="1297401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BE1CC7B1-1364-1844-838C-4AB8356590FF}"/>
                </a:ext>
              </a:extLst>
            </p:cNvPr>
            <p:cNvSpPr/>
            <p:nvPr/>
          </p:nvSpPr>
          <p:spPr>
            <a:xfrm rot="5400000">
              <a:off x="-358550" y="2456071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C57E0E8B-447B-A54D-865E-02B655B609B0}"/>
                </a:ext>
              </a:extLst>
            </p:cNvPr>
            <p:cNvSpPr/>
            <p:nvPr/>
          </p:nvSpPr>
          <p:spPr>
            <a:xfrm rot="16388223" flipH="1">
              <a:off x="2141867" y="2528477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31100E6-02BC-CA4E-9E23-53E25B108DB4}"/>
                </a:ext>
              </a:extLst>
            </p:cNvPr>
            <p:cNvSpPr/>
            <p:nvPr/>
          </p:nvSpPr>
          <p:spPr>
            <a:xfrm>
              <a:off x="1108338" y="2128290"/>
              <a:ext cx="1592807" cy="158292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515E549-D82A-804B-81BE-B8AD3C5B378F}"/>
                </a:ext>
              </a:extLst>
            </p:cNvPr>
            <p:cNvSpPr txBox="1"/>
            <p:nvPr/>
          </p:nvSpPr>
          <p:spPr>
            <a:xfrm>
              <a:off x="1569641" y="3038130"/>
              <a:ext cx="674902" cy="48917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err="1">
                  <a:latin typeface="Symbol" pitchFamily="2" charset="2"/>
                  <a:cs typeface="Optima"/>
                </a:rPr>
                <a:t>Dr</a:t>
              </a:r>
              <a:endParaRPr lang="en-US" dirty="0">
                <a:latin typeface="Symbol" pitchFamily="2" charset="2"/>
                <a:cs typeface="Optima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CCADC7-9AE5-9B40-AF14-4669D5DE16F6}"/>
                </a:ext>
              </a:extLst>
            </p:cNvPr>
            <p:cNvSpPr txBox="1"/>
            <p:nvPr/>
          </p:nvSpPr>
          <p:spPr>
            <a:xfrm>
              <a:off x="2638059" y="3564797"/>
              <a:ext cx="452368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pitchFamily="2" charset="2"/>
                  <a:cs typeface="Optima"/>
                </a:rPr>
                <a:t>h</a:t>
              </a:r>
              <a:r>
                <a:rPr lang="en-US" baseline="-25000" dirty="0" err="1">
                  <a:latin typeface="Optima"/>
                  <a:cs typeface="Optima"/>
                </a:rPr>
                <a:t>m</a:t>
              </a:r>
              <a:endParaRPr lang="en-US" baseline="-25000" dirty="0">
                <a:latin typeface="Optima"/>
                <a:cs typeface="Optima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5CEC8CD-5F62-2149-A692-6DC02F96543C}"/>
                </a:ext>
              </a:extLst>
            </p:cNvPr>
            <p:cNvCxnSpPr/>
            <p:nvPr/>
          </p:nvCxnSpPr>
          <p:spPr>
            <a:xfrm flipV="1">
              <a:off x="1862130" y="2665601"/>
              <a:ext cx="775929" cy="25414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9628F73-9C4E-DB43-8F7E-7DE6CA59C6A6}"/>
                </a:ext>
              </a:extLst>
            </p:cNvPr>
            <p:cNvSpPr txBox="1"/>
            <p:nvPr/>
          </p:nvSpPr>
          <p:spPr>
            <a:xfrm>
              <a:off x="1941451" y="2276599"/>
              <a:ext cx="372798" cy="489176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>
                  <a:latin typeface="Optima"/>
                  <a:cs typeface="Optima"/>
                </a:rPr>
                <a:t>a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BBD5CBF-1C5C-DC4E-94E8-623FAB993C1A}"/>
                </a:ext>
              </a:extLst>
            </p:cNvPr>
            <p:cNvSpPr txBox="1"/>
            <p:nvPr/>
          </p:nvSpPr>
          <p:spPr>
            <a:xfrm>
              <a:off x="1867519" y="406177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Optima"/>
                  <a:cs typeface="Optima"/>
                </a:rPr>
                <a:t>v</a:t>
              </a:r>
              <a:r>
                <a:rPr lang="en-US" baseline="-25000" dirty="0" err="1">
                  <a:latin typeface="Optima"/>
                  <a:cs typeface="Optima"/>
                </a:rPr>
                <a:t>S</a:t>
              </a:r>
              <a:endParaRPr lang="en-US" baseline="-25000" dirty="0">
                <a:latin typeface="Optima"/>
                <a:cs typeface="Optima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025911" y="2753796"/>
            <a:ext cx="656846" cy="83099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 smtClean="0">
                <a:latin typeface="Optima"/>
                <a:cs typeface="Optima"/>
              </a:rPr>
              <a:t>~</a:t>
            </a:r>
            <a:endParaRPr lang="en-US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2431280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ustomShape 1"/>
          <p:cNvSpPr/>
          <p:nvPr/>
        </p:nvSpPr>
        <p:spPr>
          <a:xfrm>
            <a:off x="457200" y="6404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3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Stokes sinker velocity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96079E-CC51-0D4B-9287-A8AA78D31202}"/>
              </a:ext>
            </a:extLst>
          </p:cNvPr>
          <p:cNvGrpSpPr/>
          <p:nvPr/>
        </p:nvGrpSpPr>
        <p:grpSpPr>
          <a:xfrm>
            <a:off x="4263384" y="2897811"/>
            <a:ext cx="3599198" cy="1163963"/>
            <a:chOff x="5413505" y="3451146"/>
            <a:chExt cx="2298736" cy="743400"/>
          </a:xfrm>
        </p:grpSpPr>
        <p:pic>
          <p:nvPicPr>
            <p:cNvPr id="526" name="Picture 525"/>
            <p:cNvPicPr/>
            <p:nvPr/>
          </p:nvPicPr>
          <p:blipFill>
            <a:blip r:embed="rId2"/>
            <a:stretch/>
          </p:blipFill>
          <p:spPr>
            <a:xfrm>
              <a:off x="5413505" y="3473233"/>
              <a:ext cx="1247040" cy="7153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27" name="Picture 526"/>
            <p:cNvPicPr/>
            <p:nvPr/>
          </p:nvPicPr>
          <p:blipFill>
            <a:blip r:embed="rId3"/>
            <a:stretch/>
          </p:blipFill>
          <p:spPr>
            <a:xfrm>
              <a:off x="6839241" y="3451146"/>
              <a:ext cx="873000" cy="743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" name="CustomShape 2"/>
          <p:cNvSpPr/>
          <p:nvPr/>
        </p:nvSpPr>
        <p:spPr>
          <a:xfrm>
            <a:off x="3370216" y="3776794"/>
            <a:ext cx="5844703" cy="15140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endParaRPr lang="en-US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  <a:p>
            <a:pPr marL="432000" lvl="1" indent="-21564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"/>
            </a:pPr>
            <a:r>
              <a:rPr lang="en-US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A needle, as opposed to sphere, will sink with 0.5...2 </a:t>
            </a:r>
            <a:r>
              <a:rPr lang="en-US" sz="2000" b="0" i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v</a:t>
            </a:r>
            <a:r>
              <a:rPr lang="en-US" sz="2000" b="0" strike="noStrike" spc="-1" baseline="-33000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Stokes</a:t>
            </a:r>
            <a:endParaRPr lang="en-US" sz="1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10" name="Picture 9"/>
          <p:cNvPicPr/>
          <p:nvPr/>
        </p:nvPicPr>
        <p:blipFill>
          <a:blip r:embed="rId4"/>
          <a:stretch/>
        </p:blipFill>
        <p:spPr>
          <a:xfrm>
            <a:off x="4164106" y="1549689"/>
            <a:ext cx="3212640" cy="1186200"/>
          </a:xfrm>
          <a:prstGeom prst="rect">
            <a:avLst/>
          </a:prstGeom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-568080" y="1297401"/>
            <a:ext cx="4750645" cy="3492313"/>
            <a:chOff x="-568080" y="1297401"/>
            <a:chExt cx="4750645" cy="3492313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571ED03-8305-9B42-A1F7-EFAAA40CE6D4}"/>
                </a:ext>
              </a:extLst>
            </p:cNvPr>
            <p:cNvCxnSpPr/>
            <p:nvPr/>
          </p:nvCxnSpPr>
          <p:spPr>
            <a:xfrm>
              <a:off x="1795827" y="3592128"/>
              <a:ext cx="6609" cy="11975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2026FB24-09BF-314F-8C7F-2866D26B22BB}"/>
                </a:ext>
              </a:extLst>
            </p:cNvPr>
            <p:cNvSpPr/>
            <p:nvPr/>
          </p:nvSpPr>
          <p:spPr>
            <a:xfrm>
              <a:off x="-115592" y="1312317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140AB846-4EC3-C54F-AD51-85954BE87C68}"/>
                </a:ext>
              </a:extLst>
            </p:cNvPr>
            <p:cNvSpPr/>
            <p:nvPr/>
          </p:nvSpPr>
          <p:spPr>
            <a:xfrm flipH="1">
              <a:off x="2048492" y="1297401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BE1CC7B1-1364-1844-838C-4AB8356590FF}"/>
                </a:ext>
              </a:extLst>
            </p:cNvPr>
            <p:cNvSpPr/>
            <p:nvPr/>
          </p:nvSpPr>
          <p:spPr>
            <a:xfrm rot="5400000">
              <a:off x="-358550" y="2456071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C57E0E8B-447B-A54D-865E-02B655B609B0}"/>
                </a:ext>
              </a:extLst>
            </p:cNvPr>
            <p:cNvSpPr/>
            <p:nvPr/>
          </p:nvSpPr>
          <p:spPr>
            <a:xfrm rot="16388223" flipH="1">
              <a:off x="2141867" y="2528477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31100E6-02BC-CA4E-9E23-53E25B108DB4}"/>
                </a:ext>
              </a:extLst>
            </p:cNvPr>
            <p:cNvSpPr/>
            <p:nvPr/>
          </p:nvSpPr>
          <p:spPr>
            <a:xfrm>
              <a:off x="1108338" y="2128290"/>
              <a:ext cx="1592807" cy="158292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D515E549-D82A-804B-81BE-B8AD3C5B378F}"/>
                </a:ext>
              </a:extLst>
            </p:cNvPr>
            <p:cNvSpPr txBox="1"/>
            <p:nvPr/>
          </p:nvSpPr>
          <p:spPr>
            <a:xfrm>
              <a:off x="1569643" y="3038130"/>
              <a:ext cx="452368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pitchFamily="2" charset="2"/>
                  <a:cs typeface="Optima"/>
                </a:rPr>
                <a:t>Dr</a:t>
              </a:r>
              <a:endParaRPr lang="en-US" dirty="0">
                <a:latin typeface="Symbol" pitchFamily="2" charset="2"/>
                <a:cs typeface="Optima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ACCADC7-9AE5-9B40-AF14-4669D5DE16F6}"/>
                </a:ext>
              </a:extLst>
            </p:cNvPr>
            <p:cNvSpPr txBox="1"/>
            <p:nvPr/>
          </p:nvSpPr>
          <p:spPr>
            <a:xfrm>
              <a:off x="2638059" y="3564797"/>
              <a:ext cx="452368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pitchFamily="2" charset="2"/>
                  <a:cs typeface="Optima"/>
                </a:rPr>
                <a:t>h</a:t>
              </a:r>
              <a:r>
                <a:rPr lang="en-US" baseline="-25000" dirty="0" err="1">
                  <a:latin typeface="Optima"/>
                  <a:cs typeface="Optima"/>
                </a:rPr>
                <a:t>m</a:t>
              </a:r>
              <a:endParaRPr lang="en-US" baseline="-25000" dirty="0">
                <a:latin typeface="Optima"/>
                <a:cs typeface="Optima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5CEC8CD-5F62-2149-A692-6DC02F96543C}"/>
                </a:ext>
              </a:extLst>
            </p:cNvPr>
            <p:cNvCxnSpPr/>
            <p:nvPr/>
          </p:nvCxnSpPr>
          <p:spPr>
            <a:xfrm flipV="1">
              <a:off x="1862130" y="2665601"/>
              <a:ext cx="775929" cy="254149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9628F73-9C4E-DB43-8F7E-7DE6CA59C6A6}"/>
                </a:ext>
              </a:extLst>
            </p:cNvPr>
            <p:cNvSpPr txBox="1"/>
            <p:nvPr/>
          </p:nvSpPr>
          <p:spPr>
            <a:xfrm>
              <a:off x="1990476" y="2394721"/>
              <a:ext cx="300082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latin typeface="Optima"/>
                  <a:cs typeface="Optima"/>
                </a:rPr>
                <a:t>a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BBD5CBF-1C5C-DC4E-94E8-623FAB993C1A}"/>
                </a:ext>
              </a:extLst>
            </p:cNvPr>
            <p:cNvSpPr txBox="1"/>
            <p:nvPr/>
          </p:nvSpPr>
          <p:spPr>
            <a:xfrm>
              <a:off x="1867519" y="406177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Optima"/>
                  <a:cs typeface="Optima"/>
                </a:rPr>
                <a:t>v</a:t>
              </a:r>
              <a:r>
                <a:rPr lang="en-US" baseline="-25000" dirty="0" err="1">
                  <a:latin typeface="Optima"/>
                  <a:cs typeface="Optima"/>
                </a:rPr>
                <a:t>S</a:t>
              </a:r>
              <a:endParaRPr lang="en-US" baseline="-25000" dirty="0"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54096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CustomShape 1"/>
          <p:cNvSpPr/>
          <p:nvPr/>
        </p:nvSpPr>
        <p:spPr>
          <a:xfrm>
            <a:off x="457200" y="2062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Flow </a:t>
            </a:r>
            <a:r>
              <a:rPr lang="en-US" sz="3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stresses scale with density anomaly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57500" y="1349828"/>
                <a:ext cx="3995261" cy="347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i="1" dirty="0" smtClean="0">
                    <a:latin typeface="Optima"/>
                    <a:cs typeface="Optima"/>
                  </a:rPr>
                  <a:t>v</a:t>
                </a:r>
                <a:r>
                  <a:rPr lang="en-US" sz="4400" dirty="0" smtClean="0">
                    <a:latin typeface="Optima"/>
                    <a:cs typeface="Optima"/>
                  </a:rPr>
                  <a:t> </a:t>
                </a: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 err="1" smtClean="0">
                    <a:latin typeface="Symbol" panose="05050102010706020507" pitchFamily="18" charset="2"/>
                    <a:cs typeface="Optima"/>
                  </a:rPr>
                  <a:t>Dr</a:t>
                </a:r>
                <a:r>
                  <a:rPr lang="en-US" sz="4400" dirty="0" smtClean="0">
                    <a:latin typeface="Symbol" panose="05050102010706020507" pitchFamily="18" charset="2"/>
                    <a:cs typeface="Optima"/>
                  </a:rPr>
                  <a:t>/h</a:t>
                </a:r>
              </a:p>
              <a:p>
                <a:endParaRPr lang="en-US" sz="4400" dirty="0" smtClean="0">
                  <a:latin typeface="Symbol" panose="05050102010706020507" pitchFamily="18" charset="2"/>
                  <a:cs typeface="Optima"/>
                </a:endParaRPr>
              </a:p>
              <a:p>
                <a:pPr marL="571500" indent="-571500">
                  <a:buFont typeface="Symbol" panose="05050102010706020507" pitchFamily="18" charset="2"/>
                  <a:buChar char="t"/>
                </a:pP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 smtClean="0">
                    <a:latin typeface="Symbol" panose="05050102010706020507" pitchFamily="18" charset="2"/>
                    <a:cs typeface="Optima"/>
                    <a:sym typeface="Symbol" panose="05050102010706020507" pitchFamily="18" charset="2"/>
                  </a:rPr>
                  <a:t>h</a:t>
                </a: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i="1" dirty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Optima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sz="4400" dirty="0" smtClean="0">
                    <a:latin typeface="Symbol" panose="05050102010706020507" pitchFamily="18" charset="2"/>
                    <a:cs typeface="Optima"/>
                    <a:sym typeface="Symbol" panose="05050102010706020507" pitchFamily="18" charset="2"/>
                  </a:rPr>
                  <a:t> </a:t>
                </a: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>
                    <a:latin typeface="Symbol" panose="05050102010706020507" pitchFamily="18" charset="2"/>
                    <a:cs typeface="Optima"/>
                    <a:sym typeface="Symbol" panose="05050102010706020507" pitchFamily="18" charset="2"/>
                  </a:rPr>
                  <a:t>h </a:t>
                </a: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v/a</a:t>
                </a:r>
              </a:p>
              <a:p>
                <a:pPr marL="571500" indent="-571500">
                  <a:buFont typeface="Symbol" panose="05050102010706020507" pitchFamily="18" charset="2"/>
                  <a:buChar char="t"/>
                </a:pP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 err="1">
                    <a:latin typeface="Symbol" panose="05050102010706020507" pitchFamily="18" charset="2"/>
                    <a:cs typeface="Optima"/>
                  </a:rPr>
                  <a:t>Dr</a:t>
                </a:r>
                <a:endParaRPr lang="en-US" sz="4400" dirty="0" smtClean="0">
                  <a:latin typeface="Symbol" panose="05050102010706020507" pitchFamily="18" charset="2"/>
                  <a:cs typeface="Optima"/>
                </a:endParaRPr>
              </a:p>
              <a:p>
                <a:endParaRPr lang="en-US" sz="4400" dirty="0" smtClean="0">
                  <a:latin typeface="Symbol" panose="05050102010706020507" pitchFamily="18" charset="2"/>
                  <a:cs typeface="Optima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00" y="1349828"/>
                <a:ext cx="3995261" cy="3477875"/>
              </a:xfrm>
              <a:prstGeom prst="rect">
                <a:avLst/>
              </a:prstGeom>
              <a:blipFill>
                <a:blip r:embed="rId2"/>
                <a:stretch>
                  <a:fillRect l="-6412" t="-4378" r="-54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7894270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xtShape 1"/>
          <p:cNvSpPr txBox="1"/>
          <p:nvPr/>
        </p:nvSpPr>
        <p:spPr>
          <a:xfrm>
            <a:off x="342078" y="302606"/>
            <a:ext cx="8459844" cy="4674493"/>
          </a:xfrm>
          <a:prstGeom prst="rect">
            <a:avLst/>
          </a:prstGeom>
          <a:noFill/>
          <a:ln>
            <a:noFill/>
          </a:ln>
        </p:spPr>
        <p:txBody>
          <a:bodyPr lIns="61233" tIns="31841" rIns="61233" bIns="31841"/>
          <a:lstStyle/>
          <a:p>
            <a:pPr>
              <a:lnSpc>
                <a:spcPts val="2262"/>
              </a:lnSpc>
            </a:pPr>
            <a:r>
              <a:rPr lang="en-GB" sz="1837" b="1" spc="-1" dirty="0">
                <a:latin typeface="Optima" pitchFamily="2" charset="0"/>
              </a:rPr>
              <a:t>Heat </a:t>
            </a:r>
            <a:r>
              <a:rPr lang="en-GB" sz="1837" b="1" spc="-1" dirty="0" smtClean="0">
                <a:latin typeface="Optima" pitchFamily="2" charset="0"/>
              </a:rPr>
              <a:t>budgets</a:t>
            </a:r>
            <a:endParaRPr lang="en-US" sz="1837" spc="-1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endParaRPr lang="en-US" sz="1837" spc="-1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r>
              <a:rPr lang="en-GB" sz="1837" i="1" spc="-1" dirty="0">
                <a:latin typeface="Optima" pitchFamily="2" charset="0"/>
              </a:rPr>
              <a:t>Oceans</a:t>
            </a:r>
            <a:endParaRPr lang="en-US" sz="1837" spc="-1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r>
              <a:rPr lang="en-GB" sz="1837" i="1" spc="-1" dirty="0" smtClean="0">
                <a:latin typeface="Optima" pitchFamily="2" charset="0"/>
              </a:rPr>
              <a:t>q</a:t>
            </a:r>
            <a:r>
              <a:rPr lang="en-GB" sz="1837" spc="-1" dirty="0" smtClean="0">
                <a:latin typeface="Optima" pitchFamily="2" charset="0"/>
              </a:rPr>
              <a:t> </a:t>
            </a:r>
            <a:r>
              <a:rPr lang="en-GB" sz="1837" spc="-1" baseline="-25000" dirty="0">
                <a:latin typeface="Optima" pitchFamily="2" charset="0"/>
              </a:rPr>
              <a:t>average</a:t>
            </a:r>
            <a:r>
              <a:rPr lang="en-GB" sz="1837" spc="-1" dirty="0">
                <a:latin typeface="Optima" pitchFamily="2" charset="0"/>
              </a:rPr>
              <a:t> = 94 </a:t>
            </a:r>
            <a:r>
              <a:rPr lang="en-GB" sz="1837" spc="-1" dirty="0" err="1">
                <a:latin typeface="Optima" pitchFamily="2" charset="0"/>
              </a:rPr>
              <a:t>mW</a:t>
            </a:r>
            <a:r>
              <a:rPr lang="en-GB" sz="1837" spc="-1" dirty="0">
                <a:latin typeface="Optima" pitchFamily="2" charset="0"/>
              </a:rPr>
              <a:t>/m</a:t>
            </a:r>
            <a:r>
              <a:rPr lang="en-GB" sz="1837" spc="-1" baseline="30000" dirty="0">
                <a:latin typeface="Optima" pitchFamily="2" charset="0"/>
              </a:rPr>
              <a:t>2</a:t>
            </a:r>
            <a:r>
              <a:rPr lang="en-GB" sz="1837" spc="-1" dirty="0">
                <a:latin typeface="Optima" pitchFamily="2" charset="0"/>
              </a:rPr>
              <a:t>, corrected for hydrothermal circulation </a:t>
            </a:r>
            <a:endParaRPr lang="en-GB" sz="1837" spc="-1" dirty="0" smtClean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r>
              <a:rPr lang="en-GB" sz="1837" spc="-1" dirty="0" smtClean="0">
                <a:latin typeface="Optima" pitchFamily="2" charset="0"/>
              </a:rPr>
              <a:t>Total </a:t>
            </a:r>
            <a:r>
              <a:rPr lang="en-GB" sz="1837" spc="-1" dirty="0">
                <a:latin typeface="Optima" pitchFamily="2" charset="0"/>
              </a:rPr>
              <a:t>~32·10</a:t>
            </a:r>
            <a:r>
              <a:rPr lang="en-GB" sz="1837" spc="-1" baseline="30000" dirty="0">
                <a:latin typeface="Optima" pitchFamily="2" charset="0"/>
              </a:rPr>
              <a:t>12</a:t>
            </a:r>
            <a:r>
              <a:rPr lang="en-GB" sz="1837" spc="-1" dirty="0">
                <a:latin typeface="Optima" pitchFamily="2" charset="0"/>
              </a:rPr>
              <a:t> W		</a:t>
            </a:r>
            <a:endParaRPr lang="en-US" sz="1837" spc="-1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r>
              <a:rPr lang="en-GB" sz="1837" spc="-1" dirty="0">
                <a:latin typeface="Optima" pitchFamily="2" charset="0"/>
              </a:rPr>
              <a:t>	(~60% area, ~70% heat)</a:t>
            </a:r>
            <a:endParaRPr lang="en-US" sz="1837" spc="-1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endParaRPr lang="en-US" sz="1837" spc="-1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r>
              <a:rPr lang="en-GB" sz="1837" i="1" spc="-1" dirty="0">
                <a:latin typeface="Optima" pitchFamily="2" charset="0"/>
              </a:rPr>
              <a:t>Continents</a:t>
            </a:r>
            <a:endParaRPr lang="en-US" sz="1837" spc="-1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r>
              <a:rPr lang="en-GB" sz="1837" i="1" spc="-1" dirty="0" smtClean="0">
                <a:latin typeface="Optima" pitchFamily="2" charset="0"/>
              </a:rPr>
              <a:t>q</a:t>
            </a:r>
            <a:r>
              <a:rPr lang="en-GB" sz="1837" spc="-1" dirty="0" smtClean="0">
                <a:latin typeface="Optima" pitchFamily="2" charset="0"/>
              </a:rPr>
              <a:t> </a:t>
            </a:r>
            <a:r>
              <a:rPr lang="en-GB" sz="1837" spc="-1" baseline="-25000" dirty="0">
                <a:latin typeface="Optima" pitchFamily="2" charset="0"/>
              </a:rPr>
              <a:t>average</a:t>
            </a:r>
            <a:r>
              <a:rPr lang="en-GB" sz="1837" spc="-1" dirty="0">
                <a:latin typeface="Optima" pitchFamily="2" charset="0"/>
              </a:rPr>
              <a:t> </a:t>
            </a:r>
            <a:r>
              <a:rPr lang="en-GB" sz="1837" spc="-1" dirty="0" smtClean="0">
                <a:latin typeface="Optima" pitchFamily="2" charset="0"/>
              </a:rPr>
              <a:t>= </a:t>
            </a:r>
            <a:r>
              <a:rPr lang="en-GB" sz="1837" spc="-1" dirty="0">
                <a:latin typeface="Optima" pitchFamily="2" charset="0"/>
              </a:rPr>
              <a:t>65 </a:t>
            </a:r>
            <a:r>
              <a:rPr lang="en-GB" sz="1837" spc="-1" dirty="0" err="1">
                <a:latin typeface="Optima" pitchFamily="2" charset="0"/>
              </a:rPr>
              <a:t>mW</a:t>
            </a:r>
            <a:r>
              <a:rPr lang="en-GB" sz="1837" spc="-1" dirty="0">
                <a:latin typeface="Optima" pitchFamily="2" charset="0"/>
              </a:rPr>
              <a:t>/m</a:t>
            </a:r>
            <a:r>
              <a:rPr lang="en-GB" sz="1837" spc="-1" baseline="30000" dirty="0">
                <a:latin typeface="Optima" pitchFamily="2" charset="0"/>
              </a:rPr>
              <a:t>2</a:t>
            </a:r>
            <a:endParaRPr lang="en-US" sz="1837" spc="-1" baseline="30000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r>
              <a:rPr lang="en-GB" sz="1837" i="1" spc="-1" dirty="0">
                <a:latin typeface="Optima" pitchFamily="2" charset="0"/>
              </a:rPr>
              <a:t> </a:t>
            </a:r>
            <a:r>
              <a:rPr lang="en-GB" sz="1837" spc="-1" dirty="0">
                <a:latin typeface="Optima" pitchFamily="2" charset="0"/>
              </a:rPr>
              <a:t>Total 14·10</a:t>
            </a:r>
            <a:r>
              <a:rPr lang="en-GB" sz="1837" spc="-1" baseline="30000" dirty="0">
                <a:latin typeface="Optima" pitchFamily="2" charset="0"/>
              </a:rPr>
              <a:t>12</a:t>
            </a:r>
            <a:r>
              <a:rPr lang="en-GB" sz="1837" spc="-1" dirty="0">
                <a:latin typeface="Optima" pitchFamily="2" charset="0"/>
              </a:rPr>
              <a:t> W		</a:t>
            </a:r>
            <a:endParaRPr lang="en-US" sz="1837" spc="-1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r>
              <a:rPr lang="en-GB" sz="1837" spc="-1" dirty="0">
                <a:latin typeface="Optima" pitchFamily="2" charset="0"/>
              </a:rPr>
              <a:t>	(~40% area, ~30% heat)</a:t>
            </a:r>
            <a:endParaRPr lang="en-US" sz="1837" spc="-1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endParaRPr lang="en-US" sz="1837" spc="-1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endParaRPr lang="en-US" sz="1837" spc="-1" dirty="0">
              <a:latin typeface="Optima" pitchFamily="2" charset="0"/>
            </a:endParaRPr>
          </a:p>
          <a:p>
            <a:pPr>
              <a:lnSpc>
                <a:spcPct val="100000"/>
              </a:lnSpc>
            </a:pPr>
            <a:endParaRPr lang="en-US" sz="1837" spc="-1" dirty="0">
              <a:latin typeface="Optima" pitchFamily="2" charset="0"/>
            </a:endParaRPr>
          </a:p>
        </p:txBody>
      </p:sp>
      <p:grpSp>
        <p:nvGrpSpPr>
          <p:cNvPr id="154" name="Group 2"/>
          <p:cNvGrpSpPr/>
          <p:nvPr/>
        </p:nvGrpSpPr>
        <p:grpSpPr>
          <a:xfrm>
            <a:off x="5226493" y="2776388"/>
            <a:ext cx="2774778" cy="1437510"/>
            <a:chOff x="6002280" y="4703760"/>
            <a:chExt cx="2963880" cy="2112840"/>
          </a:xfrm>
        </p:grpSpPr>
        <p:sp>
          <p:nvSpPr>
            <p:cNvPr id="155" name="Rectangle 3"/>
            <p:cNvSpPr/>
            <p:nvPr/>
          </p:nvSpPr>
          <p:spPr>
            <a:xfrm>
              <a:off x="6002280" y="4703760"/>
              <a:ext cx="2963880" cy="2112840"/>
            </a:xfrm>
            <a:prstGeom prst="roundRect">
              <a:avLst/>
            </a:prstGeom>
            <a:noFill/>
            <a:ln>
              <a:noFill/>
            </a:ln>
          </p:spPr>
        </p:sp>
        <p:grpSp>
          <p:nvGrpSpPr>
            <p:cNvPr id="156" name="Group 4"/>
            <p:cNvGrpSpPr/>
            <p:nvPr/>
          </p:nvGrpSpPr>
          <p:grpSpPr>
            <a:xfrm>
              <a:off x="6002280" y="4703760"/>
              <a:ext cx="2963880" cy="2112840"/>
              <a:chOff x="6002280" y="4703760"/>
              <a:chExt cx="2963880" cy="2112840"/>
            </a:xfrm>
          </p:grpSpPr>
          <p:sp>
            <p:nvSpPr>
              <p:cNvPr id="157" name="Rectangle 5"/>
              <p:cNvSpPr/>
              <p:nvPr/>
            </p:nvSpPr>
            <p:spPr>
              <a:xfrm>
                <a:off x="6002280" y="4703760"/>
                <a:ext cx="2963880" cy="2112840"/>
              </a:xfrm>
              <a:prstGeom prst="roundRect">
                <a:avLst/>
              </a:prstGeom>
              <a:noFill/>
              <a:ln>
                <a:noFill/>
              </a:ln>
            </p:spPr>
          </p:sp>
          <p:sp>
            <p:nvSpPr>
              <p:cNvPr id="158" name="Rectangle 6"/>
              <p:cNvSpPr/>
              <p:nvPr/>
            </p:nvSpPr>
            <p:spPr>
              <a:xfrm>
                <a:off x="6002640" y="4704120"/>
                <a:ext cx="2963160" cy="21121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61233" tIns="31841" rIns="61233" bIns="31841"/>
              <a:lstStyle/>
              <a:p>
                <a:pPr algn="ctr">
                  <a:lnSpc>
                    <a:spcPts val="2262"/>
                  </a:lnSpc>
                </a:pPr>
                <a:r>
                  <a:rPr lang="en-GB" sz="1837" spc="-1" dirty="0">
                    <a:latin typeface="Optima" pitchFamily="2" charset="0"/>
                  </a:rPr>
                  <a:t>Total surface heat loss</a:t>
                </a:r>
                <a:endParaRPr lang="en-US" sz="1837" spc="-1" dirty="0">
                  <a:latin typeface="Optima" pitchFamily="2" charset="0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GB" sz="1837" spc="-1" dirty="0">
                    <a:latin typeface="Optima" pitchFamily="2" charset="0"/>
                  </a:rPr>
                  <a:t>~46 TW</a:t>
                </a:r>
                <a:endParaRPr lang="en-US" sz="1837" spc="-1" dirty="0">
                  <a:latin typeface="Optima" pitchFamily="2" charset="0"/>
                </a:endParaRPr>
              </a:p>
              <a:p>
                <a:pPr algn="ctr">
                  <a:lnSpc>
                    <a:spcPct val="100000"/>
                  </a:lnSpc>
                </a:pPr>
                <a:endParaRPr lang="en-US" sz="1837" spc="-1" dirty="0">
                  <a:latin typeface="Optima" pitchFamily="2" charset="0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GB" sz="1837" spc="-1" dirty="0">
                    <a:latin typeface="Optima" pitchFamily="2" charset="0"/>
                  </a:rPr>
                  <a:t>10 - 15% from crust</a:t>
                </a:r>
                <a:endParaRPr lang="en-US" sz="1837" spc="-1" dirty="0">
                  <a:latin typeface="Optima" pitchFamily="2" charset="0"/>
                </a:endParaRPr>
              </a:p>
              <a:p>
                <a:pPr algn="ctr">
                  <a:lnSpc>
                    <a:spcPct val="100000"/>
                  </a:lnSpc>
                </a:pPr>
                <a:r>
                  <a:rPr lang="en-GB" sz="1837" spc="-1" dirty="0">
                    <a:latin typeface="Optima" pitchFamily="2" charset="0"/>
                  </a:rPr>
                  <a:t>   85 - 90% from mantle</a:t>
                </a:r>
                <a:endParaRPr lang="en-US" sz="1837" spc="-1" dirty="0">
                  <a:latin typeface="Optima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71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571ED03-8305-9B42-A1F7-EFAAA40CE6D4}"/>
              </a:ext>
            </a:extLst>
          </p:cNvPr>
          <p:cNvCxnSpPr/>
          <p:nvPr/>
        </p:nvCxnSpPr>
        <p:spPr>
          <a:xfrm>
            <a:off x="7732373" y="2905033"/>
            <a:ext cx="6609" cy="11975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57500" y="1349828"/>
                <a:ext cx="3151825" cy="34778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i="1" dirty="0" smtClean="0">
                    <a:latin typeface="Optima"/>
                    <a:cs typeface="Optima"/>
                  </a:rPr>
                  <a:t>v</a:t>
                </a:r>
                <a:r>
                  <a:rPr lang="en-US" sz="4400" dirty="0" smtClean="0">
                    <a:latin typeface="Optima"/>
                    <a:cs typeface="Optima"/>
                  </a:rPr>
                  <a:t>  </a:t>
                </a: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 err="1" smtClean="0">
                    <a:latin typeface="Symbol" panose="05050102010706020507" pitchFamily="18" charset="2"/>
                    <a:cs typeface="Optima"/>
                  </a:rPr>
                  <a:t>Dr</a:t>
                </a:r>
                <a:r>
                  <a:rPr lang="en-US" sz="4400" dirty="0" smtClean="0">
                    <a:latin typeface="Symbol" panose="05050102010706020507" pitchFamily="18" charset="2"/>
                    <a:cs typeface="Optima"/>
                  </a:rPr>
                  <a:t>/h</a:t>
                </a:r>
              </a:p>
              <a:p>
                <a:pPr marL="571500" indent="-571500">
                  <a:buFont typeface="Symbol" panose="05050102010706020507" pitchFamily="18" charset="2"/>
                  <a:buChar char="t"/>
                </a:pP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 err="1" smtClean="0">
                    <a:latin typeface="Symbol" panose="05050102010706020507" pitchFamily="18" charset="2"/>
                    <a:cs typeface="Optima"/>
                  </a:rPr>
                  <a:t>Dr</a:t>
                </a:r>
                <a:endParaRPr lang="en-US" sz="4400" dirty="0" smtClean="0">
                  <a:latin typeface="Symbol" panose="05050102010706020507" pitchFamily="18" charset="2"/>
                  <a:cs typeface="Optima"/>
                </a:endParaRPr>
              </a:p>
              <a:p>
                <a:pPr marL="571500" indent="-571500">
                  <a:buFont typeface="Symbol" panose="05050102010706020507" pitchFamily="18" charset="2"/>
                  <a:buChar char="t"/>
                </a:pPr>
                <a:endParaRPr lang="en-US" sz="4400" dirty="0" smtClean="0">
                  <a:latin typeface="Symbol" panose="05050102010706020507" pitchFamily="18" charset="2"/>
                  <a:cs typeface="Optima"/>
                </a:endParaRPr>
              </a:p>
              <a:p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cs typeface="Optima"/>
                        <a:sym typeface="Symbol" panose="05050102010706020507" pitchFamily="18" charset="2"/>
                      </a:rPr>
                      <m:t>h</m:t>
                    </m:r>
                    <m:r>
                      <a:rPr lang="en-US" sz="4400" i="1">
                        <a:latin typeface="Cambria Math" panose="02040503050406030204" pitchFamily="18" charset="0"/>
                        <a:cs typeface="Optima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4400" dirty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 err="1">
                    <a:latin typeface="Symbol" panose="05050102010706020507" pitchFamily="18" charset="2"/>
                    <a:cs typeface="Optima"/>
                    <a:sym typeface="Symbol" panose="05050102010706020507" pitchFamily="18" charset="2"/>
                  </a:rPr>
                  <a:t>s</a:t>
                </a:r>
                <a:r>
                  <a:rPr lang="en-US" sz="4400" baseline="-25000" dirty="0" err="1">
                    <a:latin typeface="Optima"/>
                    <a:cs typeface="Optima"/>
                    <a:sym typeface="Symbol" panose="05050102010706020507" pitchFamily="18" charset="2"/>
                  </a:rPr>
                  <a:t>rr</a:t>
                </a:r>
                <a:r>
                  <a:rPr lang="en-US" sz="4400" dirty="0">
                    <a:latin typeface="Optima"/>
                    <a:cs typeface="Optima"/>
                    <a:sym typeface="Symbol" panose="05050102010706020507" pitchFamily="18" charset="2"/>
                  </a:rPr>
                  <a:t>  </a:t>
                </a:r>
                <a:r>
                  <a:rPr lang="en-US" sz="4400" dirty="0" err="1">
                    <a:latin typeface="Symbol" panose="05050102010706020507" pitchFamily="18" charset="2"/>
                    <a:cs typeface="Optima"/>
                  </a:rPr>
                  <a:t>Dr</a:t>
                </a:r>
                <a:endParaRPr lang="en-US" sz="4400" dirty="0">
                  <a:latin typeface="Symbol" panose="05050102010706020507" pitchFamily="18" charset="2"/>
                  <a:cs typeface="Optima"/>
                </a:endParaRPr>
              </a:p>
              <a:p>
                <a:pPr marL="571500" indent="-571500">
                  <a:buFont typeface="Symbol" panose="05050102010706020507" pitchFamily="18" charset="2"/>
                  <a:buChar char="t"/>
                </a:pPr>
                <a:endParaRPr lang="en-US" sz="4400" dirty="0" smtClean="0">
                  <a:latin typeface="Symbol" panose="05050102010706020507" pitchFamily="18" charset="2"/>
                  <a:cs typeface="Optima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00" y="1349828"/>
                <a:ext cx="3151825" cy="3477875"/>
              </a:xfrm>
              <a:prstGeom prst="rect">
                <a:avLst/>
              </a:prstGeom>
              <a:blipFill>
                <a:blip r:embed="rId2"/>
                <a:stretch>
                  <a:fillRect l="-8124" t="-4378" r="-6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9" name="CustomShape 1"/>
          <p:cNvSpPr/>
          <p:nvPr/>
        </p:nvSpPr>
        <p:spPr>
          <a:xfrm>
            <a:off x="457200" y="2062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3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Density-driven </a:t>
            </a:r>
            <a:r>
              <a:rPr lang="en-US" sz="3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dynamic topography </a:t>
            </a:r>
            <a:r>
              <a:rPr lang="en-US" sz="36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h</a:t>
            </a:r>
            <a:endParaRPr lang="en-US" sz="18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31100E6-02BC-CA4E-9E23-53E25B108DB4}"/>
              </a:ext>
            </a:extLst>
          </p:cNvPr>
          <p:cNvSpPr/>
          <p:nvPr/>
        </p:nvSpPr>
        <p:spPr>
          <a:xfrm>
            <a:off x="7407061" y="2558093"/>
            <a:ext cx="667756" cy="72995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571ED03-8305-9B42-A1F7-EFAAA40CE6D4}"/>
              </a:ext>
            </a:extLst>
          </p:cNvPr>
          <p:cNvCxnSpPr/>
          <p:nvPr/>
        </p:nvCxnSpPr>
        <p:spPr>
          <a:xfrm>
            <a:off x="7698653" y="1657029"/>
            <a:ext cx="3782" cy="6852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Arc 11">
            <a:extLst>
              <a:ext uri="{FF2B5EF4-FFF2-40B4-BE49-F238E27FC236}">
                <a16:creationId xmlns:a16="http://schemas.microsoft.com/office/drawing/2014/main" id="{2026FB24-09BF-314F-8C7F-2866D26B22BB}"/>
              </a:ext>
            </a:extLst>
          </p:cNvPr>
          <p:cNvSpPr/>
          <p:nvPr/>
        </p:nvSpPr>
        <p:spPr>
          <a:xfrm>
            <a:off x="6643397" y="1983486"/>
            <a:ext cx="946219" cy="1186015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140AB846-4EC3-C54F-AD51-85954BE87C68}"/>
              </a:ext>
            </a:extLst>
          </p:cNvPr>
          <p:cNvSpPr/>
          <p:nvPr/>
        </p:nvSpPr>
        <p:spPr>
          <a:xfrm flipH="1">
            <a:off x="7881739" y="1974951"/>
            <a:ext cx="1149460" cy="1186015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E1CC7B1-1364-1844-838C-4AB8356590FF}"/>
              </a:ext>
            </a:extLst>
          </p:cNvPr>
          <p:cNvSpPr/>
          <p:nvPr/>
        </p:nvSpPr>
        <p:spPr>
          <a:xfrm rot="5400000">
            <a:off x="6504370" y="2669125"/>
            <a:ext cx="946219" cy="1186016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C57E0E8B-447B-A54D-865E-02B655B609B0}"/>
              </a:ext>
            </a:extLst>
          </p:cNvPr>
          <p:cNvSpPr/>
          <p:nvPr/>
        </p:nvSpPr>
        <p:spPr>
          <a:xfrm rot="16388223" flipH="1">
            <a:off x="7935171" y="2679403"/>
            <a:ext cx="1149459" cy="1186016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6281957" y="1229920"/>
            <a:ext cx="2792186" cy="402772"/>
          </a:xfrm>
          <a:custGeom>
            <a:avLst/>
            <a:gdLst>
              <a:gd name="connsiteX0" fmla="*/ 0 w 2792186"/>
              <a:gd name="connsiteY0" fmla="*/ 32657 h 402772"/>
              <a:gd name="connsiteX1" fmla="*/ 119743 w 2792186"/>
              <a:gd name="connsiteY1" fmla="*/ 59872 h 402772"/>
              <a:gd name="connsiteX2" fmla="*/ 146957 w 2792186"/>
              <a:gd name="connsiteY2" fmla="*/ 65315 h 402772"/>
              <a:gd name="connsiteX3" fmla="*/ 234043 w 2792186"/>
              <a:gd name="connsiteY3" fmla="*/ 70757 h 402772"/>
              <a:gd name="connsiteX4" fmla="*/ 272143 w 2792186"/>
              <a:gd name="connsiteY4" fmla="*/ 76200 h 402772"/>
              <a:gd name="connsiteX5" fmla="*/ 293914 w 2792186"/>
              <a:gd name="connsiteY5" fmla="*/ 87086 h 402772"/>
              <a:gd name="connsiteX6" fmla="*/ 310243 w 2792186"/>
              <a:gd name="connsiteY6" fmla="*/ 92529 h 402772"/>
              <a:gd name="connsiteX7" fmla="*/ 326571 w 2792186"/>
              <a:gd name="connsiteY7" fmla="*/ 103415 h 402772"/>
              <a:gd name="connsiteX8" fmla="*/ 402771 w 2792186"/>
              <a:gd name="connsiteY8" fmla="*/ 114300 h 402772"/>
              <a:gd name="connsiteX9" fmla="*/ 533400 w 2792186"/>
              <a:gd name="connsiteY9" fmla="*/ 119743 h 402772"/>
              <a:gd name="connsiteX10" fmla="*/ 582386 w 2792186"/>
              <a:gd name="connsiteY10" fmla="*/ 125186 h 402772"/>
              <a:gd name="connsiteX11" fmla="*/ 636814 w 2792186"/>
              <a:gd name="connsiteY11" fmla="*/ 136072 h 402772"/>
              <a:gd name="connsiteX12" fmla="*/ 674914 w 2792186"/>
              <a:gd name="connsiteY12" fmla="*/ 141515 h 402772"/>
              <a:gd name="connsiteX13" fmla="*/ 707571 w 2792186"/>
              <a:gd name="connsiteY13" fmla="*/ 152400 h 402772"/>
              <a:gd name="connsiteX14" fmla="*/ 723900 w 2792186"/>
              <a:gd name="connsiteY14" fmla="*/ 157843 h 402772"/>
              <a:gd name="connsiteX15" fmla="*/ 783771 w 2792186"/>
              <a:gd name="connsiteY15" fmla="*/ 179615 h 402772"/>
              <a:gd name="connsiteX16" fmla="*/ 810986 w 2792186"/>
              <a:gd name="connsiteY16" fmla="*/ 185057 h 402772"/>
              <a:gd name="connsiteX17" fmla="*/ 849086 w 2792186"/>
              <a:gd name="connsiteY17" fmla="*/ 201386 h 402772"/>
              <a:gd name="connsiteX18" fmla="*/ 887186 w 2792186"/>
              <a:gd name="connsiteY18" fmla="*/ 212272 h 402772"/>
              <a:gd name="connsiteX19" fmla="*/ 936171 w 2792186"/>
              <a:gd name="connsiteY19" fmla="*/ 244929 h 402772"/>
              <a:gd name="connsiteX20" fmla="*/ 957943 w 2792186"/>
              <a:gd name="connsiteY20" fmla="*/ 266700 h 402772"/>
              <a:gd name="connsiteX21" fmla="*/ 985157 w 2792186"/>
              <a:gd name="connsiteY21" fmla="*/ 277586 h 402772"/>
              <a:gd name="connsiteX22" fmla="*/ 1006929 w 2792186"/>
              <a:gd name="connsiteY22" fmla="*/ 293915 h 402772"/>
              <a:gd name="connsiteX23" fmla="*/ 1050471 w 2792186"/>
              <a:gd name="connsiteY23" fmla="*/ 315686 h 402772"/>
              <a:gd name="connsiteX24" fmla="*/ 1066800 w 2792186"/>
              <a:gd name="connsiteY24" fmla="*/ 321129 h 402772"/>
              <a:gd name="connsiteX25" fmla="*/ 1099457 w 2792186"/>
              <a:gd name="connsiteY25" fmla="*/ 337457 h 402772"/>
              <a:gd name="connsiteX26" fmla="*/ 1115786 w 2792186"/>
              <a:gd name="connsiteY26" fmla="*/ 348343 h 402772"/>
              <a:gd name="connsiteX27" fmla="*/ 1148443 w 2792186"/>
              <a:gd name="connsiteY27" fmla="*/ 359229 h 402772"/>
              <a:gd name="connsiteX28" fmla="*/ 1164771 w 2792186"/>
              <a:gd name="connsiteY28" fmla="*/ 364672 h 402772"/>
              <a:gd name="connsiteX29" fmla="*/ 1202871 w 2792186"/>
              <a:gd name="connsiteY29" fmla="*/ 375557 h 402772"/>
              <a:gd name="connsiteX30" fmla="*/ 1219200 w 2792186"/>
              <a:gd name="connsiteY30" fmla="*/ 381000 h 402772"/>
              <a:gd name="connsiteX31" fmla="*/ 1246414 w 2792186"/>
              <a:gd name="connsiteY31" fmla="*/ 386443 h 402772"/>
              <a:gd name="connsiteX32" fmla="*/ 1262743 w 2792186"/>
              <a:gd name="connsiteY32" fmla="*/ 391886 h 402772"/>
              <a:gd name="connsiteX33" fmla="*/ 1360714 w 2792186"/>
              <a:gd name="connsiteY33" fmla="*/ 402772 h 402772"/>
              <a:gd name="connsiteX34" fmla="*/ 1507671 w 2792186"/>
              <a:gd name="connsiteY34" fmla="*/ 397329 h 402772"/>
              <a:gd name="connsiteX35" fmla="*/ 1562100 w 2792186"/>
              <a:gd name="connsiteY35" fmla="*/ 381000 h 402772"/>
              <a:gd name="connsiteX36" fmla="*/ 1627414 w 2792186"/>
              <a:gd name="connsiteY36" fmla="*/ 364672 h 402772"/>
              <a:gd name="connsiteX37" fmla="*/ 1649186 w 2792186"/>
              <a:gd name="connsiteY37" fmla="*/ 359229 h 402772"/>
              <a:gd name="connsiteX38" fmla="*/ 1692729 w 2792186"/>
              <a:gd name="connsiteY38" fmla="*/ 342900 h 402772"/>
              <a:gd name="connsiteX39" fmla="*/ 1714500 w 2792186"/>
              <a:gd name="connsiteY39" fmla="*/ 332015 h 402772"/>
              <a:gd name="connsiteX40" fmla="*/ 1730829 w 2792186"/>
              <a:gd name="connsiteY40" fmla="*/ 326572 h 402772"/>
              <a:gd name="connsiteX41" fmla="*/ 1774371 w 2792186"/>
              <a:gd name="connsiteY41" fmla="*/ 304800 h 402772"/>
              <a:gd name="connsiteX42" fmla="*/ 1796143 w 2792186"/>
              <a:gd name="connsiteY42" fmla="*/ 293915 h 402772"/>
              <a:gd name="connsiteX43" fmla="*/ 1817914 w 2792186"/>
              <a:gd name="connsiteY43" fmla="*/ 283029 h 402772"/>
              <a:gd name="connsiteX44" fmla="*/ 1839686 w 2792186"/>
              <a:gd name="connsiteY44" fmla="*/ 272143 h 402772"/>
              <a:gd name="connsiteX45" fmla="*/ 1861457 w 2792186"/>
              <a:gd name="connsiteY45" fmla="*/ 255815 h 402772"/>
              <a:gd name="connsiteX46" fmla="*/ 1905000 w 2792186"/>
              <a:gd name="connsiteY46" fmla="*/ 234043 h 402772"/>
              <a:gd name="connsiteX47" fmla="*/ 1921329 w 2792186"/>
              <a:gd name="connsiteY47" fmla="*/ 223157 h 402772"/>
              <a:gd name="connsiteX48" fmla="*/ 1943100 w 2792186"/>
              <a:gd name="connsiteY48" fmla="*/ 206829 h 402772"/>
              <a:gd name="connsiteX49" fmla="*/ 1964871 w 2792186"/>
              <a:gd name="connsiteY49" fmla="*/ 195943 h 402772"/>
              <a:gd name="connsiteX50" fmla="*/ 1981200 w 2792186"/>
              <a:gd name="connsiteY50" fmla="*/ 185057 h 402772"/>
              <a:gd name="connsiteX51" fmla="*/ 2024743 w 2792186"/>
              <a:gd name="connsiteY51" fmla="*/ 163286 h 402772"/>
              <a:gd name="connsiteX52" fmla="*/ 2046514 w 2792186"/>
              <a:gd name="connsiteY52" fmla="*/ 152400 h 402772"/>
              <a:gd name="connsiteX53" fmla="*/ 2062843 w 2792186"/>
              <a:gd name="connsiteY53" fmla="*/ 146957 h 402772"/>
              <a:gd name="connsiteX54" fmla="*/ 2079171 w 2792186"/>
              <a:gd name="connsiteY54" fmla="*/ 136072 h 402772"/>
              <a:gd name="connsiteX55" fmla="*/ 2095500 w 2792186"/>
              <a:gd name="connsiteY55" fmla="*/ 130629 h 402772"/>
              <a:gd name="connsiteX56" fmla="*/ 2111829 w 2792186"/>
              <a:gd name="connsiteY56" fmla="*/ 119743 h 402772"/>
              <a:gd name="connsiteX57" fmla="*/ 2166257 w 2792186"/>
              <a:gd name="connsiteY57" fmla="*/ 87086 h 402772"/>
              <a:gd name="connsiteX58" fmla="*/ 2182586 w 2792186"/>
              <a:gd name="connsiteY58" fmla="*/ 76200 h 402772"/>
              <a:gd name="connsiteX59" fmla="*/ 2198914 w 2792186"/>
              <a:gd name="connsiteY59" fmla="*/ 70757 h 402772"/>
              <a:gd name="connsiteX60" fmla="*/ 2231571 w 2792186"/>
              <a:gd name="connsiteY60" fmla="*/ 48986 h 402772"/>
              <a:gd name="connsiteX61" fmla="*/ 2286000 w 2792186"/>
              <a:gd name="connsiteY61" fmla="*/ 32657 h 402772"/>
              <a:gd name="connsiteX62" fmla="*/ 2318657 w 2792186"/>
              <a:gd name="connsiteY62" fmla="*/ 27215 h 402772"/>
              <a:gd name="connsiteX63" fmla="*/ 2362200 w 2792186"/>
              <a:gd name="connsiteY63" fmla="*/ 16329 h 402772"/>
              <a:gd name="connsiteX64" fmla="*/ 2422071 w 2792186"/>
              <a:gd name="connsiteY64" fmla="*/ 21772 h 402772"/>
              <a:gd name="connsiteX65" fmla="*/ 2536371 w 2792186"/>
              <a:gd name="connsiteY65" fmla="*/ 10886 h 402772"/>
              <a:gd name="connsiteX66" fmla="*/ 2569029 w 2792186"/>
              <a:gd name="connsiteY66" fmla="*/ 5443 h 402772"/>
              <a:gd name="connsiteX67" fmla="*/ 2656114 w 2792186"/>
              <a:gd name="connsiteY67" fmla="*/ 0 h 402772"/>
              <a:gd name="connsiteX68" fmla="*/ 2737757 w 2792186"/>
              <a:gd name="connsiteY68" fmla="*/ 5443 h 402772"/>
              <a:gd name="connsiteX69" fmla="*/ 2792186 w 2792186"/>
              <a:gd name="connsiteY69" fmla="*/ 16329 h 4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792186" h="402772">
                <a:moveTo>
                  <a:pt x="0" y="32657"/>
                </a:moveTo>
                <a:lnTo>
                  <a:pt x="119743" y="59872"/>
                </a:lnTo>
                <a:cubicBezTo>
                  <a:pt x="128774" y="61879"/>
                  <a:pt x="137748" y="64438"/>
                  <a:pt x="146957" y="65315"/>
                </a:cubicBezTo>
                <a:cubicBezTo>
                  <a:pt x="175911" y="68072"/>
                  <a:pt x="205014" y="68943"/>
                  <a:pt x="234043" y="70757"/>
                </a:cubicBezTo>
                <a:cubicBezTo>
                  <a:pt x="246743" y="72571"/>
                  <a:pt x="259766" y="72824"/>
                  <a:pt x="272143" y="76200"/>
                </a:cubicBezTo>
                <a:cubicBezTo>
                  <a:pt x="279971" y="78335"/>
                  <a:pt x="286456" y="83890"/>
                  <a:pt x="293914" y="87086"/>
                </a:cubicBezTo>
                <a:cubicBezTo>
                  <a:pt x="299188" y="89346"/>
                  <a:pt x="304800" y="90715"/>
                  <a:pt x="310243" y="92529"/>
                </a:cubicBezTo>
                <a:cubicBezTo>
                  <a:pt x="315686" y="96158"/>
                  <a:pt x="320720" y="100490"/>
                  <a:pt x="326571" y="103415"/>
                </a:cubicBezTo>
                <a:cubicBezTo>
                  <a:pt x="347175" y="113717"/>
                  <a:pt x="388656" y="113493"/>
                  <a:pt x="402771" y="114300"/>
                </a:cubicBezTo>
                <a:cubicBezTo>
                  <a:pt x="446281" y="116786"/>
                  <a:pt x="489857" y="117929"/>
                  <a:pt x="533400" y="119743"/>
                </a:cubicBezTo>
                <a:cubicBezTo>
                  <a:pt x="549729" y="121557"/>
                  <a:pt x="566101" y="123015"/>
                  <a:pt x="582386" y="125186"/>
                </a:cubicBezTo>
                <a:cubicBezTo>
                  <a:pt x="662278" y="135838"/>
                  <a:pt x="577321" y="125255"/>
                  <a:pt x="636814" y="136072"/>
                </a:cubicBezTo>
                <a:cubicBezTo>
                  <a:pt x="649436" y="138367"/>
                  <a:pt x="662214" y="139701"/>
                  <a:pt x="674914" y="141515"/>
                </a:cubicBezTo>
                <a:lnTo>
                  <a:pt x="707571" y="152400"/>
                </a:lnTo>
                <a:cubicBezTo>
                  <a:pt x="713014" y="154214"/>
                  <a:pt x="718573" y="155712"/>
                  <a:pt x="723900" y="157843"/>
                </a:cubicBezTo>
                <a:cubicBezTo>
                  <a:pt x="737967" y="163470"/>
                  <a:pt x="769798" y="176821"/>
                  <a:pt x="783771" y="179615"/>
                </a:cubicBezTo>
                <a:lnTo>
                  <a:pt x="810986" y="185057"/>
                </a:lnTo>
                <a:cubicBezTo>
                  <a:pt x="830340" y="194734"/>
                  <a:pt x="830398" y="196046"/>
                  <a:pt x="849086" y="201386"/>
                </a:cubicBezTo>
                <a:cubicBezTo>
                  <a:pt x="857224" y="203711"/>
                  <a:pt x="878486" y="207922"/>
                  <a:pt x="887186" y="212272"/>
                </a:cubicBezTo>
                <a:cubicBezTo>
                  <a:pt x="901099" y="219228"/>
                  <a:pt x="924013" y="234291"/>
                  <a:pt x="936171" y="244929"/>
                </a:cubicBezTo>
                <a:cubicBezTo>
                  <a:pt x="943895" y="251687"/>
                  <a:pt x="949403" y="261007"/>
                  <a:pt x="957943" y="266700"/>
                </a:cubicBezTo>
                <a:cubicBezTo>
                  <a:pt x="966072" y="272119"/>
                  <a:pt x="976616" y="272841"/>
                  <a:pt x="985157" y="277586"/>
                </a:cubicBezTo>
                <a:cubicBezTo>
                  <a:pt x="993087" y="281992"/>
                  <a:pt x="999093" y="289344"/>
                  <a:pt x="1006929" y="293915"/>
                </a:cubicBezTo>
                <a:cubicBezTo>
                  <a:pt x="1020946" y="302091"/>
                  <a:pt x="1035077" y="310555"/>
                  <a:pt x="1050471" y="315686"/>
                </a:cubicBezTo>
                <a:cubicBezTo>
                  <a:pt x="1055914" y="317500"/>
                  <a:pt x="1061668" y="318563"/>
                  <a:pt x="1066800" y="321129"/>
                </a:cubicBezTo>
                <a:cubicBezTo>
                  <a:pt x="1109000" y="342229"/>
                  <a:pt x="1058421" y="323780"/>
                  <a:pt x="1099457" y="337457"/>
                </a:cubicBezTo>
                <a:cubicBezTo>
                  <a:pt x="1104900" y="341086"/>
                  <a:pt x="1109808" y="345686"/>
                  <a:pt x="1115786" y="348343"/>
                </a:cubicBezTo>
                <a:cubicBezTo>
                  <a:pt x="1126272" y="353003"/>
                  <a:pt x="1137557" y="355600"/>
                  <a:pt x="1148443" y="359229"/>
                </a:cubicBezTo>
                <a:lnTo>
                  <a:pt x="1164771" y="364672"/>
                </a:lnTo>
                <a:cubicBezTo>
                  <a:pt x="1203915" y="377720"/>
                  <a:pt x="1155041" y="361892"/>
                  <a:pt x="1202871" y="375557"/>
                </a:cubicBezTo>
                <a:cubicBezTo>
                  <a:pt x="1208388" y="377133"/>
                  <a:pt x="1213634" y="379608"/>
                  <a:pt x="1219200" y="381000"/>
                </a:cubicBezTo>
                <a:cubicBezTo>
                  <a:pt x="1228175" y="383244"/>
                  <a:pt x="1237439" y="384199"/>
                  <a:pt x="1246414" y="386443"/>
                </a:cubicBezTo>
                <a:cubicBezTo>
                  <a:pt x="1251980" y="387835"/>
                  <a:pt x="1257117" y="390761"/>
                  <a:pt x="1262743" y="391886"/>
                </a:cubicBezTo>
                <a:cubicBezTo>
                  <a:pt x="1290333" y="397404"/>
                  <a:pt x="1335472" y="400477"/>
                  <a:pt x="1360714" y="402772"/>
                </a:cubicBezTo>
                <a:cubicBezTo>
                  <a:pt x="1409700" y="400958"/>
                  <a:pt x="1458753" y="400485"/>
                  <a:pt x="1507671" y="397329"/>
                </a:cubicBezTo>
                <a:cubicBezTo>
                  <a:pt x="1519317" y="396578"/>
                  <a:pt x="1554954" y="382786"/>
                  <a:pt x="1562100" y="381000"/>
                </a:cubicBezTo>
                <a:lnTo>
                  <a:pt x="1627414" y="364672"/>
                </a:lnTo>
                <a:lnTo>
                  <a:pt x="1649186" y="359229"/>
                </a:lnTo>
                <a:cubicBezTo>
                  <a:pt x="1709786" y="328928"/>
                  <a:pt x="1633454" y="365127"/>
                  <a:pt x="1692729" y="342900"/>
                </a:cubicBezTo>
                <a:cubicBezTo>
                  <a:pt x="1700326" y="340051"/>
                  <a:pt x="1707042" y="335211"/>
                  <a:pt x="1714500" y="332015"/>
                </a:cubicBezTo>
                <a:cubicBezTo>
                  <a:pt x="1719774" y="329755"/>
                  <a:pt x="1725606" y="328946"/>
                  <a:pt x="1730829" y="326572"/>
                </a:cubicBezTo>
                <a:cubicBezTo>
                  <a:pt x="1745602" y="319857"/>
                  <a:pt x="1759857" y="312057"/>
                  <a:pt x="1774371" y="304800"/>
                </a:cubicBezTo>
                <a:lnTo>
                  <a:pt x="1796143" y="293915"/>
                </a:lnTo>
                <a:lnTo>
                  <a:pt x="1817914" y="283029"/>
                </a:lnTo>
                <a:cubicBezTo>
                  <a:pt x="1825171" y="279400"/>
                  <a:pt x="1833195" y="277011"/>
                  <a:pt x="1839686" y="272143"/>
                </a:cubicBezTo>
                <a:cubicBezTo>
                  <a:pt x="1846943" y="266700"/>
                  <a:pt x="1853621" y="260386"/>
                  <a:pt x="1861457" y="255815"/>
                </a:cubicBezTo>
                <a:cubicBezTo>
                  <a:pt x="1875474" y="247638"/>
                  <a:pt x="1891498" y="243044"/>
                  <a:pt x="1905000" y="234043"/>
                </a:cubicBezTo>
                <a:cubicBezTo>
                  <a:pt x="1910443" y="230414"/>
                  <a:pt x="1916006" y="226959"/>
                  <a:pt x="1921329" y="223157"/>
                </a:cubicBezTo>
                <a:cubicBezTo>
                  <a:pt x="1928711" y="217885"/>
                  <a:pt x="1935408" y="211637"/>
                  <a:pt x="1943100" y="206829"/>
                </a:cubicBezTo>
                <a:cubicBezTo>
                  <a:pt x="1949980" y="202529"/>
                  <a:pt x="1957826" y="199969"/>
                  <a:pt x="1964871" y="195943"/>
                </a:cubicBezTo>
                <a:cubicBezTo>
                  <a:pt x="1970551" y="192697"/>
                  <a:pt x="1975457" y="188189"/>
                  <a:pt x="1981200" y="185057"/>
                </a:cubicBezTo>
                <a:cubicBezTo>
                  <a:pt x="1995446" y="177287"/>
                  <a:pt x="2010229" y="170543"/>
                  <a:pt x="2024743" y="163286"/>
                </a:cubicBezTo>
                <a:cubicBezTo>
                  <a:pt x="2032000" y="159657"/>
                  <a:pt x="2038817" y="154966"/>
                  <a:pt x="2046514" y="152400"/>
                </a:cubicBezTo>
                <a:cubicBezTo>
                  <a:pt x="2051957" y="150586"/>
                  <a:pt x="2057711" y="149523"/>
                  <a:pt x="2062843" y="146957"/>
                </a:cubicBezTo>
                <a:cubicBezTo>
                  <a:pt x="2068694" y="144032"/>
                  <a:pt x="2073320" y="138997"/>
                  <a:pt x="2079171" y="136072"/>
                </a:cubicBezTo>
                <a:cubicBezTo>
                  <a:pt x="2084303" y="133506"/>
                  <a:pt x="2090368" y="133195"/>
                  <a:pt x="2095500" y="130629"/>
                </a:cubicBezTo>
                <a:cubicBezTo>
                  <a:pt x="2101351" y="127703"/>
                  <a:pt x="2106258" y="123171"/>
                  <a:pt x="2111829" y="119743"/>
                </a:cubicBezTo>
                <a:cubicBezTo>
                  <a:pt x="2129848" y="108654"/>
                  <a:pt x="2148653" y="98822"/>
                  <a:pt x="2166257" y="87086"/>
                </a:cubicBezTo>
                <a:cubicBezTo>
                  <a:pt x="2171700" y="83457"/>
                  <a:pt x="2176735" y="79126"/>
                  <a:pt x="2182586" y="76200"/>
                </a:cubicBezTo>
                <a:cubicBezTo>
                  <a:pt x="2187717" y="73634"/>
                  <a:pt x="2193899" y="73543"/>
                  <a:pt x="2198914" y="70757"/>
                </a:cubicBezTo>
                <a:cubicBezTo>
                  <a:pt x="2210350" y="64403"/>
                  <a:pt x="2219159" y="53123"/>
                  <a:pt x="2231571" y="48986"/>
                </a:cubicBezTo>
                <a:cubicBezTo>
                  <a:pt x="2252391" y="42046"/>
                  <a:pt x="2265440" y="36769"/>
                  <a:pt x="2286000" y="32657"/>
                </a:cubicBezTo>
                <a:cubicBezTo>
                  <a:pt x="2296821" y="30493"/>
                  <a:pt x="2307771" y="29029"/>
                  <a:pt x="2318657" y="27215"/>
                </a:cubicBezTo>
                <a:cubicBezTo>
                  <a:pt x="2331541" y="22920"/>
                  <a:pt x="2349065" y="16329"/>
                  <a:pt x="2362200" y="16329"/>
                </a:cubicBezTo>
                <a:cubicBezTo>
                  <a:pt x="2382239" y="16329"/>
                  <a:pt x="2402114" y="19958"/>
                  <a:pt x="2422071" y="21772"/>
                </a:cubicBezTo>
                <a:cubicBezTo>
                  <a:pt x="2471450" y="5312"/>
                  <a:pt x="2421149" y="20488"/>
                  <a:pt x="2536371" y="10886"/>
                </a:cubicBezTo>
                <a:cubicBezTo>
                  <a:pt x="2547369" y="9969"/>
                  <a:pt x="2558038" y="6442"/>
                  <a:pt x="2569029" y="5443"/>
                </a:cubicBezTo>
                <a:cubicBezTo>
                  <a:pt x="2597995" y="2810"/>
                  <a:pt x="2627086" y="1814"/>
                  <a:pt x="2656114" y="0"/>
                </a:cubicBezTo>
                <a:cubicBezTo>
                  <a:pt x="2683328" y="1814"/>
                  <a:pt x="2710756" y="1586"/>
                  <a:pt x="2737757" y="5443"/>
                </a:cubicBezTo>
                <a:cubicBezTo>
                  <a:pt x="2830022" y="18624"/>
                  <a:pt x="2725594" y="16329"/>
                  <a:pt x="2792186" y="1632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551215" y="1205583"/>
            <a:ext cx="312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668379" y="1712524"/>
            <a:ext cx="4267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anose="05050102010706020507" pitchFamily="18" charset="2"/>
                <a:cs typeface="Optima"/>
                <a:sym typeface="Symbol" panose="05050102010706020507" pitchFamily="18" charset="2"/>
              </a:rPr>
              <a:t>s</a:t>
            </a:r>
            <a:r>
              <a:rPr lang="en-US" baseline="-25000" dirty="0" err="1">
                <a:latin typeface="Optima"/>
                <a:cs typeface="Optima"/>
                <a:sym typeface="Symbol" panose="05050102010706020507" pitchFamily="18" charset="2"/>
              </a:rPr>
              <a:t>rr</a:t>
            </a:r>
            <a:endParaRPr lang="en-US" dirty="0" smtClean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8836762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571ED03-8305-9B42-A1F7-EFAAA40CE6D4}"/>
              </a:ext>
            </a:extLst>
          </p:cNvPr>
          <p:cNvCxnSpPr/>
          <p:nvPr/>
        </p:nvCxnSpPr>
        <p:spPr>
          <a:xfrm>
            <a:off x="7732373" y="2905033"/>
            <a:ext cx="6609" cy="119758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857500" y="1349828"/>
                <a:ext cx="4352474" cy="41942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i="1" dirty="0" smtClean="0">
                    <a:latin typeface="Optima"/>
                    <a:cs typeface="Optima"/>
                  </a:rPr>
                  <a:t>v</a:t>
                </a:r>
                <a:r>
                  <a:rPr lang="en-US" sz="4400" dirty="0" smtClean="0">
                    <a:latin typeface="Optima"/>
                    <a:cs typeface="Optima"/>
                  </a:rPr>
                  <a:t>  </a:t>
                </a: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 err="1" smtClean="0">
                    <a:latin typeface="Symbol" panose="05050102010706020507" pitchFamily="18" charset="2"/>
                    <a:cs typeface="Optima"/>
                  </a:rPr>
                  <a:t>Dr</a:t>
                </a:r>
                <a:r>
                  <a:rPr lang="en-US" sz="4400" dirty="0" smtClean="0">
                    <a:latin typeface="Symbol" panose="05050102010706020507" pitchFamily="18" charset="2"/>
                    <a:cs typeface="Optima"/>
                  </a:rPr>
                  <a:t>/h</a:t>
                </a:r>
              </a:p>
              <a:p>
                <a:pPr marL="571500" indent="-571500">
                  <a:buFont typeface="Symbol" panose="05050102010706020507" pitchFamily="18" charset="2"/>
                  <a:buChar char="t"/>
                </a:pP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 err="1" smtClean="0">
                    <a:latin typeface="Symbol" panose="05050102010706020507" pitchFamily="18" charset="2"/>
                    <a:cs typeface="Optima"/>
                  </a:rPr>
                  <a:t>Dr</a:t>
                </a:r>
                <a:endParaRPr lang="en-US" sz="4400" dirty="0" smtClean="0">
                  <a:latin typeface="Symbol" panose="05050102010706020507" pitchFamily="18" charset="2"/>
                  <a:cs typeface="Optima"/>
                </a:endParaRPr>
              </a:p>
              <a:p>
                <a:pPr marL="571500" indent="-571500">
                  <a:buFont typeface="Symbol" panose="05050102010706020507" pitchFamily="18" charset="2"/>
                  <a:buChar char="t"/>
                </a:pPr>
                <a:endParaRPr lang="en-US" sz="4400" dirty="0" smtClean="0">
                  <a:latin typeface="Symbol" panose="05050102010706020507" pitchFamily="18" charset="2"/>
                  <a:cs typeface="Optima"/>
                </a:endParaRPr>
              </a:p>
              <a:p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cs typeface="Optima"/>
                        <a:sym typeface="Symbol" panose="05050102010706020507" pitchFamily="18" charset="2"/>
                      </a:rPr>
                      <m:t>h</m:t>
                    </m:r>
                    <m:r>
                      <a:rPr lang="en-US" sz="4400" i="1">
                        <a:latin typeface="Cambria Math" panose="02040503050406030204" pitchFamily="18" charset="0"/>
                        <a:cs typeface="Optima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 err="1" smtClean="0">
                    <a:latin typeface="Symbol" panose="05050102010706020507" pitchFamily="18" charset="2"/>
                    <a:cs typeface="Optima"/>
                    <a:sym typeface="Symbol" panose="05050102010706020507" pitchFamily="18" charset="2"/>
                  </a:rPr>
                  <a:t>s</a:t>
                </a:r>
                <a:r>
                  <a:rPr lang="en-US" sz="4400" baseline="-25000" dirty="0" err="1" smtClean="0">
                    <a:latin typeface="Optima"/>
                    <a:cs typeface="Optima"/>
                    <a:sym typeface="Symbol" panose="05050102010706020507" pitchFamily="18" charset="2"/>
                  </a:rPr>
                  <a:t>rr</a:t>
                </a: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 </a:t>
                </a:r>
                <a:r>
                  <a:rPr lang="en-US" sz="4400" dirty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 err="1" smtClean="0">
                    <a:latin typeface="Symbol" panose="05050102010706020507" pitchFamily="18" charset="2"/>
                    <a:cs typeface="Optima"/>
                  </a:rPr>
                  <a:t>Dr</a:t>
                </a:r>
                <a:endParaRPr lang="en-US" sz="4400" dirty="0" smtClean="0">
                  <a:latin typeface="Symbol" panose="05050102010706020507" pitchFamily="18" charset="2"/>
                  <a:cs typeface="Optima"/>
                </a:endParaRPr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4400" b="0" i="1" smtClean="0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en-US" sz="4400" i="1">
                            <a:latin typeface="Cambria Math" panose="02040503050406030204" pitchFamily="18" charset="0"/>
                            <a:cs typeface="Optima"/>
                            <a:sym typeface="Symbol" panose="05050102010706020507" pitchFamily="18" charset="2"/>
                          </a:rPr>
                          <m:t>h</m:t>
                        </m:r>
                      </m:e>
                    </m:acc>
                  </m:oMath>
                </a14:m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  </a:t>
                </a:r>
                <a14:m>
                  <m:oMath xmlns:m="http://schemas.openxmlformats.org/officeDocument/2006/math">
                    <m:r>
                      <a:rPr lang="en-US" sz="4400" i="1">
                        <a:latin typeface="Cambria Math" panose="02040503050406030204" pitchFamily="18" charset="0"/>
                        <a:cs typeface="Optima"/>
                        <a:sym typeface="Symbol" panose="05050102010706020507" pitchFamily="18" charset="2"/>
                      </a:rPr>
                      <m:t>h</m:t>
                    </m:r>
                    <m:r>
                      <a:rPr lang="en-US" sz="4400" i="1">
                        <a:latin typeface="Cambria Math" panose="02040503050406030204" pitchFamily="18" charset="0"/>
                        <a:cs typeface="Optima"/>
                        <a:sym typeface="Symbol" panose="05050102010706020507" pitchFamily="18" charset="2"/>
                      </a:rPr>
                      <m:t> </m:t>
                    </m:r>
                  </m:oMath>
                </a14:m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v </a:t>
                </a:r>
                <a:r>
                  <a:rPr lang="en-US" sz="4400" dirty="0">
                    <a:latin typeface="Optima"/>
                    <a:cs typeface="Optima"/>
                    <a:sym typeface="Symbol" panose="05050102010706020507" pitchFamily="18" charset="2"/>
                  </a:rPr>
                  <a:t> </a:t>
                </a:r>
                <a:r>
                  <a:rPr lang="en-US" sz="4400" dirty="0" smtClean="0">
                    <a:latin typeface="Optima"/>
                    <a:cs typeface="Optima"/>
                    <a:sym typeface="Symbol" panose="05050102010706020507" pitchFamily="18" charset="2"/>
                  </a:rPr>
                  <a:t>(</a:t>
                </a:r>
                <a:r>
                  <a:rPr lang="en-US" sz="4400" dirty="0" err="1" smtClean="0">
                    <a:latin typeface="Symbol" panose="05050102010706020507" pitchFamily="18" charset="2"/>
                    <a:cs typeface="Optima"/>
                  </a:rPr>
                  <a:t>Dr</a:t>
                </a:r>
                <a:r>
                  <a:rPr lang="en-US" sz="4400" dirty="0" smtClean="0">
                    <a:latin typeface="Symbol" panose="05050102010706020507" pitchFamily="18" charset="2"/>
                    <a:cs typeface="Optima"/>
                  </a:rPr>
                  <a:t>)</a:t>
                </a:r>
                <a:r>
                  <a:rPr lang="en-US" sz="4400" baseline="30000" dirty="0" smtClean="0">
                    <a:latin typeface="Symbol" panose="05050102010706020507" pitchFamily="18" charset="2"/>
                    <a:cs typeface="Optima"/>
                  </a:rPr>
                  <a:t>2</a:t>
                </a:r>
                <a:r>
                  <a:rPr lang="en-US" sz="4400" dirty="0" smtClean="0">
                    <a:latin typeface="Symbol" panose="05050102010706020507" pitchFamily="18" charset="2"/>
                    <a:cs typeface="Optima"/>
                  </a:rPr>
                  <a:t>/h</a:t>
                </a:r>
                <a:endParaRPr lang="en-US" sz="4400" dirty="0">
                  <a:latin typeface="Symbol" panose="05050102010706020507" pitchFamily="18" charset="2"/>
                  <a:cs typeface="Optima"/>
                </a:endParaRPr>
              </a:p>
              <a:p>
                <a:endParaRPr lang="en-US" sz="4400" dirty="0" smtClean="0">
                  <a:latin typeface="Symbol" panose="05050102010706020507" pitchFamily="18" charset="2"/>
                  <a:cs typeface="Optima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00" y="1349828"/>
                <a:ext cx="4352474" cy="4194225"/>
              </a:xfrm>
              <a:prstGeom prst="rect">
                <a:avLst/>
              </a:prstGeom>
              <a:blipFill>
                <a:blip r:embed="rId2"/>
                <a:stretch>
                  <a:fillRect l="-5882" t="-3634" r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9" name="CustomShape 1"/>
          <p:cNvSpPr/>
          <p:nvPr/>
        </p:nvSpPr>
        <p:spPr>
          <a:xfrm>
            <a:off x="457200" y="206280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r>
              <a:rPr lang="en-US" sz="36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Topograph</a:t>
            </a:r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y and uplift rates</a:t>
            </a:r>
            <a:endParaRPr lang="en-US" sz="18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31100E6-02BC-CA4E-9E23-53E25B108DB4}"/>
              </a:ext>
            </a:extLst>
          </p:cNvPr>
          <p:cNvSpPr/>
          <p:nvPr/>
        </p:nvSpPr>
        <p:spPr>
          <a:xfrm>
            <a:off x="7407061" y="2558093"/>
            <a:ext cx="667756" cy="72995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571ED03-8305-9B42-A1F7-EFAAA40CE6D4}"/>
              </a:ext>
            </a:extLst>
          </p:cNvPr>
          <p:cNvCxnSpPr/>
          <p:nvPr/>
        </p:nvCxnSpPr>
        <p:spPr>
          <a:xfrm>
            <a:off x="7698653" y="1657029"/>
            <a:ext cx="3782" cy="6852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" name="Arc 17">
            <a:extLst>
              <a:ext uri="{FF2B5EF4-FFF2-40B4-BE49-F238E27FC236}">
                <a16:creationId xmlns:a16="http://schemas.microsoft.com/office/drawing/2014/main" id="{2026FB24-09BF-314F-8C7F-2866D26B22BB}"/>
              </a:ext>
            </a:extLst>
          </p:cNvPr>
          <p:cNvSpPr/>
          <p:nvPr/>
        </p:nvSpPr>
        <p:spPr>
          <a:xfrm>
            <a:off x="6643397" y="1983486"/>
            <a:ext cx="946219" cy="1186015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140AB846-4EC3-C54F-AD51-85954BE87C68}"/>
              </a:ext>
            </a:extLst>
          </p:cNvPr>
          <p:cNvSpPr/>
          <p:nvPr/>
        </p:nvSpPr>
        <p:spPr>
          <a:xfrm flipH="1">
            <a:off x="7881739" y="1974951"/>
            <a:ext cx="1149460" cy="1186015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BE1CC7B1-1364-1844-838C-4AB8356590FF}"/>
              </a:ext>
            </a:extLst>
          </p:cNvPr>
          <p:cNvSpPr/>
          <p:nvPr/>
        </p:nvSpPr>
        <p:spPr>
          <a:xfrm rot="5400000">
            <a:off x="6504370" y="2669125"/>
            <a:ext cx="946219" cy="1186016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C57E0E8B-447B-A54D-865E-02B655B609B0}"/>
              </a:ext>
            </a:extLst>
          </p:cNvPr>
          <p:cNvSpPr/>
          <p:nvPr/>
        </p:nvSpPr>
        <p:spPr>
          <a:xfrm rot="16388223" flipH="1">
            <a:off x="7935171" y="2679403"/>
            <a:ext cx="1149459" cy="1186016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6281957" y="1229920"/>
            <a:ext cx="2792186" cy="402772"/>
          </a:xfrm>
          <a:custGeom>
            <a:avLst/>
            <a:gdLst>
              <a:gd name="connsiteX0" fmla="*/ 0 w 2792186"/>
              <a:gd name="connsiteY0" fmla="*/ 32657 h 402772"/>
              <a:gd name="connsiteX1" fmla="*/ 119743 w 2792186"/>
              <a:gd name="connsiteY1" fmla="*/ 59872 h 402772"/>
              <a:gd name="connsiteX2" fmla="*/ 146957 w 2792186"/>
              <a:gd name="connsiteY2" fmla="*/ 65315 h 402772"/>
              <a:gd name="connsiteX3" fmla="*/ 234043 w 2792186"/>
              <a:gd name="connsiteY3" fmla="*/ 70757 h 402772"/>
              <a:gd name="connsiteX4" fmla="*/ 272143 w 2792186"/>
              <a:gd name="connsiteY4" fmla="*/ 76200 h 402772"/>
              <a:gd name="connsiteX5" fmla="*/ 293914 w 2792186"/>
              <a:gd name="connsiteY5" fmla="*/ 87086 h 402772"/>
              <a:gd name="connsiteX6" fmla="*/ 310243 w 2792186"/>
              <a:gd name="connsiteY6" fmla="*/ 92529 h 402772"/>
              <a:gd name="connsiteX7" fmla="*/ 326571 w 2792186"/>
              <a:gd name="connsiteY7" fmla="*/ 103415 h 402772"/>
              <a:gd name="connsiteX8" fmla="*/ 402771 w 2792186"/>
              <a:gd name="connsiteY8" fmla="*/ 114300 h 402772"/>
              <a:gd name="connsiteX9" fmla="*/ 533400 w 2792186"/>
              <a:gd name="connsiteY9" fmla="*/ 119743 h 402772"/>
              <a:gd name="connsiteX10" fmla="*/ 582386 w 2792186"/>
              <a:gd name="connsiteY10" fmla="*/ 125186 h 402772"/>
              <a:gd name="connsiteX11" fmla="*/ 636814 w 2792186"/>
              <a:gd name="connsiteY11" fmla="*/ 136072 h 402772"/>
              <a:gd name="connsiteX12" fmla="*/ 674914 w 2792186"/>
              <a:gd name="connsiteY12" fmla="*/ 141515 h 402772"/>
              <a:gd name="connsiteX13" fmla="*/ 707571 w 2792186"/>
              <a:gd name="connsiteY13" fmla="*/ 152400 h 402772"/>
              <a:gd name="connsiteX14" fmla="*/ 723900 w 2792186"/>
              <a:gd name="connsiteY14" fmla="*/ 157843 h 402772"/>
              <a:gd name="connsiteX15" fmla="*/ 783771 w 2792186"/>
              <a:gd name="connsiteY15" fmla="*/ 179615 h 402772"/>
              <a:gd name="connsiteX16" fmla="*/ 810986 w 2792186"/>
              <a:gd name="connsiteY16" fmla="*/ 185057 h 402772"/>
              <a:gd name="connsiteX17" fmla="*/ 849086 w 2792186"/>
              <a:gd name="connsiteY17" fmla="*/ 201386 h 402772"/>
              <a:gd name="connsiteX18" fmla="*/ 887186 w 2792186"/>
              <a:gd name="connsiteY18" fmla="*/ 212272 h 402772"/>
              <a:gd name="connsiteX19" fmla="*/ 936171 w 2792186"/>
              <a:gd name="connsiteY19" fmla="*/ 244929 h 402772"/>
              <a:gd name="connsiteX20" fmla="*/ 957943 w 2792186"/>
              <a:gd name="connsiteY20" fmla="*/ 266700 h 402772"/>
              <a:gd name="connsiteX21" fmla="*/ 985157 w 2792186"/>
              <a:gd name="connsiteY21" fmla="*/ 277586 h 402772"/>
              <a:gd name="connsiteX22" fmla="*/ 1006929 w 2792186"/>
              <a:gd name="connsiteY22" fmla="*/ 293915 h 402772"/>
              <a:gd name="connsiteX23" fmla="*/ 1050471 w 2792186"/>
              <a:gd name="connsiteY23" fmla="*/ 315686 h 402772"/>
              <a:gd name="connsiteX24" fmla="*/ 1066800 w 2792186"/>
              <a:gd name="connsiteY24" fmla="*/ 321129 h 402772"/>
              <a:gd name="connsiteX25" fmla="*/ 1099457 w 2792186"/>
              <a:gd name="connsiteY25" fmla="*/ 337457 h 402772"/>
              <a:gd name="connsiteX26" fmla="*/ 1115786 w 2792186"/>
              <a:gd name="connsiteY26" fmla="*/ 348343 h 402772"/>
              <a:gd name="connsiteX27" fmla="*/ 1148443 w 2792186"/>
              <a:gd name="connsiteY27" fmla="*/ 359229 h 402772"/>
              <a:gd name="connsiteX28" fmla="*/ 1164771 w 2792186"/>
              <a:gd name="connsiteY28" fmla="*/ 364672 h 402772"/>
              <a:gd name="connsiteX29" fmla="*/ 1202871 w 2792186"/>
              <a:gd name="connsiteY29" fmla="*/ 375557 h 402772"/>
              <a:gd name="connsiteX30" fmla="*/ 1219200 w 2792186"/>
              <a:gd name="connsiteY30" fmla="*/ 381000 h 402772"/>
              <a:gd name="connsiteX31" fmla="*/ 1246414 w 2792186"/>
              <a:gd name="connsiteY31" fmla="*/ 386443 h 402772"/>
              <a:gd name="connsiteX32" fmla="*/ 1262743 w 2792186"/>
              <a:gd name="connsiteY32" fmla="*/ 391886 h 402772"/>
              <a:gd name="connsiteX33" fmla="*/ 1360714 w 2792186"/>
              <a:gd name="connsiteY33" fmla="*/ 402772 h 402772"/>
              <a:gd name="connsiteX34" fmla="*/ 1507671 w 2792186"/>
              <a:gd name="connsiteY34" fmla="*/ 397329 h 402772"/>
              <a:gd name="connsiteX35" fmla="*/ 1562100 w 2792186"/>
              <a:gd name="connsiteY35" fmla="*/ 381000 h 402772"/>
              <a:gd name="connsiteX36" fmla="*/ 1627414 w 2792186"/>
              <a:gd name="connsiteY36" fmla="*/ 364672 h 402772"/>
              <a:gd name="connsiteX37" fmla="*/ 1649186 w 2792186"/>
              <a:gd name="connsiteY37" fmla="*/ 359229 h 402772"/>
              <a:gd name="connsiteX38" fmla="*/ 1692729 w 2792186"/>
              <a:gd name="connsiteY38" fmla="*/ 342900 h 402772"/>
              <a:gd name="connsiteX39" fmla="*/ 1714500 w 2792186"/>
              <a:gd name="connsiteY39" fmla="*/ 332015 h 402772"/>
              <a:gd name="connsiteX40" fmla="*/ 1730829 w 2792186"/>
              <a:gd name="connsiteY40" fmla="*/ 326572 h 402772"/>
              <a:gd name="connsiteX41" fmla="*/ 1774371 w 2792186"/>
              <a:gd name="connsiteY41" fmla="*/ 304800 h 402772"/>
              <a:gd name="connsiteX42" fmla="*/ 1796143 w 2792186"/>
              <a:gd name="connsiteY42" fmla="*/ 293915 h 402772"/>
              <a:gd name="connsiteX43" fmla="*/ 1817914 w 2792186"/>
              <a:gd name="connsiteY43" fmla="*/ 283029 h 402772"/>
              <a:gd name="connsiteX44" fmla="*/ 1839686 w 2792186"/>
              <a:gd name="connsiteY44" fmla="*/ 272143 h 402772"/>
              <a:gd name="connsiteX45" fmla="*/ 1861457 w 2792186"/>
              <a:gd name="connsiteY45" fmla="*/ 255815 h 402772"/>
              <a:gd name="connsiteX46" fmla="*/ 1905000 w 2792186"/>
              <a:gd name="connsiteY46" fmla="*/ 234043 h 402772"/>
              <a:gd name="connsiteX47" fmla="*/ 1921329 w 2792186"/>
              <a:gd name="connsiteY47" fmla="*/ 223157 h 402772"/>
              <a:gd name="connsiteX48" fmla="*/ 1943100 w 2792186"/>
              <a:gd name="connsiteY48" fmla="*/ 206829 h 402772"/>
              <a:gd name="connsiteX49" fmla="*/ 1964871 w 2792186"/>
              <a:gd name="connsiteY49" fmla="*/ 195943 h 402772"/>
              <a:gd name="connsiteX50" fmla="*/ 1981200 w 2792186"/>
              <a:gd name="connsiteY50" fmla="*/ 185057 h 402772"/>
              <a:gd name="connsiteX51" fmla="*/ 2024743 w 2792186"/>
              <a:gd name="connsiteY51" fmla="*/ 163286 h 402772"/>
              <a:gd name="connsiteX52" fmla="*/ 2046514 w 2792186"/>
              <a:gd name="connsiteY52" fmla="*/ 152400 h 402772"/>
              <a:gd name="connsiteX53" fmla="*/ 2062843 w 2792186"/>
              <a:gd name="connsiteY53" fmla="*/ 146957 h 402772"/>
              <a:gd name="connsiteX54" fmla="*/ 2079171 w 2792186"/>
              <a:gd name="connsiteY54" fmla="*/ 136072 h 402772"/>
              <a:gd name="connsiteX55" fmla="*/ 2095500 w 2792186"/>
              <a:gd name="connsiteY55" fmla="*/ 130629 h 402772"/>
              <a:gd name="connsiteX56" fmla="*/ 2111829 w 2792186"/>
              <a:gd name="connsiteY56" fmla="*/ 119743 h 402772"/>
              <a:gd name="connsiteX57" fmla="*/ 2166257 w 2792186"/>
              <a:gd name="connsiteY57" fmla="*/ 87086 h 402772"/>
              <a:gd name="connsiteX58" fmla="*/ 2182586 w 2792186"/>
              <a:gd name="connsiteY58" fmla="*/ 76200 h 402772"/>
              <a:gd name="connsiteX59" fmla="*/ 2198914 w 2792186"/>
              <a:gd name="connsiteY59" fmla="*/ 70757 h 402772"/>
              <a:gd name="connsiteX60" fmla="*/ 2231571 w 2792186"/>
              <a:gd name="connsiteY60" fmla="*/ 48986 h 402772"/>
              <a:gd name="connsiteX61" fmla="*/ 2286000 w 2792186"/>
              <a:gd name="connsiteY61" fmla="*/ 32657 h 402772"/>
              <a:gd name="connsiteX62" fmla="*/ 2318657 w 2792186"/>
              <a:gd name="connsiteY62" fmla="*/ 27215 h 402772"/>
              <a:gd name="connsiteX63" fmla="*/ 2362200 w 2792186"/>
              <a:gd name="connsiteY63" fmla="*/ 16329 h 402772"/>
              <a:gd name="connsiteX64" fmla="*/ 2422071 w 2792186"/>
              <a:gd name="connsiteY64" fmla="*/ 21772 h 402772"/>
              <a:gd name="connsiteX65" fmla="*/ 2536371 w 2792186"/>
              <a:gd name="connsiteY65" fmla="*/ 10886 h 402772"/>
              <a:gd name="connsiteX66" fmla="*/ 2569029 w 2792186"/>
              <a:gd name="connsiteY66" fmla="*/ 5443 h 402772"/>
              <a:gd name="connsiteX67" fmla="*/ 2656114 w 2792186"/>
              <a:gd name="connsiteY67" fmla="*/ 0 h 402772"/>
              <a:gd name="connsiteX68" fmla="*/ 2737757 w 2792186"/>
              <a:gd name="connsiteY68" fmla="*/ 5443 h 402772"/>
              <a:gd name="connsiteX69" fmla="*/ 2792186 w 2792186"/>
              <a:gd name="connsiteY69" fmla="*/ 16329 h 402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2792186" h="402772">
                <a:moveTo>
                  <a:pt x="0" y="32657"/>
                </a:moveTo>
                <a:lnTo>
                  <a:pt x="119743" y="59872"/>
                </a:lnTo>
                <a:cubicBezTo>
                  <a:pt x="128774" y="61879"/>
                  <a:pt x="137748" y="64438"/>
                  <a:pt x="146957" y="65315"/>
                </a:cubicBezTo>
                <a:cubicBezTo>
                  <a:pt x="175911" y="68072"/>
                  <a:pt x="205014" y="68943"/>
                  <a:pt x="234043" y="70757"/>
                </a:cubicBezTo>
                <a:cubicBezTo>
                  <a:pt x="246743" y="72571"/>
                  <a:pt x="259766" y="72824"/>
                  <a:pt x="272143" y="76200"/>
                </a:cubicBezTo>
                <a:cubicBezTo>
                  <a:pt x="279971" y="78335"/>
                  <a:pt x="286456" y="83890"/>
                  <a:pt x="293914" y="87086"/>
                </a:cubicBezTo>
                <a:cubicBezTo>
                  <a:pt x="299188" y="89346"/>
                  <a:pt x="304800" y="90715"/>
                  <a:pt x="310243" y="92529"/>
                </a:cubicBezTo>
                <a:cubicBezTo>
                  <a:pt x="315686" y="96158"/>
                  <a:pt x="320720" y="100490"/>
                  <a:pt x="326571" y="103415"/>
                </a:cubicBezTo>
                <a:cubicBezTo>
                  <a:pt x="347175" y="113717"/>
                  <a:pt x="388656" y="113493"/>
                  <a:pt x="402771" y="114300"/>
                </a:cubicBezTo>
                <a:cubicBezTo>
                  <a:pt x="446281" y="116786"/>
                  <a:pt x="489857" y="117929"/>
                  <a:pt x="533400" y="119743"/>
                </a:cubicBezTo>
                <a:cubicBezTo>
                  <a:pt x="549729" y="121557"/>
                  <a:pt x="566101" y="123015"/>
                  <a:pt x="582386" y="125186"/>
                </a:cubicBezTo>
                <a:cubicBezTo>
                  <a:pt x="662278" y="135838"/>
                  <a:pt x="577321" y="125255"/>
                  <a:pt x="636814" y="136072"/>
                </a:cubicBezTo>
                <a:cubicBezTo>
                  <a:pt x="649436" y="138367"/>
                  <a:pt x="662214" y="139701"/>
                  <a:pt x="674914" y="141515"/>
                </a:cubicBezTo>
                <a:lnTo>
                  <a:pt x="707571" y="152400"/>
                </a:lnTo>
                <a:cubicBezTo>
                  <a:pt x="713014" y="154214"/>
                  <a:pt x="718573" y="155712"/>
                  <a:pt x="723900" y="157843"/>
                </a:cubicBezTo>
                <a:cubicBezTo>
                  <a:pt x="737967" y="163470"/>
                  <a:pt x="769798" y="176821"/>
                  <a:pt x="783771" y="179615"/>
                </a:cubicBezTo>
                <a:lnTo>
                  <a:pt x="810986" y="185057"/>
                </a:lnTo>
                <a:cubicBezTo>
                  <a:pt x="830340" y="194734"/>
                  <a:pt x="830398" y="196046"/>
                  <a:pt x="849086" y="201386"/>
                </a:cubicBezTo>
                <a:cubicBezTo>
                  <a:pt x="857224" y="203711"/>
                  <a:pt x="878486" y="207922"/>
                  <a:pt x="887186" y="212272"/>
                </a:cubicBezTo>
                <a:cubicBezTo>
                  <a:pt x="901099" y="219228"/>
                  <a:pt x="924013" y="234291"/>
                  <a:pt x="936171" y="244929"/>
                </a:cubicBezTo>
                <a:cubicBezTo>
                  <a:pt x="943895" y="251687"/>
                  <a:pt x="949403" y="261007"/>
                  <a:pt x="957943" y="266700"/>
                </a:cubicBezTo>
                <a:cubicBezTo>
                  <a:pt x="966072" y="272119"/>
                  <a:pt x="976616" y="272841"/>
                  <a:pt x="985157" y="277586"/>
                </a:cubicBezTo>
                <a:cubicBezTo>
                  <a:pt x="993087" y="281992"/>
                  <a:pt x="999093" y="289344"/>
                  <a:pt x="1006929" y="293915"/>
                </a:cubicBezTo>
                <a:cubicBezTo>
                  <a:pt x="1020946" y="302091"/>
                  <a:pt x="1035077" y="310555"/>
                  <a:pt x="1050471" y="315686"/>
                </a:cubicBezTo>
                <a:cubicBezTo>
                  <a:pt x="1055914" y="317500"/>
                  <a:pt x="1061668" y="318563"/>
                  <a:pt x="1066800" y="321129"/>
                </a:cubicBezTo>
                <a:cubicBezTo>
                  <a:pt x="1109000" y="342229"/>
                  <a:pt x="1058421" y="323780"/>
                  <a:pt x="1099457" y="337457"/>
                </a:cubicBezTo>
                <a:cubicBezTo>
                  <a:pt x="1104900" y="341086"/>
                  <a:pt x="1109808" y="345686"/>
                  <a:pt x="1115786" y="348343"/>
                </a:cubicBezTo>
                <a:cubicBezTo>
                  <a:pt x="1126272" y="353003"/>
                  <a:pt x="1137557" y="355600"/>
                  <a:pt x="1148443" y="359229"/>
                </a:cubicBezTo>
                <a:lnTo>
                  <a:pt x="1164771" y="364672"/>
                </a:lnTo>
                <a:cubicBezTo>
                  <a:pt x="1203915" y="377720"/>
                  <a:pt x="1155041" y="361892"/>
                  <a:pt x="1202871" y="375557"/>
                </a:cubicBezTo>
                <a:cubicBezTo>
                  <a:pt x="1208388" y="377133"/>
                  <a:pt x="1213634" y="379608"/>
                  <a:pt x="1219200" y="381000"/>
                </a:cubicBezTo>
                <a:cubicBezTo>
                  <a:pt x="1228175" y="383244"/>
                  <a:pt x="1237439" y="384199"/>
                  <a:pt x="1246414" y="386443"/>
                </a:cubicBezTo>
                <a:cubicBezTo>
                  <a:pt x="1251980" y="387835"/>
                  <a:pt x="1257117" y="390761"/>
                  <a:pt x="1262743" y="391886"/>
                </a:cubicBezTo>
                <a:cubicBezTo>
                  <a:pt x="1290333" y="397404"/>
                  <a:pt x="1335472" y="400477"/>
                  <a:pt x="1360714" y="402772"/>
                </a:cubicBezTo>
                <a:cubicBezTo>
                  <a:pt x="1409700" y="400958"/>
                  <a:pt x="1458753" y="400485"/>
                  <a:pt x="1507671" y="397329"/>
                </a:cubicBezTo>
                <a:cubicBezTo>
                  <a:pt x="1519317" y="396578"/>
                  <a:pt x="1554954" y="382786"/>
                  <a:pt x="1562100" y="381000"/>
                </a:cubicBezTo>
                <a:lnTo>
                  <a:pt x="1627414" y="364672"/>
                </a:lnTo>
                <a:lnTo>
                  <a:pt x="1649186" y="359229"/>
                </a:lnTo>
                <a:cubicBezTo>
                  <a:pt x="1709786" y="328928"/>
                  <a:pt x="1633454" y="365127"/>
                  <a:pt x="1692729" y="342900"/>
                </a:cubicBezTo>
                <a:cubicBezTo>
                  <a:pt x="1700326" y="340051"/>
                  <a:pt x="1707042" y="335211"/>
                  <a:pt x="1714500" y="332015"/>
                </a:cubicBezTo>
                <a:cubicBezTo>
                  <a:pt x="1719774" y="329755"/>
                  <a:pt x="1725606" y="328946"/>
                  <a:pt x="1730829" y="326572"/>
                </a:cubicBezTo>
                <a:cubicBezTo>
                  <a:pt x="1745602" y="319857"/>
                  <a:pt x="1759857" y="312057"/>
                  <a:pt x="1774371" y="304800"/>
                </a:cubicBezTo>
                <a:lnTo>
                  <a:pt x="1796143" y="293915"/>
                </a:lnTo>
                <a:lnTo>
                  <a:pt x="1817914" y="283029"/>
                </a:lnTo>
                <a:cubicBezTo>
                  <a:pt x="1825171" y="279400"/>
                  <a:pt x="1833195" y="277011"/>
                  <a:pt x="1839686" y="272143"/>
                </a:cubicBezTo>
                <a:cubicBezTo>
                  <a:pt x="1846943" y="266700"/>
                  <a:pt x="1853621" y="260386"/>
                  <a:pt x="1861457" y="255815"/>
                </a:cubicBezTo>
                <a:cubicBezTo>
                  <a:pt x="1875474" y="247638"/>
                  <a:pt x="1891498" y="243044"/>
                  <a:pt x="1905000" y="234043"/>
                </a:cubicBezTo>
                <a:cubicBezTo>
                  <a:pt x="1910443" y="230414"/>
                  <a:pt x="1916006" y="226959"/>
                  <a:pt x="1921329" y="223157"/>
                </a:cubicBezTo>
                <a:cubicBezTo>
                  <a:pt x="1928711" y="217885"/>
                  <a:pt x="1935408" y="211637"/>
                  <a:pt x="1943100" y="206829"/>
                </a:cubicBezTo>
                <a:cubicBezTo>
                  <a:pt x="1949980" y="202529"/>
                  <a:pt x="1957826" y="199969"/>
                  <a:pt x="1964871" y="195943"/>
                </a:cubicBezTo>
                <a:cubicBezTo>
                  <a:pt x="1970551" y="192697"/>
                  <a:pt x="1975457" y="188189"/>
                  <a:pt x="1981200" y="185057"/>
                </a:cubicBezTo>
                <a:cubicBezTo>
                  <a:pt x="1995446" y="177287"/>
                  <a:pt x="2010229" y="170543"/>
                  <a:pt x="2024743" y="163286"/>
                </a:cubicBezTo>
                <a:cubicBezTo>
                  <a:pt x="2032000" y="159657"/>
                  <a:pt x="2038817" y="154966"/>
                  <a:pt x="2046514" y="152400"/>
                </a:cubicBezTo>
                <a:cubicBezTo>
                  <a:pt x="2051957" y="150586"/>
                  <a:pt x="2057711" y="149523"/>
                  <a:pt x="2062843" y="146957"/>
                </a:cubicBezTo>
                <a:cubicBezTo>
                  <a:pt x="2068694" y="144032"/>
                  <a:pt x="2073320" y="138997"/>
                  <a:pt x="2079171" y="136072"/>
                </a:cubicBezTo>
                <a:cubicBezTo>
                  <a:pt x="2084303" y="133506"/>
                  <a:pt x="2090368" y="133195"/>
                  <a:pt x="2095500" y="130629"/>
                </a:cubicBezTo>
                <a:cubicBezTo>
                  <a:pt x="2101351" y="127703"/>
                  <a:pt x="2106258" y="123171"/>
                  <a:pt x="2111829" y="119743"/>
                </a:cubicBezTo>
                <a:cubicBezTo>
                  <a:pt x="2129848" y="108654"/>
                  <a:pt x="2148653" y="98822"/>
                  <a:pt x="2166257" y="87086"/>
                </a:cubicBezTo>
                <a:cubicBezTo>
                  <a:pt x="2171700" y="83457"/>
                  <a:pt x="2176735" y="79126"/>
                  <a:pt x="2182586" y="76200"/>
                </a:cubicBezTo>
                <a:cubicBezTo>
                  <a:pt x="2187717" y="73634"/>
                  <a:pt x="2193899" y="73543"/>
                  <a:pt x="2198914" y="70757"/>
                </a:cubicBezTo>
                <a:cubicBezTo>
                  <a:pt x="2210350" y="64403"/>
                  <a:pt x="2219159" y="53123"/>
                  <a:pt x="2231571" y="48986"/>
                </a:cubicBezTo>
                <a:cubicBezTo>
                  <a:pt x="2252391" y="42046"/>
                  <a:pt x="2265440" y="36769"/>
                  <a:pt x="2286000" y="32657"/>
                </a:cubicBezTo>
                <a:cubicBezTo>
                  <a:pt x="2296821" y="30493"/>
                  <a:pt x="2307771" y="29029"/>
                  <a:pt x="2318657" y="27215"/>
                </a:cubicBezTo>
                <a:cubicBezTo>
                  <a:pt x="2331541" y="22920"/>
                  <a:pt x="2349065" y="16329"/>
                  <a:pt x="2362200" y="16329"/>
                </a:cubicBezTo>
                <a:cubicBezTo>
                  <a:pt x="2382239" y="16329"/>
                  <a:pt x="2402114" y="19958"/>
                  <a:pt x="2422071" y="21772"/>
                </a:cubicBezTo>
                <a:cubicBezTo>
                  <a:pt x="2471450" y="5312"/>
                  <a:pt x="2421149" y="20488"/>
                  <a:pt x="2536371" y="10886"/>
                </a:cubicBezTo>
                <a:cubicBezTo>
                  <a:pt x="2547369" y="9969"/>
                  <a:pt x="2558038" y="6442"/>
                  <a:pt x="2569029" y="5443"/>
                </a:cubicBezTo>
                <a:cubicBezTo>
                  <a:pt x="2597995" y="2810"/>
                  <a:pt x="2627086" y="1814"/>
                  <a:pt x="2656114" y="0"/>
                </a:cubicBezTo>
                <a:cubicBezTo>
                  <a:pt x="2683328" y="1814"/>
                  <a:pt x="2710756" y="1586"/>
                  <a:pt x="2737757" y="5443"/>
                </a:cubicBezTo>
                <a:cubicBezTo>
                  <a:pt x="2830022" y="18624"/>
                  <a:pt x="2725594" y="16329"/>
                  <a:pt x="2792186" y="16329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551215" y="1205583"/>
            <a:ext cx="312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080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55" y="1901914"/>
            <a:ext cx="4659501" cy="10492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423" y="3137055"/>
            <a:ext cx="4581153" cy="11550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657" y="1243027"/>
            <a:ext cx="1286695" cy="61761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835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Mantle </a:t>
            </a:r>
            <a:r>
              <a:rPr lang="en-US" dirty="0"/>
              <a:t>convection</a:t>
            </a:r>
            <a:endParaRPr lang="en-US" i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3401786" y="2786743"/>
            <a:ext cx="27214" cy="65858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606143" y="2694214"/>
            <a:ext cx="653143" cy="7511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962400" y="2694214"/>
            <a:ext cx="2215243" cy="75111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53748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2"/>
          <a:stretch/>
        </p:blipFill>
        <p:spPr>
          <a:xfrm>
            <a:off x="3122355" y="2239488"/>
            <a:ext cx="2735397" cy="1009988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4454" y="3261370"/>
            <a:ext cx="2338052" cy="152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57248" y="1006177"/>
            <a:ext cx="1993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charset="2"/>
                <a:cs typeface="Symbol" charset="2"/>
              </a:rPr>
              <a:t>Dr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=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charset="2"/>
                <a:cs typeface="Symbol" charset="2"/>
              </a:rPr>
              <a:t>D</a:t>
            </a:r>
            <a:r>
              <a:rPr lang="en-US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T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charset="2"/>
                <a:cs typeface="Symbol" charset="2"/>
              </a:rPr>
              <a:t>ar</a:t>
            </a:r>
            <a:r>
              <a:rPr lang="en-US" sz="2800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0</a:t>
            </a:r>
            <a:endParaRPr lang="en-US" sz="2800" dirty="0">
              <a:latin typeface="Optima"/>
              <a:cs typeface="Optima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3734" y="1858802"/>
            <a:ext cx="1182719" cy="951478"/>
          </a:xfrm>
          <a:prstGeom prst="ellipse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6ED2CB-6E75-1E4C-9462-3A5061FCA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Peclet</a:t>
            </a:r>
            <a:r>
              <a:rPr lang="en-US" sz="3200" dirty="0"/>
              <a:t> number and thermal Stokes sinker</a:t>
            </a:r>
          </a:p>
        </p:txBody>
      </p:sp>
      <p:cxnSp>
        <p:nvCxnSpPr>
          <p:cNvPr id="8" name="Straight Arrow Connector 7"/>
          <p:cNvCxnSpPr>
            <a:stCxn id="4" idx="2"/>
          </p:cNvCxnSpPr>
          <p:nvPr/>
        </p:nvCxnSpPr>
        <p:spPr>
          <a:xfrm>
            <a:off x="5053867" y="1529397"/>
            <a:ext cx="0" cy="80019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804212" y="2970508"/>
            <a:ext cx="1614402" cy="66532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36513" y="3334815"/>
            <a:ext cx="1000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latin typeface="Optima"/>
                <a:cs typeface="Optima"/>
              </a:rPr>
              <a:t>l</a:t>
            </a:r>
            <a:r>
              <a:rPr lang="en-US" sz="2800" baseline="-25000" dirty="0" err="1" smtClean="0">
                <a:latin typeface="Optima"/>
                <a:cs typeface="Optima"/>
              </a:rPr>
              <a:t>c</a:t>
            </a:r>
            <a:r>
              <a:rPr lang="en-US" sz="2800" dirty="0" smtClean="0">
                <a:latin typeface="Optima"/>
                <a:cs typeface="Optima"/>
              </a:rPr>
              <a:t> = a</a:t>
            </a:r>
            <a:endParaRPr lang="en-US" sz="2800" dirty="0">
              <a:latin typeface="Optima"/>
              <a:cs typeface="Optima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437108" y="3487966"/>
            <a:ext cx="1568126" cy="2781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-568080" y="1297401"/>
            <a:ext cx="4750645" cy="3492313"/>
            <a:chOff x="-568080" y="1297401"/>
            <a:chExt cx="4750645" cy="349231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571ED03-8305-9B42-A1F7-EFAAA40CE6D4}"/>
                </a:ext>
              </a:extLst>
            </p:cNvPr>
            <p:cNvCxnSpPr/>
            <p:nvPr/>
          </p:nvCxnSpPr>
          <p:spPr>
            <a:xfrm>
              <a:off x="1795827" y="3592128"/>
              <a:ext cx="6609" cy="11975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2026FB24-09BF-314F-8C7F-2866D26B22BB}"/>
                </a:ext>
              </a:extLst>
            </p:cNvPr>
            <p:cNvSpPr/>
            <p:nvPr/>
          </p:nvSpPr>
          <p:spPr>
            <a:xfrm>
              <a:off x="-115592" y="1312317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>
              <a:extLst>
                <a:ext uri="{FF2B5EF4-FFF2-40B4-BE49-F238E27FC236}">
                  <a16:creationId xmlns:a16="http://schemas.microsoft.com/office/drawing/2014/main" id="{140AB846-4EC3-C54F-AD51-85954BE87C68}"/>
                </a:ext>
              </a:extLst>
            </p:cNvPr>
            <p:cNvSpPr/>
            <p:nvPr/>
          </p:nvSpPr>
          <p:spPr>
            <a:xfrm flipH="1">
              <a:off x="2048492" y="1297401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>
              <a:extLst>
                <a:ext uri="{FF2B5EF4-FFF2-40B4-BE49-F238E27FC236}">
                  <a16:creationId xmlns:a16="http://schemas.microsoft.com/office/drawing/2014/main" id="{BE1CC7B1-1364-1844-838C-4AB8356590FF}"/>
                </a:ext>
              </a:extLst>
            </p:cNvPr>
            <p:cNvSpPr/>
            <p:nvPr/>
          </p:nvSpPr>
          <p:spPr>
            <a:xfrm rot="5400000">
              <a:off x="-358550" y="2456071"/>
              <a:ext cx="1653580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C57E0E8B-447B-A54D-865E-02B655B609B0}"/>
                </a:ext>
              </a:extLst>
            </p:cNvPr>
            <p:cNvSpPr/>
            <p:nvPr/>
          </p:nvSpPr>
          <p:spPr>
            <a:xfrm rot="16388223" flipH="1">
              <a:off x="2141867" y="2528477"/>
              <a:ext cx="2008756" cy="2072640"/>
            </a:xfrm>
            <a:prstGeom prst="arc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31100E6-02BC-CA4E-9E23-53E25B108DB4}"/>
                </a:ext>
              </a:extLst>
            </p:cNvPr>
            <p:cNvSpPr/>
            <p:nvPr/>
          </p:nvSpPr>
          <p:spPr>
            <a:xfrm>
              <a:off x="1108338" y="2128290"/>
              <a:ext cx="1592807" cy="1582921"/>
            </a:xfrm>
            <a:prstGeom prst="ellipse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15E549-D82A-804B-81BE-B8AD3C5B378F}"/>
                </a:ext>
              </a:extLst>
            </p:cNvPr>
            <p:cNvSpPr txBox="1"/>
            <p:nvPr/>
          </p:nvSpPr>
          <p:spPr>
            <a:xfrm>
              <a:off x="1476860" y="2620205"/>
              <a:ext cx="84524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600" dirty="0" smtClean="0">
                  <a:latin typeface="Symbol" pitchFamily="2" charset="2"/>
                  <a:cs typeface="Optima"/>
                </a:rPr>
                <a:t>DT</a:t>
              </a:r>
              <a:endParaRPr lang="en-US" sz="3600" dirty="0">
                <a:latin typeface="Symbol" pitchFamily="2" charset="2"/>
                <a:cs typeface="Optima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CCADC7-9AE5-9B40-AF14-4669D5DE16F6}"/>
                </a:ext>
              </a:extLst>
            </p:cNvPr>
            <p:cNvSpPr txBox="1"/>
            <p:nvPr/>
          </p:nvSpPr>
          <p:spPr>
            <a:xfrm>
              <a:off x="2638059" y="3564797"/>
              <a:ext cx="452368" cy="36933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>
                  <a:latin typeface="Symbol" pitchFamily="2" charset="2"/>
                  <a:cs typeface="Optima"/>
                </a:rPr>
                <a:t>h</a:t>
              </a:r>
              <a:r>
                <a:rPr lang="en-US" baseline="-25000" dirty="0" err="1">
                  <a:latin typeface="Optima"/>
                  <a:cs typeface="Optima"/>
                </a:rPr>
                <a:t>m</a:t>
              </a:r>
              <a:endParaRPr lang="en-US" baseline="-25000" dirty="0">
                <a:latin typeface="Optima"/>
                <a:cs typeface="Optima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BBD5CBF-1C5C-DC4E-94E8-623FAB993C1A}"/>
                </a:ext>
              </a:extLst>
            </p:cNvPr>
            <p:cNvSpPr txBox="1"/>
            <p:nvPr/>
          </p:nvSpPr>
          <p:spPr>
            <a:xfrm>
              <a:off x="1867519" y="406177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Optima"/>
                  <a:cs typeface="Optima"/>
                </a:rPr>
                <a:t>v</a:t>
              </a:r>
              <a:r>
                <a:rPr lang="en-US" baseline="-25000" dirty="0" err="1">
                  <a:latin typeface="Optima"/>
                  <a:cs typeface="Optima"/>
                </a:rPr>
                <a:t>S</a:t>
              </a:r>
              <a:endParaRPr lang="en-US" baseline="-25000" dirty="0">
                <a:latin typeface="Optima"/>
                <a:cs typeface="Optim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726665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CustomShape 1"/>
          <p:cNvSpPr/>
          <p:nvPr/>
        </p:nvSpPr>
        <p:spPr>
          <a:xfrm>
            <a:off x="599412" y="252817"/>
            <a:ext cx="8228880" cy="856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r"/>
            <a:r>
              <a:rPr lang="en-US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Rayleigh </a:t>
            </a:r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number: vigor of convection</a:t>
            </a:r>
          </a:p>
          <a:p>
            <a:pPr algn="r"/>
            <a:r>
              <a:rPr lang="en-US" sz="36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for fluid heated from below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/>
          <a:stretch/>
        </p:blipFill>
        <p:spPr>
          <a:xfrm>
            <a:off x="1925638" y="3744501"/>
            <a:ext cx="2735397" cy="1009988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7954" y="2112433"/>
            <a:ext cx="4340989" cy="1261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4311" y="1976262"/>
            <a:ext cx="2338052" cy="152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09274" y="3987885"/>
            <a:ext cx="1993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charset="2"/>
                <a:cs typeface="Symbol" charset="2"/>
              </a:rPr>
              <a:t>Dr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 = 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charset="2"/>
                <a:cs typeface="Symbol" charset="2"/>
              </a:rPr>
              <a:t>D</a:t>
            </a:r>
            <a:r>
              <a:rPr lang="en-US" sz="28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T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 charset="2"/>
                <a:cs typeface="Symbol" charset="2"/>
              </a:rPr>
              <a:t>ar</a:t>
            </a:r>
            <a:r>
              <a:rPr lang="en-US" sz="2800" spc="-1" baseline="-33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0</a:t>
            </a:r>
            <a:endParaRPr lang="en-US" sz="2800" dirty="0">
              <a:latin typeface="Optima"/>
              <a:cs typeface="Optim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8" y="949862"/>
            <a:ext cx="3112968" cy="12818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64597" y="3744501"/>
            <a:ext cx="6054346" cy="1282116"/>
          </a:xfrm>
          <a:prstGeom prst="rect">
            <a:avLst/>
          </a:prstGeom>
          <a:solidFill>
            <a:srgbClr val="FFFFFF">
              <a:alpha val="58039"/>
            </a:srgb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55410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044" y="69"/>
            <a:ext cx="5757151" cy="3705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760" y="4177039"/>
            <a:ext cx="3399916" cy="727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36DF61-D753-DA49-BE25-971EF1C93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918" y="247105"/>
            <a:ext cx="5651277" cy="38742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7" y="3952123"/>
            <a:ext cx="2311844" cy="951997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497" y="53490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Rayleigh </a:t>
            </a:r>
            <a:br>
              <a:rPr lang="en-US" sz="2800" dirty="0" smtClean="0"/>
            </a:br>
            <a:r>
              <a:rPr lang="en-US" sz="2800" dirty="0" smtClean="0"/>
              <a:t>Taylor </a:t>
            </a:r>
            <a:br>
              <a:rPr lang="en-US" sz="2800" dirty="0" smtClean="0"/>
            </a:br>
            <a:r>
              <a:rPr lang="en-US" sz="2800" dirty="0" smtClean="0"/>
              <a:t>Instability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3977" y="1926981"/>
            <a:ext cx="2818218" cy="9682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rayleigh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7402" y="4020844"/>
            <a:ext cx="2453461" cy="98378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479741" y="3952123"/>
            <a:ext cx="2401122" cy="1052505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5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-78942" y="242698"/>
            <a:ext cx="9091373" cy="929954"/>
          </a:xfrm>
          <a:ln/>
        </p:spPr>
        <p:txBody>
          <a:bodyPr vert="horz" wrap="square" lIns="0" tIns="26613" rIns="0" bIns="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tabLst>
                <a:tab pos="311079" algn="l"/>
                <a:tab pos="622158" algn="l"/>
                <a:tab pos="933237" algn="l"/>
                <a:tab pos="1244316" algn="l"/>
                <a:tab pos="1555394" algn="l"/>
                <a:tab pos="1866473" algn="l"/>
                <a:tab pos="2177552" algn="l"/>
                <a:tab pos="2488631" algn="l"/>
                <a:tab pos="2799710" algn="l"/>
                <a:tab pos="3110789" algn="l"/>
                <a:tab pos="3421868" algn="l"/>
                <a:tab pos="3732947" algn="l"/>
                <a:tab pos="4044025" algn="l"/>
                <a:tab pos="4355104" algn="l"/>
                <a:tab pos="4666183" algn="l"/>
                <a:tab pos="4977262" algn="l"/>
                <a:tab pos="5288341" algn="l"/>
                <a:tab pos="5599420" algn="l"/>
              </a:tabLst>
            </a:pPr>
            <a:r>
              <a:rPr lang="en-US" altLang="en-US" dirty="0" smtClean="0"/>
              <a:t>Finite amplitude </a:t>
            </a:r>
            <a:br>
              <a:rPr lang="en-US" altLang="en-US" dirty="0" smtClean="0"/>
            </a:br>
            <a:r>
              <a:rPr lang="en-US" altLang="en-US" dirty="0" smtClean="0"/>
              <a:t>Rayleigh </a:t>
            </a:r>
            <a:r>
              <a:rPr lang="en-US" altLang="en-US" dirty="0" err="1"/>
              <a:t>Benard</a:t>
            </a:r>
            <a:r>
              <a:rPr lang="en-US" altLang="en-US" dirty="0"/>
              <a:t> </a:t>
            </a:r>
            <a:r>
              <a:rPr lang="en-US" altLang="en-US" dirty="0" smtClean="0"/>
              <a:t>convection @ Ra </a:t>
            </a:r>
            <a:r>
              <a:rPr lang="en-US" altLang="en-US" dirty="0"/>
              <a:t>= 10</a:t>
            </a:r>
            <a:r>
              <a:rPr lang="en-US" altLang="en-US" baseline="33000" dirty="0"/>
              <a:t>5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13" y="1581312"/>
            <a:ext cx="6857460" cy="200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68034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485119" y="205285"/>
            <a:ext cx="6171606" cy="858668"/>
          </a:xfrm>
          <a:ln/>
        </p:spPr>
        <p:txBody>
          <a:bodyPr vert="horz" wrap="square" lIns="0" tIns="26613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311079" algn="l"/>
                <a:tab pos="622158" algn="l"/>
                <a:tab pos="933237" algn="l"/>
                <a:tab pos="1244316" algn="l"/>
                <a:tab pos="1555394" algn="l"/>
                <a:tab pos="1866473" algn="l"/>
                <a:tab pos="2177552" algn="l"/>
                <a:tab pos="2488631" algn="l"/>
                <a:tab pos="2799710" algn="l"/>
                <a:tab pos="3110789" algn="l"/>
                <a:tab pos="3421868" algn="l"/>
                <a:tab pos="3732947" algn="l"/>
                <a:tab pos="4044025" algn="l"/>
                <a:tab pos="4355104" algn="l"/>
                <a:tab pos="4666183" algn="l"/>
                <a:tab pos="4977262" algn="l"/>
                <a:tab pos="5288341" algn="l"/>
                <a:tab pos="5599420" algn="l"/>
                <a:tab pos="5910499" algn="l"/>
              </a:tabLst>
            </a:pPr>
            <a:r>
              <a:rPr lang="en-US" altLang="en-US"/>
              <a:t>Ra = 10</a:t>
            </a:r>
            <a:r>
              <a:rPr lang="en-US" altLang="en-US" baseline="33000"/>
              <a:t>6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13" y="1581312"/>
            <a:ext cx="6857460" cy="200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4190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>
          <a:xfrm>
            <a:off x="1485119" y="205285"/>
            <a:ext cx="6171606" cy="858668"/>
          </a:xfrm>
          <a:ln/>
        </p:spPr>
        <p:txBody>
          <a:bodyPr vert="horz" wrap="square" lIns="0" tIns="26613" rIns="0" bIns="0" numCol="1" rtlCol="0" anchor="ctr" anchorCtr="0" compatLnSpc="1">
            <a:prstTxWarp prst="textNoShape">
              <a:avLst/>
            </a:prstTxWarp>
            <a:normAutofit/>
          </a:bodyPr>
          <a:lstStyle/>
          <a:p>
            <a:pPr>
              <a:tabLst>
                <a:tab pos="311079" algn="l"/>
                <a:tab pos="622158" algn="l"/>
                <a:tab pos="933237" algn="l"/>
                <a:tab pos="1244316" algn="l"/>
                <a:tab pos="1555394" algn="l"/>
                <a:tab pos="1866473" algn="l"/>
                <a:tab pos="2177552" algn="l"/>
                <a:tab pos="2488631" algn="l"/>
                <a:tab pos="2799710" algn="l"/>
                <a:tab pos="3110789" algn="l"/>
                <a:tab pos="3421868" algn="l"/>
                <a:tab pos="3732947" algn="l"/>
                <a:tab pos="4044025" algn="l"/>
                <a:tab pos="4355104" algn="l"/>
                <a:tab pos="4666183" algn="l"/>
                <a:tab pos="4977262" algn="l"/>
                <a:tab pos="5288341" algn="l"/>
                <a:tab pos="5599420" algn="l"/>
                <a:tab pos="5910499" algn="l"/>
              </a:tabLst>
            </a:pPr>
            <a:r>
              <a:rPr lang="en-US" altLang="en-US"/>
              <a:t>Ra = 10</a:t>
            </a:r>
            <a:r>
              <a:rPr lang="en-US" altLang="en-US" baseline="33000"/>
              <a:t>7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813" y="1581312"/>
            <a:ext cx="6857460" cy="200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6797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733" y="43941"/>
            <a:ext cx="5969630" cy="50950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 flipH="1">
            <a:off x="-232427" y="2829029"/>
            <a:ext cx="3183227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633" dirty="0">
                <a:solidFill>
                  <a:schemeClr val="bg1">
                    <a:lumMod val="85000"/>
                  </a:schemeClr>
                </a:solidFill>
                <a:latin typeface="Optima" pitchFamily="2" charset="0"/>
              </a:rPr>
              <a:t>Computation by Allen McNamara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980104" y="3822060"/>
            <a:ext cx="5736379" cy="8552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03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Conservation of energy</a:t>
            </a:r>
            <a:endParaRPr lang="en-US" sz="3600" dirty="0"/>
          </a:p>
        </p:txBody>
      </p:sp>
      <p:sp>
        <p:nvSpPr>
          <p:cNvPr id="7" name="Rectangle 6"/>
          <p:cNvSpPr/>
          <p:nvPr/>
        </p:nvSpPr>
        <p:spPr bwMode="auto">
          <a:xfrm>
            <a:off x="5558091" y="3274577"/>
            <a:ext cx="1162888" cy="755878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2215" tIns="31107" rIns="62215" bIns="31107" numCol="1" rtlCol="0" anchor="t" anchorCtr="0" compatLnSpc="1">
            <a:prstTxWarp prst="textNoShape">
              <a:avLst/>
            </a:prstTxWarp>
          </a:bodyPr>
          <a:lstStyle/>
          <a:p>
            <a:pPr defTabSz="311079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US" sz="1633">
              <a:solidFill>
                <a:schemeClr val="bg1"/>
              </a:solidFill>
              <a:latin typeface="Times New Roman" panose="02020603050405020304" pitchFamily="18" charset="0"/>
              <a:cs typeface="WenQuanYi Zen Hei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33" y="1142257"/>
            <a:ext cx="1701733" cy="62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4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22" dirty="0"/>
              <a:t>Finite amplitude boundary layer model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5142" y="860896"/>
            <a:ext cx="3630476" cy="15922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433" y="2453163"/>
            <a:ext cx="2852800" cy="8485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5120" y="3375147"/>
            <a:ext cx="2525429" cy="6554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6394" y="4230761"/>
            <a:ext cx="2595581" cy="790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1507" y="4332319"/>
            <a:ext cx="822726" cy="688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20495" y="4835723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Oxburgh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&amp;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Turcotte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(1968)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84356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985" y="2830639"/>
            <a:ext cx="5562516" cy="1319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737" y="630057"/>
            <a:ext cx="5064381" cy="12259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841" y="1953712"/>
            <a:ext cx="2324631" cy="7791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821" y="168392"/>
            <a:ext cx="8698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Optima"/>
                <a:cs typeface="Optima"/>
              </a:rPr>
              <a:t>Nusselt</a:t>
            </a:r>
            <a:r>
              <a:rPr lang="en-US" sz="2400" dirty="0" smtClean="0">
                <a:latin typeface="Optima"/>
                <a:cs typeface="Optima"/>
              </a:rPr>
              <a:t> number: ratio of convective to conductive heat transport</a:t>
            </a:r>
            <a:endParaRPr lang="en-US" sz="2400" dirty="0">
              <a:latin typeface="Optima"/>
              <a:cs typeface="Optim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20495" y="4835723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Oxburgh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&amp;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Turcotte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(1968)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93019" y="4478384"/>
            <a:ext cx="1705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Optima"/>
                <a:cs typeface="Optima"/>
              </a:rPr>
              <a:t>a</a:t>
            </a:r>
            <a:r>
              <a:rPr lang="en-US" sz="2400" dirty="0" smtClean="0">
                <a:latin typeface="Optima"/>
                <a:cs typeface="Optima"/>
              </a:rPr>
              <a:t>spect ratio</a:t>
            </a:r>
            <a:endParaRPr lang="en-US" sz="2400" dirty="0">
              <a:latin typeface="Optima"/>
              <a:cs typeface="Optima"/>
            </a:endParaRPr>
          </a:p>
        </p:txBody>
      </p:sp>
      <p:cxnSp>
        <p:nvCxnSpPr>
          <p:cNvPr id="10" name="Straight Arrow Connector 9"/>
          <p:cNvCxnSpPr>
            <a:stCxn id="8" idx="0"/>
          </p:cNvCxnSpPr>
          <p:nvPr/>
        </p:nvCxnSpPr>
        <p:spPr>
          <a:xfrm flipV="1">
            <a:off x="5845977" y="3999678"/>
            <a:ext cx="285108" cy="4787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0823" y="4364971"/>
            <a:ext cx="822726" cy="68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3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0359" y="2312530"/>
            <a:ext cx="1627377" cy="672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222" y="2442140"/>
            <a:ext cx="1142791" cy="413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1735" y="3088303"/>
            <a:ext cx="2678845" cy="17007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11158" y="2506377"/>
            <a:ext cx="239783" cy="407862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223424" y="3124536"/>
            <a:ext cx="2618211" cy="1767985"/>
          </a:xfrm>
          <a:prstGeom prst="rect">
            <a:avLst/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920495" y="4835723"/>
            <a:ext cx="2282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Oxburgh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&amp;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Turcotte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(1968)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6478" y="760081"/>
            <a:ext cx="5562516" cy="131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0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1" y="1534868"/>
            <a:ext cx="8604276" cy="25240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Numerical vs. scaling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20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356" y="135079"/>
            <a:ext cx="6170526" cy="857588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Ra</a:t>
            </a:r>
            <a:r>
              <a:rPr lang="en-US" dirty="0"/>
              <a:t> = 10</a:t>
            </a:r>
            <a:r>
              <a:rPr lang="en-US" baseline="30000" dirty="0"/>
              <a:t>7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’ = </a:t>
            </a:r>
            <a:r>
              <a:rPr lang="en-US" dirty="0" smtClean="0"/>
              <a:t>0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>
                <a:latin typeface="Symbol" panose="05050102010706020507" pitchFamily="18" charset="2"/>
              </a:rPr>
              <a:t>h</a:t>
            </a:r>
            <a:r>
              <a:rPr lang="en-US" sz="2200" dirty="0"/>
              <a:t>’ </a:t>
            </a:r>
            <a:r>
              <a:rPr lang="en-US" sz="2200" dirty="0" smtClean="0"/>
              <a:t>= viscosity contrast between hot and cold</a:t>
            </a:r>
            <a:endParaRPr lang="en-US" dirty="0"/>
          </a:p>
        </p:txBody>
      </p:sp>
      <p:pic>
        <p:nvPicPr>
          <p:cNvPr id="6" name="casr000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588" y="1151225"/>
            <a:ext cx="8897606" cy="17795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6386543" y="4954972"/>
            <a:ext cx="2073763" cy="217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816" dirty="0">
                <a:solidFill>
                  <a:srgbClr val="FFFFFF">
                    <a:lumMod val="75000"/>
                  </a:srgbClr>
                </a:solidFill>
                <a:latin typeface="Optima" pitchFamily="2" charset="0"/>
              </a:rPr>
              <a:t>computation by Allen McNamara</a:t>
            </a:r>
          </a:p>
        </p:txBody>
      </p:sp>
    </p:spTree>
    <p:extLst>
      <p:ext uri="{BB962C8B-B14F-4D97-AF65-F5344CB8AC3E}">
        <p14:creationId xmlns:p14="http://schemas.microsoft.com/office/powerpoint/2010/main" val="2522780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356" y="135079"/>
            <a:ext cx="6170526" cy="857588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Ra</a:t>
            </a:r>
            <a:r>
              <a:rPr lang="en-US" dirty="0"/>
              <a:t> = 10</a:t>
            </a:r>
            <a:r>
              <a:rPr lang="en-US" baseline="30000" dirty="0"/>
              <a:t>7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’ = </a:t>
            </a:r>
            <a:r>
              <a:rPr lang="en-US" dirty="0" smtClean="0"/>
              <a:t>1,000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>
                <a:latin typeface="Symbol" panose="05050102010706020507" pitchFamily="18" charset="2"/>
              </a:rPr>
              <a:t>h</a:t>
            </a:r>
            <a:r>
              <a:rPr lang="en-US" sz="2200" dirty="0"/>
              <a:t>’ = viscosity contrast between hot and cold</a:t>
            </a:r>
            <a:endParaRPr lang="en-US" dirty="0"/>
          </a:p>
        </p:txBody>
      </p:sp>
      <p:pic>
        <p:nvPicPr>
          <p:cNvPr id="3" name="case004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971" y="1091661"/>
            <a:ext cx="8623591" cy="1724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6386543" y="4954972"/>
            <a:ext cx="2073763" cy="217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816" dirty="0">
                <a:solidFill>
                  <a:srgbClr val="FFFFFF">
                    <a:lumMod val="75000"/>
                  </a:srgbClr>
                </a:solidFill>
                <a:latin typeface="Optima" pitchFamily="2" charset="0"/>
              </a:rPr>
              <a:t>computation by Allen McNamara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9701"/>
          <a:stretch/>
        </p:blipFill>
        <p:spPr>
          <a:xfrm>
            <a:off x="1221137" y="2972527"/>
            <a:ext cx="2054915" cy="209138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72242" y="3216863"/>
            <a:ext cx="1295948" cy="107226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72284" y="2965949"/>
            <a:ext cx="436241" cy="22003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997" y="4129318"/>
            <a:ext cx="3234000" cy="72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1362679" y="185932"/>
            <a:ext cx="6170526" cy="85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Optima" pitchFamily="2" charset="0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9pPr>
          </a:lstStyle>
          <a:p>
            <a:pPr>
              <a:defRPr/>
            </a:pPr>
            <a:r>
              <a:rPr lang="en-US" sz="2994" i="1" dirty="0"/>
              <a:t>Ra</a:t>
            </a:r>
            <a:r>
              <a:rPr lang="en-US" sz="2994" dirty="0"/>
              <a:t> = 10</a:t>
            </a:r>
            <a:r>
              <a:rPr lang="en-US" sz="2994" baseline="30000" dirty="0"/>
              <a:t>7</a:t>
            </a:r>
            <a:r>
              <a:rPr lang="en-US" sz="2994" dirty="0"/>
              <a:t>, </a:t>
            </a:r>
            <a:r>
              <a:rPr lang="en-US" sz="2994" dirty="0">
                <a:latin typeface="Symbol" panose="05050102010706020507" pitchFamily="18" charset="2"/>
              </a:rPr>
              <a:t>h</a:t>
            </a:r>
            <a:r>
              <a:rPr lang="en-US" sz="2994" dirty="0"/>
              <a:t>’ = </a:t>
            </a:r>
            <a:r>
              <a:rPr lang="en-US" sz="2994" dirty="0" smtClean="0"/>
              <a:t>100,000</a:t>
            </a:r>
          </a:p>
          <a:p>
            <a:pPr>
              <a:defRPr/>
            </a:pPr>
            <a:r>
              <a:rPr lang="en-US" sz="2000" dirty="0">
                <a:latin typeface="Symbol" panose="05050102010706020507" pitchFamily="18" charset="2"/>
              </a:rPr>
              <a:t>h</a:t>
            </a:r>
            <a:r>
              <a:rPr lang="en-US" sz="2000" dirty="0"/>
              <a:t>’ = viscosity contrast between hot and cold</a:t>
            </a:r>
            <a:endParaRPr lang="en-US" sz="2994" dirty="0"/>
          </a:p>
        </p:txBody>
      </p:sp>
      <p:pic>
        <p:nvPicPr>
          <p:cNvPr id="7" name="case006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4312" y="1224424"/>
            <a:ext cx="8580646" cy="1716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6386543" y="4954972"/>
            <a:ext cx="2073763" cy="217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816" dirty="0">
                <a:solidFill>
                  <a:srgbClr val="FFFFFF">
                    <a:lumMod val="75000"/>
                  </a:srgbClr>
                </a:solidFill>
                <a:latin typeface="Optima" pitchFamily="2" charset="0"/>
              </a:rPr>
              <a:t>computation by Allen McNamara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5"/>
          <a:srcRect r="75697" b="48670"/>
          <a:stretch/>
        </p:blipFill>
        <p:spPr>
          <a:xfrm>
            <a:off x="1098447" y="3560381"/>
            <a:ext cx="1666571" cy="1503531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6997" y="4129318"/>
            <a:ext cx="3234000" cy="7266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6850" y="3195796"/>
            <a:ext cx="3729000" cy="8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6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248"/>
          <p:cNvPicPr/>
          <p:nvPr/>
        </p:nvPicPr>
        <p:blipFill>
          <a:blip r:embed="rId3"/>
          <a:stretch/>
        </p:blipFill>
        <p:spPr>
          <a:xfrm>
            <a:off x="4848293" y="102460"/>
            <a:ext cx="4132321" cy="4958523"/>
          </a:xfrm>
          <a:prstGeom prst="rect">
            <a:avLst/>
          </a:prstGeom>
          <a:ln>
            <a:noFill/>
          </a:ln>
        </p:spPr>
      </p:pic>
      <p:sp>
        <p:nvSpPr>
          <p:cNvPr id="250" name="CustomShape 1"/>
          <p:cNvSpPr/>
          <p:nvPr/>
        </p:nvSpPr>
        <p:spPr>
          <a:xfrm>
            <a:off x="0" y="4853517"/>
            <a:ext cx="1489436" cy="31008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33" tIns="30617" rIns="61233" bIns="3061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400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Tackley</a:t>
            </a:r>
            <a:r>
              <a:rPr lang="en-US" sz="1400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(2000a)</a:t>
            </a:r>
          </a:p>
        </p:txBody>
      </p:sp>
      <p:sp>
        <p:nvSpPr>
          <p:cNvPr id="251" name="Line 2"/>
          <p:cNvSpPr/>
          <p:nvPr/>
        </p:nvSpPr>
        <p:spPr>
          <a:xfrm>
            <a:off x="4199798" y="851209"/>
            <a:ext cx="980" cy="3453061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sp>
      <p:sp>
        <p:nvSpPr>
          <p:cNvPr id="252" name="CustomShape 3"/>
          <p:cNvSpPr/>
          <p:nvPr/>
        </p:nvSpPr>
        <p:spPr>
          <a:xfrm rot="5400000">
            <a:off x="2567630" y="2336970"/>
            <a:ext cx="2254115" cy="62629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33" tIns="30617" rIns="61233" bIns="3061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2994" b="1" spc="-1" dirty="0">
                <a:solidFill>
                  <a:srgbClr val="000000"/>
                </a:solidFill>
                <a:latin typeface="Optima" pitchFamily="2" charset="0"/>
              </a:rPr>
              <a:t>yield stress</a:t>
            </a:r>
            <a:endParaRPr lang="en-US" sz="2994" spc="-1" dirty="0">
              <a:solidFill>
                <a:srgbClr val="000000"/>
              </a:solidFill>
              <a:latin typeface="Optima" pitchFamily="2" charset="0"/>
            </a:endParaRPr>
          </a:p>
        </p:txBody>
      </p:sp>
      <p:sp>
        <p:nvSpPr>
          <p:cNvPr id="253" name="TextShape 4"/>
          <p:cNvSpPr txBox="1"/>
          <p:nvPr/>
        </p:nvSpPr>
        <p:spPr>
          <a:xfrm>
            <a:off x="78941" y="-348657"/>
            <a:ext cx="7074398" cy="1694929"/>
          </a:xfrm>
          <a:prstGeom prst="rect">
            <a:avLst/>
          </a:prstGeom>
          <a:noFill/>
          <a:ln>
            <a:noFill/>
          </a:ln>
        </p:spPr>
        <p:txBody>
          <a:bodyPr lIns="0" tIns="14451" rIns="0" bIns="0" anchor="ctr"/>
          <a:lstStyle/>
          <a:p>
            <a:pPr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2800" b="1" spc="-1" dirty="0">
                <a:solidFill>
                  <a:srgbClr val="000000"/>
                </a:solidFill>
                <a:latin typeface="Optima" pitchFamily="2" charset="0"/>
              </a:rPr>
              <a:t>Plates: </a:t>
            </a:r>
            <a:r>
              <a:rPr lang="en-US" sz="2800" spc="-1" dirty="0">
                <a:solidFill>
                  <a:srgbClr val="000000"/>
                </a:solidFill>
                <a:latin typeface="Symbol" panose="05050102010706020507" pitchFamily="18" charset="2"/>
              </a:rPr>
              <a:t></a:t>
            </a:r>
            <a:r>
              <a:rPr lang="en-US" sz="2800" spc="-1" dirty="0">
                <a:solidFill>
                  <a:srgbClr val="000000"/>
                </a:solidFill>
                <a:latin typeface="Optima" pitchFamily="2" charset="0"/>
              </a:rPr>
              <a:t>(T</a:t>
            </a: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) </a:t>
            </a:r>
            <a:r>
              <a:rPr lang="en-US" sz="2800" spc="-1" dirty="0" smtClean="0">
                <a:solidFill>
                  <a:srgbClr val="000000"/>
                </a:solidFill>
                <a:latin typeface="Optima" pitchFamily="2" charset="0"/>
              </a:rPr>
              <a:t>and </a:t>
            </a:r>
            <a:r>
              <a:rPr lang="en-US" sz="2800" spc="-1" dirty="0">
                <a:solidFill>
                  <a:srgbClr val="000000"/>
                </a:solidFill>
                <a:latin typeface="Symbol" panose="05050102010706020507" pitchFamily="18" charset="2"/>
              </a:rPr>
              <a:t></a:t>
            </a:r>
            <a:r>
              <a:rPr lang="en-US" sz="2800" spc="-1" baseline="-33000" dirty="0">
                <a:solidFill>
                  <a:srgbClr val="000000"/>
                </a:solidFill>
                <a:latin typeface="Optima" pitchFamily="2" charset="0"/>
              </a:rPr>
              <a:t>y</a:t>
            </a:r>
            <a:endParaRPr lang="en-US" sz="2800" spc="-1" dirty="0">
              <a:solidFill>
                <a:srgbClr val="000000"/>
              </a:solidFill>
              <a:latin typeface="Optima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49701"/>
          <a:stretch/>
        </p:blipFill>
        <p:spPr>
          <a:xfrm>
            <a:off x="112559" y="1186127"/>
            <a:ext cx="2735896" cy="278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1751C29-3D93-4D28-9656-43262999A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7356"/>
            <a:ext cx="5433005" cy="3811979"/>
          </a:xfrm>
          <a:prstGeom prst="rect">
            <a:avLst/>
          </a:prstGeom>
        </p:spPr>
      </p:pic>
      <p:sp>
        <p:nvSpPr>
          <p:cNvPr id="18" name="CustomShape 1">
            <a:extLst>
              <a:ext uri="{FF2B5EF4-FFF2-40B4-BE49-F238E27FC236}">
                <a16:creationId xmlns:a16="http://schemas.microsoft.com/office/drawing/2014/main" id="{A47B8255-4BAA-48BD-A3BA-D3D224730394}"/>
              </a:ext>
            </a:extLst>
          </p:cNvPr>
          <p:cNvSpPr/>
          <p:nvPr/>
        </p:nvSpPr>
        <p:spPr>
          <a:xfrm>
            <a:off x="-1" y="-151424"/>
            <a:ext cx="8964387" cy="7938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r>
              <a:rPr lang="en-US" sz="3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Visco</a:t>
            </a:r>
            <a:r>
              <a:rPr lang="en-US" sz="3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-plastic yielding </a:t>
            </a:r>
            <a:r>
              <a:rPr lang="en-US" sz="3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models make ~plates and slabs</a:t>
            </a:r>
            <a:endParaRPr lang="en-US" sz="3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1C96D39-8FA3-4242-90AD-A76E357FA542}"/>
              </a:ext>
            </a:extLst>
          </p:cNvPr>
          <p:cNvGrpSpPr/>
          <p:nvPr/>
        </p:nvGrpSpPr>
        <p:grpSpPr>
          <a:xfrm>
            <a:off x="5231950" y="626019"/>
            <a:ext cx="3502126" cy="4150203"/>
            <a:chOff x="6814564" y="834692"/>
            <a:chExt cx="4669501" cy="553360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5A0990A-DD06-4AE2-8221-90B7F53D3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4564" y="834692"/>
              <a:ext cx="4669500" cy="189747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6F0DACE-7B0E-48A9-A6DE-184128FFB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14565" y="2712288"/>
              <a:ext cx="4669500" cy="180554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C554C5-5A1B-4291-800B-84B78D63B4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4565" y="4488014"/>
              <a:ext cx="4669500" cy="1880282"/>
            </a:xfrm>
            <a:prstGeom prst="rect">
              <a:avLst/>
            </a:prstGeom>
          </p:spPr>
        </p:pic>
      </p:grpSp>
      <p:sp>
        <p:nvSpPr>
          <p:cNvPr id="26" name="CustomShape 2">
            <a:extLst>
              <a:ext uri="{FF2B5EF4-FFF2-40B4-BE49-F238E27FC236}">
                <a16:creationId xmlns:a16="http://schemas.microsoft.com/office/drawing/2014/main" id="{34C53A1D-69B9-46F5-BBA0-48AD4344D9F4}"/>
              </a:ext>
            </a:extLst>
          </p:cNvPr>
          <p:cNvSpPr/>
          <p:nvPr/>
        </p:nvSpPr>
        <p:spPr>
          <a:xfrm>
            <a:off x="5374567" y="4946970"/>
            <a:ext cx="3695956" cy="2403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/>
          <a:lstStyle/>
          <a:p>
            <a:pPr>
              <a:lnSpc>
                <a:spcPct val="100000"/>
              </a:lnSpc>
            </a:pPr>
            <a:r>
              <a:rPr lang="en-US" sz="1050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Foley and Becker (2009), cf. van Heck and </a:t>
            </a:r>
            <a:r>
              <a:rPr lang="en-US" sz="1050" spc="-1" dirty="0" err="1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Tackley</a:t>
            </a:r>
            <a:r>
              <a:rPr lang="en-US" sz="1050" spc="-1" dirty="0" smtClean="0">
                <a:solidFill>
                  <a:schemeClr val="bg1">
                    <a:lumMod val="85000"/>
                  </a:schemeClr>
                </a:solidFill>
                <a:uFill>
                  <a:solidFill>
                    <a:srgbClr val="FFFFFF"/>
                  </a:solidFill>
                </a:uFill>
                <a:latin typeface="Optima"/>
                <a:ea typeface="DejaVu Sans"/>
              </a:rPr>
              <a:t> (2008)</a:t>
            </a:r>
            <a:endParaRPr lang="en-US" sz="1050" spc="-1" dirty="0">
              <a:solidFill>
                <a:schemeClr val="bg1">
                  <a:lumMod val="85000"/>
                </a:schemeClr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422574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icture 268"/>
          <p:cNvPicPr/>
          <p:nvPr/>
        </p:nvPicPr>
        <p:blipFill>
          <a:blip r:embed="rId2"/>
          <a:stretch/>
        </p:blipFill>
        <p:spPr>
          <a:xfrm>
            <a:off x="911566" y="1063229"/>
            <a:ext cx="7320867" cy="3660823"/>
          </a:xfrm>
          <a:prstGeom prst="rect">
            <a:avLst/>
          </a:prstGeom>
          <a:ln>
            <a:noFill/>
          </a:ln>
        </p:spPr>
      </p:pic>
      <p:sp>
        <p:nvSpPr>
          <p:cNvPr id="270" name="CustomShape 1"/>
          <p:cNvSpPr/>
          <p:nvPr/>
        </p:nvSpPr>
        <p:spPr>
          <a:xfrm>
            <a:off x="7582520" y="4866953"/>
            <a:ext cx="1857814" cy="35539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33" tIns="30617" rIns="61233" bIns="30617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400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Tan et al. (2003)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Phase transitions</a:t>
            </a:r>
          </a:p>
        </p:txBody>
      </p:sp>
    </p:spTree>
    <p:extLst>
      <p:ext uri="{BB962C8B-B14F-4D97-AF65-F5344CB8AC3E}">
        <p14:creationId xmlns:p14="http://schemas.microsoft.com/office/powerpoint/2010/main" val="273271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Change of heat budgets in test volume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33" y="1142257"/>
            <a:ext cx="1701733" cy="6276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9602" y="1640318"/>
            <a:ext cx="1887378" cy="944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7436" y="2584865"/>
            <a:ext cx="4669788" cy="24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194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Shape 1"/>
          <p:cNvSpPr txBox="1"/>
          <p:nvPr/>
        </p:nvSpPr>
        <p:spPr>
          <a:xfrm>
            <a:off x="1647046" y="68"/>
            <a:ext cx="5855116" cy="8567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2994" spc="-1">
                <a:solidFill>
                  <a:srgbClr val="000000"/>
                </a:solidFill>
                <a:latin typeface="Arial"/>
              </a:rPr>
              <a:t>Effect of internal heating</a:t>
            </a:r>
          </a:p>
        </p:txBody>
      </p:sp>
      <p:pic>
        <p:nvPicPr>
          <p:cNvPr id="112" name="Picture 111"/>
          <p:cNvPicPr/>
          <p:nvPr/>
        </p:nvPicPr>
        <p:blipFill>
          <a:blip r:embed="rId2"/>
          <a:stretch/>
        </p:blipFill>
        <p:spPr>
          <a:xfrm>
            <a:off x="1264462" y="313"/>
            <a:ext cx="5477429" cy="5143341"/>
          </a:xfrm>
          <a:prstGeom prst="rect">
            <a:avLst/>
          </a:prstGeom>
          <a:ln>
            <a:noFill/>
          </a:ln>
        </p:spPr>
      </p:pic>
      <p:sp>
        <p:nvSpPr>
          <p:cNvPr id="113" name="TextShape 3"/>
          <p:cNvSpPr txBox="1"/>
          <p:nvPr/>
        </p:nvSpPr>
        <p:spPr>
          <a:xfrm>
            <a:off x="4369963" y="311132"/>
            <a:ext cx="1096564" cy="235625"/>
          </a:xfrm>
          <a:prstGeom prst="rect">
            <a:avLst/>
          </a:prstGeom>
          <a:noFill/>
          <a:ln>
            <a:noFill/>
          </a:ln>
        </p:spPr>
        <p:txBody>
          <a:bodyPr lIns="61233" tIns="30617" rIns="61233" bIns="30617"/>
          <a:lstStyle/>
          <a:p>
            <a:r>
              <a:rPr lang="en-US" sz="1225" spc="-1" dirty="0">
                <a:latin typeface="Optima" pitchFamily="2" charset="0"/>
              </a:rPr>
              <a:t>phase change</a:t>
            </a:r>
          </a:p>
        </p:txBody>
      </p:sp>
      <p:sp>
        <p:nvSpPr>
          <p:cNvPr id="114" name="TextShape 4"/>
          <p:cNvSpPr txBox="1"/>
          <p:nvPr/>
        </p:nvSpPr>
        <p:spPr>
          <a:xfrm>
            <a:off x="4408907" y="2799648"/>
            <a:ext cx="1968524" cy="235625"/>
          </a:xfrm>
          <a:prstGeom prst="rect">
            <a:avLst/>
          </a:prstGeom>
          <a:noFill/>
          <a:ln>
            <a:noFill/>
          </a:ln>
        </p:spPr>
        <p:txBody>
          <a:bodyPr lIns="61233" tIns="30617" rIns="61233" bIns="30617"/>
          <a:lstStyle/>
          <a:p>
            <a:r>
              <a:rPr lang="en-US" sz="1225" spc="-1">
                <a:latin typeface="Optima" pitchFamily="2" charset="0"/>
              </a:rPr>
              <a:t>high viscosity lower mantle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02162" y="4775931"/>
            <a:ext cx="1894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Bunge et al. (1997)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266998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05"/>
          <p:cNvPicPr/>
          <p:nvPr/>
        </p:nvPicPr>
        <p:blipFill>
          <a:blip r:embed="rId2"/>
          <a:stretch/>
        </p:blipFill>
        <p:spPr>
          <a:xfrm>
            <a:off x="1298263" y="313"/>
            <a:ext cx="5455630" cy="5143341"/>
          </a:xfrm>
          <a:prstGeom prst="rect">
            <a:avLst/>
          </a:prstGeom>
          <a:ln>
            <a:noFill/>
          </a:ln>
        </p:spPr>
      </p:pic>
      <p:sp>
        <p:nvSpPr>
          <p:cNvPr id="108" name="TextShape 2"/>
          <p:cNvSpPr txBox="1"/>
          <p:nvPr/>
        </p:nvSpPr>
        <p:spPr>
          <a:xfrm>
            <a:off x="4719972" y="311132"/>
            <a:ext cx="1260424" cy="235625"/>
          </a:xfrm>
          <a:prstGeom prst="rect">
            <a:avLst/>
          </a:prstGeom>
          <a:noFill/>
          <a:ln>
            <a:noFill/>
          </a:ln>
        </p:spPr>
        <p:txBody>
          <a:bodyPr lIns="61233" tIns="30617" rIns="61233" bIns="30617"/>
          <a:lstStyle/>
          <a:p>
            <a:r>
              <a:rPr lang="en-US" sz="1225" spc="-1">
                <a:latin typeface="Optima" pitchFamily="2" charset="0"/>
              </a:rPr>
              <a:t>internally heated</a:t>
            </a:r>
          </a:p>
        </p:txBody>
      </p:sp>
      <p:sp>
        <p:nvSpPr>
          <p:cNvPr id="109" name="TextShape 3"/>
          <p:cNvSpPr txBox="1"/>
          <p:nvPr/>
        </p:nvSpPr>
        <p:spPr>
          <a:xfrm>
            <a:off x="4705766" y="3030620"/>
            <a:ext cx="1594267" cy="235625"/>
          </a:xfrm>
          <a:prstGeom prst="rect">
            <a:avLst/>
          </a:prstGeom>
          <a:noFill/>
          <a:ln>
            <a:noFill/>
          </a:ln>
        </p:spPr>
        <p:txBody>
          <a:bodyPr lIns="61233" tIns="30617" rIns="61233" bIns="30617"/>
          <a:lstStyle/>
          <a:p>
            <a:r>
              <a:rPr lang="en-US" sz="1225" spc="-1">
                <a:latin typeface="Optima" pitchFamily="2" charset="0"/>
              </a:rPr>
              <a:t>bottom heating ~35%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2162" y="4775931"/>
            <a:ext cx="18945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  <a:cs typeface="Optima"/>
              </a:rPr>
              <a:t>Bunge et al. (1997)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 pitchFamily="2" charset="0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18846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447" y="158462"/>
            <a:ext cx="5350789" cy="48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Shape 1"/>
          <p:cNvSpPr txBox="1"/>
          <p:nvPr/>
        </p:nvSpPr>
        <p:spPr>
          <a:xfrm>
            <a:off x="8354590" y="4883947"/>
            <a:ext cx="1544072" cy="332738"/>
          </a:xfrm>
          <a:prstGeom prst="rect">
            <a:avLst/>
          </a:prstGeom>
          <a:noFill/>
          <a:ln>
            <a:noFill/>
          </a:ln>
        </p:spPr>
        <p:txBody>
          <a:bodyPr lIns="61233" tIns="30617" rIns="61233" bIns="30617"/>
          <a:lstStyle/>
          <a:p>
            <a:r>
              <a:rPr lang="en-US" sz="1225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Davies</a:t>
            </a:r>
            <a:endParaRPr lang="en-US" sz="1225" spc="-1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75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CustomShape 1"/>
          <p:cNvSpPr/>
          <p:nvPr/>
        </p:nvSpPr>
        <p:spPr>
          <a:xfrm>
            <a:off x="3637860" y="114207"/>
            <a:ext cx="1803684" cy="33359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33" tIns="31841" rIns="61233" bIns="31841"/>
          <a:lstStyle/>
          <a:p>
            <a:pPr algn="ctr"/>
            <a:r>
              <a:rPr lang="en-US" sz="1905" b="1" spc="-1" dirty="0" smtClean="0">
                <a:latin typeface="Optima" pitchFamily="2" charset="0"/>
              </a:rPr>
              <a:t>The </a:t>
            </a:r>
            <a:r>
              <a:rPr lang="en-US" sz="1905" b="1" spc="-1" dirty="0" err="1" smtClean="0">
                <a:latin typeface="Optima" pitchFamily="2" charset="0"/>
              </a:rPr>
              <a:t>geotherm</a:t>
            </a:r>
            <a:r>
              <a:rPr lang="en-US" sz="1905" b="1" spc="-1" dirty="0" smtClean="0">
                <a:latin typeface="Optima" pitchFamily="2" charset="0"/>
              </a:rPr>
              <a:t>: Mantle </a:t>
            </a:r>
            <a:r>
              <a:rPr lang="en-US" sz="1905" b="1" spc="-1" dirty="0" err="1">
                <a:latin typeface="Optima" pitchFamily="2" charset="0"/>
              </a:rPr>
              <a:t>adiabat</a:t>
            </a:r>
            <a:endParaRPr lang="en-US" sz="1905" spc="-1" dirty="0">
              <a:latin typeface="Optima" pitchFamily="2" charset="0"/>
            </a:endParaRPr>
          </a:p>
        </p:txBody>
      </p:sp>
      <p:sp>
        <p:nvSpPr>
          <p:cNvPr id="118" name="CustomShape 2"/>
          <p:cNvSpPr/>
          <p:nvPr/>
        </p:nvSpPr>
        <p:spPr>
          <a:xfrm>
            <a:off x="2620654" y="1781218"/>
            <a:ext cx="3584345" cy="244540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33" tIns="31841" rIns="61233" bIns="31841"/>
          <a:lstStyle/>
          <a:p>
            <a:r>
              <a:rPr lang="en-US" sz="1803" spc="-1" dirty="0">
                <a:latin typeface="Optima" pitchFamily="2" charset="0"/>
              </a:rPr>
              <a:t>Heat produced: </a:t>
            </a:r>
            <a:r>
              <a:rPr lang="en-US" sz="1803" spc="-1" dirty="0">
                <a:latin typeface="Symbol"/>
              </a:rPr>
              <a:t></a:t>
            </a:r>
            <a:r>
              <a:rPr lang="en-US" sz="1803" spc="-1" dirty="0">
                <a:latin typeface="Arial"/>
              </a:rPr>
              <a:t>Q=V</a:t>
            </a:r>
            <a:r>
              <a:rPr lang="en-US" sz="1803" spc="-1" dirty="0">
                <a:latin typeface="Symbol"/>
              </a:rPr>
              <a:t></a:t>
            </a:r>
            <a:r>
              <a:rPr lang="en-US" sz="1803" spc="-1" dirty="0">
                <a:latin typeface="Arial"/>
              </a:rPr>
              <a:t>C</a:t>
            </a:r>
            <a:r>
              <a:rPr lang="en-US" sz="1803" spc="-1" baseline="-25000" dirty="0">
                <a:latin typeface="Arial"/>
              </a:rPr>
              <a:t>P</a:t>
            </a:r>
            <a:r>
              <a:rPr lang="en-US" sz="1803" spc="-1" dirty="0">
                <a:latin typeface="Symbol"/>
              </a:rPr>
              <a:t></a:t>
            </a:r>
            <a:r>
              <a:rPr lang="en-US" sz="1803" spc="-1" dirty="0">
                <a:latin typeface="Arial"/>
              </a:rPr>
              <a:t>T=T</a:t>
            </a:r>
            <a:r>
              <a:rPr lang="en-US" sz="1803" spc="-1" dirty="0">
                <a:latin typeface="Symbol"/>
              </a:rPr>
              <a:t></a:t>
            </a:r>
            <a:r>
              <a:rPr lang="en-US" sz="1803" spc="-1" dirty="0">
                <a:latin typeface="Arial"/>
              </a:rPr>
              <a:t>S</a:t>
            </a:r>
          </a:p>
          <a:p>
            <a:r>
              <a:rPr lang="en-US" sz="1803" spc="-1" dirty="0">
                <a:latin typeface="Optima" pitchFamily="2" charset="0"/>
              </a:rPr>
              <a:t>Change in volume: </a:t>
            </a:r>
            <a:r>
              <a:rPr lang="en-US" sz="1803" spc="-1" dirty="0">
                <a:latin typeface="Symbol"/>
              </a:rPr>
              <a:t></a:t>
            </a:r>
            <a:r>
              <a:rPr lang="en-US" sz="1803" spc="-1" dirty="0">
                <a:latin typeface="Arial"/>
              </a:rPr>
              <a:t>V = </a:t>
            </a:r>
            <a:r>
              <a:rPr lang="en-US" sz="1803" spc="-1" dirty="0">
                <a:latin typeface="Symbol"/>
              </a:rPr>
              <a:t></a:t>
            </a:r>
            <a:r>
              <a:rPr lang="en-US" sz="1803" spc="-1" dirty="0">
                <a:latin typeface="Arial"/>
              </a:rPr>
              <a:t>V</a:t>
            </a:r>
            <a:r>
              <a:rPr lang="en-US" sz="1803" spc="-1" dirty="0">
                <a:latin typeface="Symbol"/>
              </a:rPr>
              <a:t></a:t>
            </a:r>
            <a:r>
              <a:rPr lang="en-US" sz="1803" spc="-1" dirty="0">
                <a:latin typeface="Arial"/>
              </a:rPr>
              <a:t>T</a:t>
            </a:r>
          </a:p>
          <a:p>
            <a:endParaRPr lang="en-US" sz="1803" spc="-1" dirty="0">
              <a:latin typeface="Arial"/>
            </a:endParaRPr>
          </a:p>
          <a:p>
            <a:r>
              <a:rPr lang="en-US" sz="1803" spc="-1" dirty="0">
                <a:latin typeface="Arial"/>
              </a:rPr>
              <a:t>  </a:t>
            </a:r>
          </a:p>
          <a:p>
            <a:endParaRPr lang="en-US" sz="1803" spc="-1" dirty="0">
              <a:latin typeface="Arial"/>
            </a:endParaRPr>
          </a:p>
          <a:p>
            <a:endParaRPr lang="en-US" sz="1803" spc="-1" dirty="0">
              <a:latin typeface="Arial"/>
            </a:endParaRPr>
          </a:p>
          <a:p>
            <a:r>
              <a:rPr lang="en-US" sz="1803" spc="-1" dirty="0">
                <a:latin typeface="Optima" pitchFamily="2" charset="0"/>
              </a:rPr>
              <a:t>In a hydrostatic fluid </a:t>
            </a:r>
            <a:r>
              <a:rPr lang="en-US" sz="1803" spc="-1" dirty="0" err="1">
                <a:latin typeface="Arial"/>
              </a:rPr>
              <a:t>dp</a:t>
            </a:r>
            <a:r>
              <a:rPr lang="en-US" sz="1803" spc="-1" dirty="0">
                <a:latin typeface="Arial"/>
              </a:rPr>
              <a:t>=</a:t>
            </a:r>
            <a:r>
              <a:rPr lang="en-US" sz="1803" spc="-1" dirty="0">
                <a:latin typeface="Symbol"/>
              </a:rPr>
              <a:t></a:t>
            </a:r>
            <a:r>
              <a:rPr lang="en-US" sz="1803" spc="-1" dirty="0" err="1">
                <a:latin typeface="Arial"/>
              </a:rPr>
              <a:t>gdz</a:t>
            </a:r>
            <a:endParaRPr lang="en-US" sz="1803" spc="-1" dirty="0">
              <a:latin typeface="Arial"/>
            </a:endParaRPr>
          </a:p>
          <a:p>
            <a:r>
              <a:rPr lang="en-US" sz="1803" spc="-1" dirty="0">
                <a:latin typeface="Optima" pitchFamily="2" charset="0"/>
              </a:rPr>
              <a:t> adiabatic gradient with depth</a:t>
            </a:r>
          </a:p>
          <a:p>
            <a:endParaRPr lang="en-US" sz="1803" spc="-1" dirty="0">
              <a:latin typeface="Arial"/>
            </a:endParaRPr>
          </a:p>
        </p:txBody>
      </p:sp>
      <p:sp>
        <p:nvSpPr>
          <p:cNvPr id="119" name="CustomShape 3"/>
          <p:cNvSpPr/>
          <p:nvPr/>
        </p:nvSpPr>
        <p:spPr>
          <a:xfrm>
            <a:off x="828881" y="465440"/>
            <a:ext cx="7743106" cy="576327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33" tIns="31841" rIns="61233" bIns="31841"/>
          <a:lstStyle/>
          <a:p>
            <a:r>
              <a:rPr lang="en-US" sz="1803" spc="-1" dirty="0">
                <a:latin typeface="Optima" pitchFamily="2" charset="0"/>
              </a:rPr>
              <a:t>Increase in temperature due to </a:t>
            </a:r>
            <a:r>
              <a:rPr lang="en-US" sz="1803" spc="-1" dirty="0" smtClean="0">
                <a:latin typeface="Optima" pitchFamily="2" charset="0"/>
              </a:rPr>
              <a:t>adiabatic </a:t>
            </a:r>
            <a:r>
              <a:rPr lang="en-US" sz="1803" spc="-1" dirty="0">
                <a:latin typeface="Optima" pitchFamily="2" charset="0"/>
              </a:rPr>
              <a:t>compression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Formula 4"/>
              <p:cNvSpPr txBox="1"/>
              <p:nvPr/>
            </p:nvSpPr>
            <p:spPr>
              <a:xfrm>
                <a:off x="3655739" y="1055728"/>
                <a:ext cx="1572468" cy="625558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122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den>
                          </m:f>
                        </m:e>
                      </m:d>
                      <m:r>
                        <a:rPr sz="1225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sz="122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225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𝛥</m:t>
                                  </m:r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num>
                                <m:den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𝛥</m:t>
                                  </m:r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sz="1225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  <a:endParaRPr sz="1225"/>
              </a:p>
            </p:txBody>
          </p:sp>
        </mc:Choice>
        <mc:Fallback xmlns="">
          <p:sp>
            <p:nvSpPr>
              <p:cNvPr id="120" name="Formula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5739" y="1055728"/>
                <a:ext cx="1572468" cy="62555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Formula 5"/>
              <p:cNvSpPr txBox="1"/>
              <p:nvPr/>
            </p:nvSpPr>
            <p:spPr>
              <a:xfrm>
                <a:off x="3669701" y="2488584"/>
                <a:ext cx="1361336" cy="634621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sz="1225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𝛥</m:t>
                              </m:r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den>
                          </m:f>
                        </m:e>
                      </m:d>
                      <m:r>
                        <a:rPr sz="1225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225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sz="1225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sz="1225">
                              <a:latin typeface="Cambria Math" panose="02040503050406030204" pitchFamily="18" charset="0"/>
                            </a:rPr>
                            <m:t>𝜌</m:t>
                          </m:r>
                          <m:sSub>
                            <m:sSubPr>
                              <m:ctrlPr>
                                <a:rPr sz="1225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sz="1225"/>
              </a:p>
            </p:txBody>
          </p:sp>
        </mc:Choice>
        <mc:Fallback xmlns="">
          <p:sp>
            <p:nvSpPr>
              <p:cNvPr id="121" name="Formula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701" y="2488584"/>
                <a:ext cx="1361336" cy="6346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Formula 6"/>
              <p:cNvSpPr txBox="1"/>
              <p:nvPr/>
            </p:nvSpPr>
            <p:spPr>
              <a:xfrm>
                <a:off x="3786778" y="4043906"/>
                <a:ext cx="1539892" cy="634621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sz="122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225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sz="1225">
                              <a:latin typeface="Cambria Math" panose="02040503050406030204" pitchFamily="18" charset="0"/>
                            </a:rPr>
                            <m:t>𝑎𝑑</m:t>
                          </m:r>
                        </m:sub>
                      </m:sSub>
                      <m:r>
                        <a:rPr sz="1225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225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sz="1225">
                              <a:latin typeface="Cambria Math" panose="02040503050406030204" pitchFamily="18" charset="0"/>
                            </a:rPr>
                            <m:t>𝑔𝑇</m:t>
                          </m:r>
                        </m:num>
                        <m:den>
                          <m:sSub>
                            <m:sSubPr>
                              <m:ctrlPr>
                                <a:rPr sz="1225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sz="1225"/>
              </a:p>
            </p:txBody>
          </p:sp>
        </mc:Choice>
        <mc:Fallback xmlns="">
          <p:sp>
            <p:nvSpPr>
              <p:cNvPr id="122" name="Formula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6778" y="4043906"/>
                <a:ext cx="1539892" cy="63462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586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2465367" y="171521"/>
            <a:ext cx="4076659" cy="333598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33" tIns="31841" rIns="61233" bIns="31841"/>
          <a:lstStyle/>
          <a:p>
            <a:pPr algn="ctr"/>
            <a:r>
              <a:rPr lang="en-US" sz="1905" b="1" spc="-1" dirty="0">
                <a:latin typeface="Optima" pitchFamily="2" charset="0"/>
              </a:rPr>
              <a:t>Estimating adiabatic temperatures</a:t>
            </a:r>
            <a:endParaRPr lang="en-US" sz="1905" spc="-1" dirty="0">
              <a:latin typeface="Optima" pitchFamily="2" charset="0"/>
            </a:endParaRPr>
          </a:p>
        </p:txBody>
      </p:sp>
      <p:sp>
        <p:nvSpPr>
          <p:cNvPr id="124" name="CustomShape 2"/>
          <p:cNvSpPr/>
          <p:nvPr/>
        </p:nvSpPr>
        <p:spPr>
          <a:xfrm>
            <a:off x="1344800" y="2652689"/>
            <a:ext cx="2752553" cy="86902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33" tIns="31841" rIns="61233" bIns="31841"/>
          <a:lstStyle/>
          <a:p>
            <a:r>
              <a:rPr lang="en-US" sz="1803" spc="-1" dirty="0">
                <a:latin typeface="Optima" pitchFamily="2" charset="0"/>
              </a:rPr>
              <a:t>Bulk modulus </a:t>
            </a:r>
          </a:p>
          <a:p>
            <a:r>
              <a:rPr lang="en-US" sz="1803" spc="-1" dirty="0">
                <a:latin typeface="Optima" pitchFamily="2" charset="0"/>
              </a:rPr>
              <a:t>(incompressibility)</a:t>
            </a:r>
          </a:p>
          <a:p>
            <a:r>
              <a:rPr lang="en-US" sz="1803" i="1" spc="-1" dirty="0">
                <a:latin typeface="Arial"/>
              </a:rPr>
              <a:t>K</a:t>
            </a:r>
            <a:r>
              <a:rPr lang="en-US" sz="1803" i="1" spc="-1" baseline="-25000" dirty="0">
                <a:latin typeface="Arial"/>
              </a:rPr>
              <a:t>S</a:t>
            </a:r>
            <a:r>
              <a:rPr lang="en-US" sz="1803" i="1" spc="-1" dirty="0">
                <a:latin typeface="Arial"/>
              </a:rPr>
              <a:t> = </a:t>
            </a:r>
            <a:r>
              <a:rPr lang="en-US" sz="1803" i="1" spc="-1" dirty="0">
                <a:latin typeface="Symbol"/>
              </a:rPr>
              <a:t></a:t>
            </a:r>
            <a:r>
              <a:rPr lang="en-US" sz="1803" i="1" spc="-1" dirty="0">
                <a:latin typeface="Arial"/>
              </a:rPr>
              <a:t>[∂P/∂</a:t>
            </a:r>
            <a:r>
              <a:rPr lang="en-US" sz="1803" i="1" spc="-1" dirty="0">
                <a:latin typeface="Symbol"/>
              </a:rPr>
              <a:t></a:t>
            </a:r>
            <a:r>
              <a:rPr lang="en-US" sz="1803" i="1" spc="-1" dirty="0">
                <a:latin typeface="Arial"/>
              </a:rPr>
              <a:t>]</a:t>
            </a:r>
            <a:r>
              <a:rPr lang="en-US" sz="1803" i="1" spc="-1" baseline="-25000" dirty="0">
                <a:latin typeface="Arial"/>
              </a:rPr>
              <a:t>S</a:t>
            </a:r>
            <a:r>
              <a:rPr lang="en-US" sz="1803" i="1" spc="-1" dirty="0">
                <a:latin typeface="Arial"/>
              </a:rPr>
              <a:t> = V[∂P/∂V]</a:t>
            </a:r>
            <a:r>
              <a:rPr lang="en-US" sz="1803" i="1" spc="-1" baseline="-25000" dirty="0">
                <a:latin typeface="Arial"/>
              </a:rPr>
              <a:t>S</a:t>
            </a:r>
            <a:endParaRPr lang="en-US" sz="1803" spc="-1" dirty="0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1318102" y="3746803"/>
            <a:ext cx="2426303" cy="86902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33" tIns="31841" rIns="61233" bIns="31841"/>
          <a:lstStyle/>
          <a:p>
            <a:r>
              <a:rPr lang="en-US" sz="1803" spc="-1" dirty="0">
                <a:latin typeface="Optima" pitchFamily="2" charset="0"/>
              </a:rPr>
              <a:t>Seismic parameter </a:t>
            </a:r>
          </a:p>
          <a:p>
            <a:r>
              <a:rPr lang="en-US" sz="1803" spc="-1" dirty="0">
                <a:latin typeface="Optima" pitchFamily="2" charset="0"/>
              </a:rPr>
              <a:t>(bulk sound velocity</a:t>
            </a:r>
            <a:r>
              <a:rPr lang="en-US" sz="1803" spc="-1" baseline="30000" dirty="0">
                <a:latin typeface="Optima" pitchFamily="2" charset="0"/>
              </a:rPr>
              <a:t>2</a:t>
            </a:r>
            <a:r>
              <a:rPr lang="en-US" sz="1803" spc="-1" dirty="0">
                <a:latin typeface="Optima" pitchFamily="2" charset="0"/>
              </a:rPr>
              <a:t>)</a:t>
            </a:r>
          </a:p>
          <a:p>
            <a:r>
              <a:rPr lang="en-US" sz="1803" spc="-1" dirty="0">
                <a:latin typeface="Arial"/>
              </a:rPr>
              <a:t> </a:t>
            </a:r>
            <a:r>
              <a:rPr lang="en-US" sz="1803" i="1" spc="-1" dirty="0">
                <a:latin typeface="Symbol"/>
              </a:rPr>
              <a:t></a:t>
            </a:r>
            <a:r>
              <a:rPr lang="en-US" sz="1803" i="1" spc="-1" dirty="0">
                <a:latin typeface="Arial"/>
              </a:rPr>
              <a:t> = K</a:t>
            </a:r>
            <a:r>
              <a:rPr lang="en-US" sz="1803" i="1" spc="-1" baseline="-25000" dirty="0">
                <a:latin typeface="Arial"/>
              </a:rPr>
              <a:t>S</a:t>
            </a:r>
            <a:r>
              <a:rPr lang="en-US" sz="1803" i="1" spc="-1" dirty="0">
                <a:latin typeface="Arial"/>
              </a:rPr>
              <a:t>/</a:t>
            </a:r>
            <a:r>
              <a:rPr lang="en-US" sz="1803" i="1" spc="-1" dirty="0">
                <a:latin typeface="Symbol"/>
              </a:rPr>
              <a:t></a:t>
            </a:r>
            <a:r>
              <a:rPr lang="en-US" sz="1803" i="1" spc="-1" dirty="0">
                <a:latin typeface="Arial"/>
              </a:rPr>
              <a:t>= V</a:t>
            </a:r>
            <a:r>
              <a:rPr lang="en-US" sz="1803" i="1" spc="-1" baseline="-25000" dirty="0">
                <a:latin typeface="Arial"/>
              </a:rPr>
              <a:t>P</a:t>
            </a:r>
            <a:r>
              <a:rPr lang="en-US" sz="1803" i="1" spc="-1" baseline="30000" dirty="0">
                <a:latin typeface="Arial"/>
              </a:rPr>
              <a:t>2</a:t>
            </a:r>
            <a:r>
              <a:rPr lang="en-US" sz="1803" i="1" spc="-1" dirty="0">
                <a:latin typeface="Arial"/>
              </a:rPr>
              <a:t>-(4/3)V</a:t>
            </a:r>
            <a:r>
              <a:rPr lang="en-US" sz="1803" i="1" spc="-1" baseline="-25000" dirty="0">
                <a:latin typeface="Arial"/>
              </a:rPr>
              <a:t>S</a:t>
            </a:r>
            <a:r>
              <a:rPr lang="en-US" sz="1803" i="1" spc="-1" baseline="30000" dirty="0">
                <a:latin typeface="Arial"/>
              </a:rPr>
              <a:t>2</a:t>
            </a:r>
            <a:endParaRPr lang="en-US" sz="1803" spc="-1" dirty="0">
              <a:latin typeface="Arial"/>
            </a:endParaRPr>
          </a:p>
        </p:txBody>
      </p:sp>
      <p:sp>
        <p:nvSpPr>
          <p:cNvPr id="126" name="CustomShape 4"/>
          <p:cNvSpPr/>
          <p:nvPr/>
        </p:nvSpPr>
        <p:spPr>
          <a:xfrm>
            <a:off x="1252460" y="685879"/>
            <a:ext cx="2290120" cy="1601125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33" tIns="31841" rIns="61233" bIns="31841"/>
          <a:lstStyle/>
          <a:p>
            <a:r>
              <a:rPr lang="en-US" sz="1803" spc="-1" dirty="0" err="1" smtClean="0">
                <a:latin typeface="Optima" pitchFamily="2" charset="0"/>
              </a:rPr>
              <a:t>Gruneisen</a:t>
            </a:r>
            <a:r>
              <a:rPr lang="en-US" sz="1803" spc="-1" dirty="0" smtClean="0">
                <a:latin typeface="Optima" pitchFamily="2" charset="0"/>
              </a:rPr>
              <a:t> </a:t>
            </a:r>
            <a:r>
              <a:rPr lang="en-US" sz="1803" spc="-1" dirty="0">
                <a:latin typeface="Optima" pitchFamily="2" charset="0"/>
              </a:rPr>
              <a:t>parameter</a:t>
            </a:r>
          </a:p>
          <a:p>
            <a:endParaRPr lang="en-US" sz="1803" spc="-1" dirty="0">
              <a:latin typeface="Optima" pitchFamily="2" charset="0"/>
            </a:endParaRPr>
          </a:p>
          <a:p>
            <a:endParaRPr lang="en-US" sz="1803" spc="-1" dirty="0">
              <a:latin typeface="Optima" pitchFamily="2" charset="0"/>
            </a:endParaRPr>
          </a:p>
          <a:p>
            <a:endParaRPr lang="en-US" sz="1803" spc="-1" dirty="0">
              <a:latin typeface="Optima" pitchFamily="2" charset="0"/>
            </a:endParaRPr>
          </a:p>
          <a:p>
            <a:r>
              <a:rPr lang="en-US" sz="1803" spc="-1" dirty="0">
                <a:latin typeface="Optima" pitchFamily="2" charset="0"/>
              </a:rPr>
              <a:t>dimensionless</a:t>
            </a:r>
          </a:p>
          <a:p>
            <a:r>
              <a:rPr lang="en-US" sz="1803" spc="-1" dirty="0">
                <a:latin typeface="Optima" pitchFamily="2" charset="0"/>
              </a:rPr>
              <a:t>~ constant in mantle</a:t>
            </a:r>
          </a:p>
        </p:txBody>
      </p:sp>
      <p:sp>
        <p:nvSpPr>
          <p:cNvPr id="127" name="CustomShape 5"/>
          <p:cNvSpPr/>
          <p:nvPr/>
        </p:nvSpPr>
        <p:spPr>
          <a:xfrm>
            <a:off x="5942676" y="3886169"/>
            <a:ext cx="1828422" cy="1180086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1233" tIns="31841" rIns="61233" bIns="31841"/>
          <a:lstStyle/>
          <a:p>
            <a:r>
              <a:rPr lang="en-US" sz="1803" i="1" spc="-1" dirty="0">
                <a:latin typeface="Arial"/>
              </a:rPr>
              <a:t>T=T</a:t>
            </a:r>
            <a:r>
              <a:rPr lang="en-US" sz="1803" i="1" spc="-1" baseline="-25000" dirty="0">
                <a:latin typeface="Arial"/>
              </a:rPr>
              <a:t>0</a:t>
            </a:r>
            <a:r>
              <a:rPr lang="en-US" sz="1803" i="1" spc="-1" dirty="0">
                <a:latin typeface="Arial"/>
              </a:rPr>
              <a:t>(</a:t>
            </a:r>
            <a:r>
              <a:rPr lang="en-US" sz="1803" i="1" spc="-1" dirty="0">
                <a:latin typeface="Symbol"/>
              </a:rPr>
              <a:t> </a:t>
            </a:r>
            <a:r>
              <a:rPr lang="en-US" sz="1803" i="1" spc="-1" dirty="0">
                <a:latin typeface="Arial"/>
              </a:rPr>
              <a:t>/ </a:t>
            </a:r>
            <a:r>
              <a:rPr lang="en-US" sz="1803" i="1" spc="-1" dirty="0">
                <a:latin typeface="Symbol"/>
              </a:rPr>
              <a:t>r</a:t>
            </a:r>
            <a:r>
              <a:rPr lang="en-US" sz="1803" i="1" spc="-1" baseline="-33000" dirty="0">
                <a:latin typeface="Arial"/>
              </a:rPr>
              <a:t>0</a:t>
            </a:r>
            <a:r>
              <a:rPr lang="en-US" sz="1803" i="1" spc="-1" dirty="0">
                <a:latin typeface="Arial"/>
              </a:rPr>
              <a:t>)</a:t>
            </a:r>
            <a:r>
              <a:rPr lang="en-US" sz="1803" i="1" spc="-1" baseline="30000" dirty="0">
                <a:latin typeface="Symbol"/>
              </a:rPr>
              <a:t></a:t>
            </a:r>
            <a:endParaRPr lang="en-US" sz="1803" spc="-1" dirty="0">
              <a:latin typeface="Arial"/>
            </a:endParaRPr>
          </a:p>
          <a:p>
            <a:r>
              <a:rPr lang="en-US" sz="1803" i="1" spc="-1" dirty="0">
                <a:latin typeface="Optima" pitchFamily="2" charset="0"/>
              </a:rPr>
              <a:t>T</a:t>
            </a:r>
            <a:r>
              <a:rPr lang="en-US" sz="1803" i="1" spc="-1" baseline="-25000" dirty="0">
                <a:latin typeface="Optima" pitchFamily="2" charset="0"/>
              </a:rPr>
              <a:t>0</a:t>
            </a:r>
            <a:r>
              <a:rPr lang="en-US" sz="1803" spc="-1" dirty="0">
                <a:latin typeface="Optima" pitchFamily="2" charset="0"/>
              </a:rPr>
              <a:t> from </a:t>
            </a:r>
            <a:r>
              <a:rPr lang="en-US" sz="1803" spc="-1" dirty="0" err="1">
                <a:latin typeface="Optima" pitchFamily="2" charset="0"/>
              </a:rPr>
              <a:t>T</a:t>
            </a:r>
            <a:r>
              <a:rPr lang="en-US" sz="1803" spc="-1" baseline="-25000" dirty="0" err="1">
                <a:latin typeface="Optima" pitchFamily="2" charset="0"/>
              </a:rPr>
              <a:t>melt</a:t>
            </a:r>
            <a:r>
              <a:rPr lang="en-US" sz="1803" spc="-1" dirty="0">
                <a:latin typeface="Optima" pitchFamily="2" charset="0"/>
              </a:rPr>
              <a:t> basalts (mantle), iron (core)</a:t>
            </a:r>
          </a:p>
        </p:txBody>
      </p:sp>
      <p:graphicFrame>
        <p:nvGraphicFramePr>
          <p:cNvPr id="128" name="Object 6"/>
          <p:cNvGraphicFramePr/>
          <p:nvPr/>
        </p:nvGraphicFramePr>
        <p:xfrm>
          <a:off x="1461388" y="1085855"/>
          <a:ext cx="793582" cy="639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91"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128" name="Object 6"/>
                      <p:cNvPicPr/>
                      <p:nvPr/>
                    </p:nvPicPr>
                    <p:blipFill>
                      <a:blip r:embed="rId4"/>
                      <a:stretch/>
                    </p:blipFill>
                    <p:spPr>
                      <a:xfrm>
                        <a:off x="1461388" y="1085855"/>
                        <a:ext cx="793582" cy="639274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0" name="CustomShape 7"/>
          <p:cNvSpPr/>
          <p:nvPr/>
        </p:nvSpPr>
        <p:spPr>
          <a:xfrm>
            <a:off x="5313934" y="1086100"/>
            <a:ext cx="342906" cy="285591"/>
          </a:xfrm>
          <a:custGeom>
            <a:avLst/>
            <a:gdLst/>
            <a:ahLst/>
            <a:cxnLst/>
            <a:rect l="0" t="0" r="r" b="b"/>
            <a:pathLst>
              <a:path w="1401" h="1168">
                <a:moveTo>
                  <a:pt x="0" y="291"/>
                </a:moveTo>
                <a:lnTo>
                  <a:pt x="1050" y="291"/>
                </a:lnTo>
                <a:lnTo>
                  <a:pt x="1050" y="0"/>
                </a:lnTo>
                <a:lnTo>
                  <a:pt x="1400" y="583"/>
                </a:lnTo>
                <a:lnTo>
                  <a:pt x="1050" y="1167"/>
                </a:lnTo>
                <a:lnTo>
                  <a:pt x="1050" y="875"/>
                </a:lnTo>
                <a:lnTo>
                  <a:pt x="0" y="875"/>
                </a:lnTo>
                <a:lnTo>
                  <a:pt x="0" y="291"/>
                </a:lnTo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1" name="CustomShape 8"/>
          <p:cNvSpPr/>
          <p:nvPr/>
        </p:nvSpPr>
        <p:spPr>
          <a:xfrm>
            <a:off x="5313934" y="1943364"/>
            <a:ext cx="342906" cy="285591"/>
          </a:xfrm>
          <a:custGeom>
            <a:avLst/>
            <a:gdLst/>
            <a:ahLst/>
            <a:cxnLst/>
            <a:rect l="0" t="0" r="r" b="b"/>
            <a:pathLst>
              <a:path w="1401" h="1168">
                <a:moveTo>
                  <a:pt x="0" y="291"/>
                </a:moveTo>
                <a:lnTo>
                  <a:pt x="1050" y="291"/>
                </a:lnTo>
                <a:lnTo>
                  <a:pt x="1050" y="0"/>
                </a:lnTo>
                <a:lnTo>
                  <a:pt x="1400" y="583"/>
                </a:lnTo>
                <a:lnTo>
                  <a:pt x="1050" y="1167"/>
                </a:lnTo>
                <a:lnTo>
                  <a:pt x="1050" y="875"/>
                </a:lnTo>
                <a:lnTo>
                  <a:pt x="0" y="875"/>
                </a:lnTo>
                <a:lnTo>
                  <a:pt x="0" y="291"/>
                </a:lnTo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2" name="CustomShape 9"/>
          <p:cNvSpPr/>
          <p:nvPr/>
        </p:nvSpPr>
        <p:spPr>
          <a:xfrm>
            <a:off x="5313934" y="3257673"/>
            <a:ext cx="342906" cy="285591"/>
          </a:xfrm>
          <a:custGeom>
            <a:avLst/>
            <a:gdLst/>
            <a:ahLst/>
            <a:cxnLst/>
            <a:rect l="0" t="0" r="r" b="b"/>
            <a:pathLst>
              <a:path w="1401" h="1168">
                <a:moveTo>
                  <a:pt x="0" y="291"/>
                </a:moveTo>
                <a:lnTo>
                  <a:pt x="1050" y="291"/>
                </a:lnTo>
                <a:lnTo>
                  <a:pt x="1050" y="0"/>
                </a:lnTo>
                <a:lnTo>
                  <a:pt x="1400" y="583"/>
                </a:lnTo>
                <a:lnTo>
                  <a:pt x="1050" y="1167"/>
                </a:lnTo>
                <a:lnTo>
                  <a:pt x="1050" y="875"/>
                </a:lnTo>
                <a:lnTo>
                  <a:pt x="0" y="875"/>
                </a:lnTo>
                <a:lnTo>
                  <a:pt x="0" y="291"/>
                </a:lnTo>
              </a:path>
            </a:pathLst>
          </a:cu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Formula 10"/>
              <p:cNvSpPr txBox="1"/>
              <p:nvPr/>
            </p:nvSpPr>
            <p:spPr>
              <a:xfrm>
                <a:off x="5964230" y="933261"/>
                <a:ext cx="1370643" cy="632661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sz="122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225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sz="1225">
                              <a:latin typeface="Cambria Math" panose="02040503050406030204" pitchFamily="18" charset="0"/>
                            </a:rPr>
                            <m:t>𝑎𝑑</m:t>
                          </m:r>
                        </m:sub>
                      </m:sSub>
                      <m:r>
                        <a:rPr sz="1225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225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225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sSub>
                            <m:sSubPr>
                              <m:ctrlPr>
                                <a:rPr sz="1225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sz="1225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sz="1225"/>
              </a:p>
            </p:txBody>
          </p:sp>
        </mc:Choice>
        <mc:Fallback xmlns="">
          <p:sp>
            <p:nvSpPr>
              <p:cNvPr id="133" name="Formula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230" y="933261"/>
                <a:ext cx="1370643" cy="6326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Formula 11"/>
              <p:cNvSpPr txBox="1"/>
              <p:nvPr/>
            </p:nvSpPr>
            <p:spPr>
              <a:xfrm>
                <a:off x="5964230" y="1866455"/>
                <a:ext cx="1544056" cy="625803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sz="122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sz="1225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num>
                                <m:den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sz="1225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sz="1225">
                              <a:latin typeface="Cambria Math" panose="02040503050406030204" pitchFamily="18" charset="0"/>
                            </a:rPr>
                            <m:t>𝑎𝑑</m:t>
                          </m:r>
                        </m:sub>
                      </m:sSub>
                      <m:r>
                        <a:rPr sz="1225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225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sz="1225">
                              <a:latin typeface="Cambria Math" panose="02040503050406030204" pitchFamily="18" charset="0"/>
                            </a:rPr>
                            <m:t>𝑔𝑇</m:t>
                          </m:r>
                        </m:num>
                        <m:den>
                          <m:r>
                            <a:rPr sz="1225">
                              <a:latin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</m:oMath>
                  </m:oMathPara>
                </a14:m>
                <a:endParaRPr sz="1225"/>
              </a:p>
            </p:txBody>
          </p:sp>
        </mc:Choice>
        <mc:Fallback xmlns="">
          <p:sp>
            <p:nvSpPr>
              <p:cNvPr id="134" name="Formula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4230" y="1866455"/>
                <a:ext cx="1544056" cy="6258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Formula 12"/>
              <p:cNvSpPr txBox="1"/>
              <p:nvPr/>
            </p:nvSpPr>
            <p:spPr>
              <a:xfrm>
                <a:off x="6067592" y="3110713"/>
                <a:ext cx="1140896" cy="568734"/>
              </a:xfrm>
              <a:prstGeom prst="rect">
                <a:avLst/>
              </a:prstGeo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225">
                              <a:latin typeface="Cambria Math" panose="02040503050406030204" pitchFamily="18" charset="0"/>
                            </a:rPr>
                            <m:t>𝑑𝑇</m:t>
                          </m:r>
                        </m:num>
                        <m:den>
                          <m:r>
                            <a:rPr sz="1225">
                              <a:latin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sz="1225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sz="1225">
                          <a:latin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sz="122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225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sz="1225">
                              <a:latin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r>
                            <a:rPr sz="1225">
                              <a:latin typeface="Cambria Math" panose="02040503050406030204" pitchFamily="18" charset="0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sz="1225"/>
              </a:p>
            </p:txBody>
          </p:sp>
        </mc:Choice>
        <mc:Fallback xmlns="">
          <p:sp>
            <p:nvSpPr>
              <p:cNvPr id="135" name="Formula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592" y="3110713"/>
                <a:ext cx="1140896" cy="56873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370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/>
          <p:cNvPicPr/>
          <p:nvPr/>
        </p:nvPicPr>
        <p:blipFill>
          <a:blip r:embed="rId2"/>
          <a:stretch/>
        </p:blipFill>
        <p:spPr>
          <a:xfrm>
            <a:off x="2500882" y="-50878"/>
            <a:ext cx="3909125" cy="51994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15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354" y="40411"/>
            <a:ext cx="4787629" cy="47204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204963" y="-63293"/>
            <a:ext cx="4243848" cy="2037367"/>
            <a:chOff x="362255" y="2897914"/>
            <a:chExt cx="4692567" cy="225278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567" y="3023513"/>
              <a:ext cx="4601255" cy="18017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97782" y="4898400"/>
              <a:ext cx="1268831" cy="2523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62255" y="4695812"/>
              <a:ext cx="517071" cy="33201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13962" y="2897914"/>
              <a:ext cx="517071" cy="332014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Shape 1"/>
          <p:cNvSpPr txBox="1"/>
          <p:nvPr/>
        </p:nvSpPr>
        <p:spPr>
          <a:xfrm>
            <a:off x="2956626" y="4810762"/>
            <a:ext cx="2311890" cy="332738"/>
          </a:xfrm>
          <a:prstGeom prst="rect">
            <a:avLst/>
          </a:prstGeom>
          <a:noFill/>
          <a:ln>
            <a:noFill/>
          </a:ln>
        </p:spPr>
        <p:txBody>
          <a:bodyPr lIns="61233" tIns="30617" rIns="61233" bIns="30617"/>
          <a:lstStyle/>
          <a:p>
            <a:r>
              <a:rPr lang="en-US" sz="1225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v</a:t>
            </a:r>
            <a:r>
              <a:rPr lang="en-US" sz="1225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an </a:t>
            </a:r>
            <a:r>
              <a:rPr lang="en-US" sz="1225" spc="-1" dirty="0" err="1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Thienen</a:t>
            </a:r>
            <a:r>
              <a:rPr lang="en-US" sz="1225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</a:t>
            </a:r>
            <a:r>
              <a:rPr lang="en-US" sz="1225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et al. (</a:t>
            </a:r>
            <a:r>
              <a:rPr lang="en-US" sz="1225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2003)</a:t>
            </a:r>
            <a:endParaRPr lang="en-US" sz="1225" spc="-1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1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cture 136"/>
          <p:cNvPicPr/>
          <p:nvPr/>
        </p:nvPicPr>
        <p:blipFill>
          <a:blip r:embed="rId2"/>
          <a:stretch/>
        </p:blipFill>
        <p:spPr>
          <a:xfrm>
            <a:off x="432260" y="3154754"/>
            <a:ext cx="8567115" cy="1855765"/>
          </a:xfrm>
          <a:prstGeom prst="rect">
            <a:avLst/>
          </a:prstGeom>
          <a:ln>
            <a:noFill/>
          </a:ln>
        </p:spPr>
      </p:pic>
      <p:sp>
        <p:nvSpPr>
          <p:cNvPr id="138" name="TextShape 1"/>
          <p:cNvSpPr txBox="1"/>
          <p:nvPr/>
        </p:nvSpPr>
        <p:spPr>
          <a:xfrm>
            <a:off x="7586772" y="4883947"/>
            <a:ext cx="2311890" cy="332738"/>
          </a:xfrm>
          <a:prstGeom prst="rect">
            <a:avLst/>
          </a:prstGeom>
          <a:noFill/>
          <a:ln>
            <a:noFill/>
          </a:ln>
        </p:spPr>
        <p:txBody>
          <a:bodyPr lIns="61233" tIns="30617" rIns="61233" bIns="30617"/>
          <a:lstStyle/>
          <a:p>
            <a:r>
              <a:rPr lang="en-US" sz="1225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Jaupart</a:t>
            </a:r>
            <a:r>
              <a:rPr lang="en-US" sz="1225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(2007)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199" y="40411"/>
            <a:ext cx="3401784" cy="3354051"/>
          </a:xfrm>
          <a:prstGeom prst="rect">
            <a:avLst/>
          </a:prstGeom>
        </p:spPr>
      </p:pic>
      <p:sp>
        <p:nvSpPr>
          <p:cNvPr id="10" name="TextShape 1"/>
          <p:cNvSpPr txBox="1"/>
          <p:nvPr/>
        </p:nvSpPr>
        <p:spPr>
          <a:xfrm>
            <a:off x="4081572" y="2656923"/>
            <a:ext cx="2311890" cy="332738"/>
          </a:xfrm>
          <a:prstGeom prst="rect">
            <a:avLst/>
          </a:prstGeom>
          <a:noFill/>
          <a:ln>
            <a:noFill/>
          </a:ln>
        </p:spPr>
        <p:txBody>
          <a:bodyPr lIns="61233" tIns="30617" rIns="61233" bIns="30617"/>
          <a:lstStyle/>
          <a:p>
            <a:r>
              <a:rPr lang="en-US" sz="1225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v</a:t>
            </a:r>
            <a:r>
              <a:rPr lang="en-US" sz="1225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an </a:t>
            </a:r>
            <a:r>
              <a:rPr lang="en-US" sz="1225" spc="-1" dirty="0" err="1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Thienen</a:t>
            </a:r>
            <a:r>
              <a:rPr lang="en-US" sz="1225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</a:t>
            </a:r>
            <a:r>
              <a:rPr lang="en-US" sz="1225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et al. (</a:t>
            </a:r>
            <a:r>
              <a:rPr lang="en-US" sz="1225" spc="-1" dirty="0" smtClean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2003)</a:t>
            </a:r>
            <a:endParaRPr lang="en-US" sz="1225" spc="-1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38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Picture 138"/>
          <p:cNvPicPr/>
          <p:nvPr/>
        </p:nvPicPr>
        <p:blipFill>
          <a:blip r:embed="rId2"/>
          <a:stretch/>
        </p:blipFill>
        <p:spPr>
          <a:xfrm>
            <a:off x="340336" y="127342"/>
            <a:ext cx="8047145" cy="4611399"/>
          </a:xfrm>
          <a:prstGeom prst="rect">
            <a:avLst/>
          </a:prstGeom>
          <a:ln>
            <a:noFill/>
          </a:ln>
        </p:spPr>
      </p:pic>
      <p:sp>
        <p:nvSpPr>
          <p:cNvPr id="140" name="TextShape 1"/>
          <p:cNvSpPr txBox="1"/>
          <p:nvPr/>
        </p:nvSpPr>
        <p:spPr>
          <a:xfrm>
            <a:off x="7470816" y="4620929"/>
            <a:ext cx="1517603" cy="235625"/>
          </a:xfrm>
          <a:prstGeom prst="rect">
            <a:avLst/>
          </a:prstGeom>
          <a:noFill/>
          <a:ln>
            <a:noFill/>
          </a:ln>
        </p:spPr>
        <p:txBody>
          <a:bodyPr lIns="61233" tIns="30617" rIns="61233" bIns="30617"/>
          <a:lstStyle/>
          <a:p>
            <a:r>
              <a:rPr lang="en-US" sz="1225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Hernlund</a:t>
            </a:r>
            <a:r>
              <a:rPr lang="en-US" sz="1225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</a:t>
            </a:r>
          </a:p>
          <a:p>
            <a:r>
              <a:rPr lang="en-US" sz="1225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In </a:t>
            </a:r>
            <a:r>
              <a:rPr lang="en-US" sz="1225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Jaupart</a:t>
            </a:r>
            <a:r>
              <a:rPr lang="en-US" sz="1225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et al. 2007</a:t>
            </a:r>
          </a:p>
        </p:txBody>
      </p:sp>
    </p:spTree>
    <p:extLst>
      <p:ext uri="{BB962C8B-B14F-4D97-AF65-F5344CB8AC3E}">
        <p14:creationId xmlns:p14="http://schemas.microsoft.com/office/powerpoint/2010/main" val="322848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/>
          <p:cNvPicPr/>
          <p:nvPr/>
        </p:nvPicPr>
        <p:blipFill>
          <a:blip r:embed="rId2"/>
          <a:stretch/>
        </p:blipFill>
        <p:spPr>
          <a:xfrm>
            <a:off x="993269" y="-76031"/>
            <a:ext cx="3806551" cy="5006274"/>
          </a:xfrm>
          <a:prstGeom prst="rect">
            <a:avLst/>
          </a:prstGeom>
          <a:ln>
            <a:noFill/>
          </a:ln>
        </p:spPr>
      </p:pic>
      <p:sp>
        <p:nvSpPr>
          <p:cNvPr id="142" name="CustomShape 1"/>
          <p:cNvSpPr/>
          <p:nvPr/>
        </p:nvSpPr>
        <p:spPr>
          <a:xfrm>
            <a:off x="284931" y="4854144"/>
            <a:ext cx="2155163" cy="256689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61233" tIns="31841" rIns="61233" bIns="31841"/>
          <a:lstStyle/>
          <a:p>
            <a:r>
              <a:rPr lang="en-US" sz="1361" spc="-1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Lowrie</a:t>
            </a:r>
            <a:r>
              <a:rPr lang="en-US" sz="1361" spc="-1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 (1997) after Stacey</a:t>
            </a:r>
          </a:p>
        </p:txBody>
      </p:sp>
      <p:sp>
        <p:nvSpPr>
          <p:cNvPr id="143" name="CustomShape 2"/>
          <p:cNvSpPr/>
          <p:nvPr/>
        </p:nvSpPr>
        <p:spPr>
          <a:xfrm>
            <a:off x="4056939" y="313"/>
            <a:ext cx="742881" cy="22876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4" name="Picture 143"/>
          <p:cNvPicPr/>
          <p:nvPr/>
        </p:nvPicPr>
        <p:blipFill>
          <a:blip r:embed="rId3"/>
          <a:stretch/>
        </p:blipFill>
        <p:spPr>
          <a:xfrm>
            <a:off x="5088093" y="313"/>
            <a:ext cx="3950652" cy="517612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050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Heat budgets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836" y="1142257"/>
            <a:ext cx="1701733" cy="627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836" y="2124295"/>
            <a:ext cx="3493123" cy="953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2" y="967321"/>
            <a:ext cx="4242796" cy="353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Picture 144"/>
          <p:cNvPicPr/>
          <p:nvPr/>
        </p:nvPicPr>
        <p:blipFill>
          <a:blip r:embed="rId2"/>
          <a:stretch/>
        </p:blipFill>
        <p:spPr>
          <a:xfrm>
            <a:off x="4036365" y="58362"/>
            <a:ext cx="3809438" cy="5035326"/>
          </a:xfrm>
          <a:prstGeom prst="rect">
            <a:avLst/>
          </a:prstGeom>
          <a:ln>
            <a:noFill/>
          </a:ln>
        </p:spPr>
      </p:pic>
      <p:sp>
        <p:nvSpPr>
          <p:cNvPr id="146" name="TextShape 1"/>
          <p:cNvSpPr txBox="1"/>
          <p:nvPr/>
        </p:nvSpPr>
        <p:spPr>
          <a:xfrm>
            <a:off x="322342" y="85304"/>
            <a:ext cx="7181045" cy="11492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ts val="3113"/>
              </a:lnSpc>
            </a:pPr>
            <a:r>
              <a:rPr lang="en-GB" sz="2994" spc="-1" dirty="0">
                <a:solidFill>
                  <a:srgbClr val="000000"/>
                </a:solidFill>
                <a:latin typeface="Optima" pitchFamily="2" charset="0"/>
              </a:rPr>
              <a:t>Temperature </a:t>
            </a:r>
            <a:r>
              <a:rPr lang="en-GB" sz="2994" spc="-1" dirty="0" smtClean="0">
                <a:solidFill>
                  <a:srgbClr val="000000"/>
                </a:solidFill>
                <a:latin typeface="Optima" pitchFamily="2" charset="0"/>
              </a:rPr>
              <a:t>anomalies</a:t>
            </a:r>
            <a:endParaRPr lang="en-US" sz="2994" spc="-1" dirty="0">
              <a:solidFill>
                <a:srgbClr val="000000"/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45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766172" y="200061"/>
            <a:ext cx="7533891" cy="858668"/>
          </a:xfrm>
          <a:ln/>
        </p:spPr>
        <p:txBody>
          <a:bodyPr vert="horz" wrap="square" lIns="0" tIns="26613" rIns="0" bIns="0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dirty="0"/>
              <a:t>Thermo-chemical heterogeneity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54" y="976569"/>
            <a:ext cx="7266646" cy="372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71670" y="4851436"/>
            <a:ext cx="19175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McNamara &amp;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Optima" pitchFamily="2" charset="0"/>
              </a:rPr>
              <a:t>Garnero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791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167523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254"/>
          <p:cNvPicPr/>
          <p:nvPr/>
        </p:nvPicPr>
        <p:blipFill>
          <a:blip r:embed="rId2"/>
          <a:stretch/>
        </p:blipFill>
        <p:spPr>
          <a:xfrm>
            <a:off x="1142730" y="430904"/>
            <a:ext cx="6857380" cy="43906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21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se004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61355" y="548629"/>
            <a:ext cx="6221290" cy="1244258"/>
          </a:xfrm>
          <a:prstGeom prst="rect">
            <a:avLst/>
          </a:prstGeom>
        </p:spPr>
      </p:pic>
      <p:pic>
        <p:nvPicPr>
          <p:cNvPr id="6" name="case017.1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6223" y="3804944"/>
            <a:ext cx="6221290" cy="1244258"/>
          </a:xfrm>
          <a:prstGeom prst="rect">
            <a:avLst/>
          </a:prstGeom>
        </p:spPr>
      </p:pic>
      <p:pic>
        <p:nvPicPr>
          <p:cNvPr id="11" name="case015.1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61356" y="2001465"/>
            <a:ext cx="6221290" cy="12442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356" y="135079"/>
            <a:ext cx="6170526" cy="857588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Ra</a:t>
            </a:r>
            <a:r>
              <a:rPr lang="en-US" dirty="0"/>
              <a:t> = 10</a:t>
            </a:r>
            <a:r>
              <a:rPr lang="en-US" baseline="30000" dirty="0"/>
              <a:t>7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’ = 1,000, </a:t>
            </a:r>
            <a:r>
              <a:rPr lang="en-US" i="1" dirty="0">
                <a:latin typeface="Symbol" panose="05050102010706020507" pitchFamily="18" charset="2"/>
              </a:rPr>
              <a:t>H</a:t>
            </a:r>
            <a:r>
              <a:rPr lang="en-US" dirty="0">
                <a:latin typeface="Symbol" panose="05050102010706020507" pitchFamily="18" charset="2"/>
              </a:rPr>
              <a:t> = 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6386543" y="4954972"/>
            <a:ext cx="2073763" cy="217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816" dirty="0">
                <a:solidFill>
                  <a:srgbClr val="FFFFFF">
                    <a:lumMod val="75000"/>
                  </a:srgbClr>
                </a:solidFill>
                <a:latin typeface="Optima" pitchFamily="2" charset="0"/>
              </a:rPr>
              <a:t>computation by Allen McNamara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512120" y="1534869"/>
            <a:ext cx="6170526" cy="85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Optima" pitchFamily="2" charset="0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9pPr>
          </a:lstStyle>
          <a:p>
            <a:pPr>
              <a:defRPr/>
            </a:pPr>
            <a:r>
              <a:rPr lang="en-US" sz="2994" i="1" dirty="0"/>
              <a:t>Ra</a:t>
            </a:r>
            <a:r>
              <a:rPr lang="en-US" sz="2994" dirty="0"/>
              <a:t> = 10</a:t>
            </a:r>
            <a:r>
              <a:rPr lang="en-US" sz="2994" baseline="30000" dirty="0"/>
              <a:t>7</a:t>
            </a:r>
            <a:r>
              <a:rPr lang="en-US" sz="2994" dirty="0"/>
              <a:t>, </a:t>
            </a:r>
            <a:r>
              <a:rPr lang="en-US" sz="2994" dirty="0">
                <a:latin typeface="Symbol" panose="05050102010706020507" pitchFamily="18" charset="2"/>
              </a:rPr>
              <a:t>h</a:t>
            </a:r>
            <a:r>
              <a:rPr lang="en-US" sz="2994" dirty="0"/>
              <a:t>’ = 1,000, </a:t>
            </a:r>
            <a:r>
              <a:rPr lang="en-US" sz="2994" i="1" dirty="0">
                <a:latin typeface="Symbol" panose="05050102010706020507" pitchFamily="18" charset="2"/>
              </a:rPr>
              <a:t>H</a:t>
            </a:r>
            <a:r>
              <a:rPr lang="en-US" sz="2994" dirty="0">
                <a:latin typeface="Symbol" panose="05050102010706020507" pitchFamily="18" charset="2"/>
              </a:rPr>
              <a:t> = 20</a:t>
            </a:r>
            <a:endParaRPr lang="en-US" sz="2994" dirty="0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1513200" y="3090192"/>
            <a:ext cx="6170526" cy="85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 kern="1200">
                <a:solidFill>
                  <a:srgbClr val="000000"/>
                </a:solidFill>
                <a:latin typeface="Optima" pitchFamily="2" charset="0"/>
                <a:ea typeface="+mj-ea"/>
                <a:cs typeface="+mj-cs"/>
              </a:defRPr>
            </a:lvl1pPr>
            <a:lvl2pPr marL="742950" indent="-28575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2pPr>
            <a:lvl3pPr marL="1143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3pPr>
            <a:lvl4pPr marL="1600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4pPr>
            <a:lvl5pPr marL="20574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5pPr>
            <a:lvl6pPr marL="25146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6pPr>
            <a:lvl7pPr marL="29718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7pPr>
            <a:lvl8pPr marL="34290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8pPr>
            <a:lvl9pPr marL="3886200" indent="-228600" algn="ctr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4400">
                <a:solidFill>
                  <a:srgbClr val="000000"/>
                </a:solidFill>
                <a:latin typeface="Arial" panose="020B0604020202020204" pitchFamily="34" charset="0"/>
                <a:cs typeface="WenQuanYi Zen Hei" charset="0"/>
              </a:defRPr>
            </a:lvl9pPr>
          </a:lstStyle>
          <a:p>
            <a:pPr>
              <a:defRPr/>
            </a:pPr>
            <a:r>
              <a:rPr lang="en-US" sz="2994" i="1" dirty="0"/>
              <a:t>Ra</a:t>
            </a:r>
            <a:r>
              <a:rPr lang="en-US" sz="2994" dirty="0"/>
              <a:t> = 10</a:t>
            </a:r>
            <a:r>
              <a:rPr lang="en-US" sz="2994" baseline="30000" dirty="0"/>
              <a:t>7</a:t>
            </a:r>
            <a:r>
              <a:rPr lang="en-US" sz="2994" dirty="0"/>
              <a:t>, </a:t>
            </a:r>
            <a:r>
              <a:rPr lang="en-US" sz="2994" dirty="0">
                <a:latin typeface="Symbol" panose="05050102010706020507" pitchFamily="18" charset="2"/>
              </a:rPr>
              <a:t>h</a:t>
            </a:r>
            <a:r>
              <a:rPr lang="en-US" sz="2994" dirty="0"/>
              <a:t>’ = 1,000, </a:t>
            </a:r>
            <a:r>
              <a:rPr lang="en-US" sz="2994" i="1" dirty="0">
                <a:latin typeface="Symbol" panose="05050102010706020507" pitchFamily="18" charset="2"/>
              </a:rPr>
              <a:t>H</a:t>
            </a:r>
            <a:r>
              <a:rPr lang="en-US" sz="2994" dirty="0">
                <a:latin typeface="Symbol" panose="05050102010706020507" pitchFamily="18" charset="2"/>
              </a:rPr>
              <a:t> = 40</a:t>
            </a:r>
            <a:endParaRPr lang="en-US" sz="2994" dirty="0"/>
          </a:p>
        </p:txBody>
      </p:sp>
    </p:spTree>
    <p:extLst>
      <p:ext uri="{BB962C8B-B14F-4D97-AF65-F5344CB8AC3E}">
        <p14:creationId xmlns:p14="http://schemas.microsoft.com/office/powerpoint/2010/main" val="390244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4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4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2915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Rayleigh </a:t>
            </a:r>
            <a:r>
              <a:rPr lang="en-US" dirty="0" err="1"/>
              <a:t>Benard</a:t>
            </a:r>
            <a:r>
              <a:rPr lang="en-US" dirty="0"/>
              <a:t> problem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94" y="964584"/>
            <a:ext cx="3121973" cy="1376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01" y="2465815"/>
            <a:ext cx="4158630" cy="410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93" y="2839457"/>
            <a:ext cx="1939362" cy="845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752" y="3044826"/>
            <a:ext cx="1379547" cy="4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2957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2904" y="361813"/>
            <a:ext cx="7086107" cy="988270"/>
          </a:xfrm>
        </p:spPr>
        <p:txBody>
          <a:bodyPr>
            <a:normAutofit fontScale="90000"/>
          </a:bodyPr>
          <a:lstStyle/>
          <a:p>
            <a:r>
              <a:rPr lang="en-US" i="1" dirty="0"/>
              <a:t>Ra</a:t>
            </a:r>
            <a:r>
              <a:rPr lang="en-US" dirty="0"/>
              <a:t> = 10</a:t>
            </a:r>
            <a:r>
              <a:rPr lang="en-US" baseline="30000" dirty="0"/>
              <a:t>7</a:t>
            </a:r>
            <a:r>
              <a:rPr lang="en-US" dirty="0"/>
              <a:t>, </a:t>
            </a:r>
            <a:r>
              <a:rPr lang="en-US" dirty="0">
                <a:latin typeface="Symbol" panose="05050102010706020507" pitchFamily="18" charset="2"/>
              </a:rPr>
              <a:t>h</a:t>
            </a:r>
            <a:r>
              <a:rPr lang="en-US" dirty="0"/>
              <a:t>’ = 1,000, </a:t>
            </a:r>
            <a:r>
              <a:rPr lang="en-US" dirty="0" err="1">
                <a:latin typeface="Symbol" panose="05050102010706020507" pitchFamily="18" charset="2"/>
              </a:rPr>
              <a:t>h</a:t>
            </a:r>
            <a:r>
              <a:rPr lang="en-US" baseline="-25000" dirty="0" err="1"/>
              <a:t>lm</a:t>
            </a:r>
            <a:r>
              <a:rPr lang="en-US" dirty="0"/>
              <a:t>= 50</a:t>
            </a:r>
          </a:p>
        </p:txBody>
      </p:sp>
      <p:pic>
        <p:nvPicPr>
          <p:cNvPr id="3" name="case008.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0245" y="1788816"/>
            <a:ext cx="8776387" cy="1755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6386543" y="4954972"/>
            <a:ext cx="2073763" cy="217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defRPr/>
            </a:pPr>
            <a:r>
              <a:rPr lang="en-US" sz="816" dirty="0">
                <a:solidFill>
                  <a:srgbClr val="FFFFFF">
                    <a:lumMod val="75000"/>
                  </a:srgbClr>
                </a:solidFill>
                <a:latin typeface="Optima" pitchFamily="2" charset="0"/>
              </a:rPr>
              <a:t>computation by Allen McNamara</a:t>
            </a:r>
          </a:p>
        </p:txBody>
      </p:sp>
    </p:spTree>
    <p:extLst>
      <p:ext uri="{BB962C8B-B14F-4D97-AF65-F5344CB8AC3E}">
        <p14:creationId xmlns:p14="http://schemas.microsoft.com/office/powerpoint/2010/main" val="22766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Rayleigh </a:t>
            </a:r>
            <a:r>
              <a:rPr lang="en-US" dirty="0" err="1"/>
              <a:t>Benard</a:t>
            </a:r>
            <a:r>
              <a:rPr lang="en-US" dirty="0"/>
              <a:t> problem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94" y="964584"/>
            <a:ext cx="3121973" cy="1376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01" y="2465815"/>
            <a:ext cx="4158630" cy="410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93" y="2839457"/>
            <a:ext cx="1939362" cy="845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752" y="3044826"/>
            <a:ext cx="1379547" cy="48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265" y="3575330"/>
            <a:ext cx="5318251" cy="74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0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49" dirty="0"/>
              <a:t>Rayleigh </a:t>
            </a:r>
            <a:r>
              <a:rPr lang="en-US" sz="2449" dirty="0" err="1"/>
              <a:t>Benard</a:t>
            </a:r>
            <a:r>
              <a:rPr lang="en-US" sz="2449" dirty="0"/>
              <a:t> problem: Small amplitude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9394" y="964584"/>
            <a:ext cx="3121973" cy="1376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301" y="2465815"/>
            <a:ext cx="4158630" cy="4103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9393" y="2839457"/>
            <a:ext cx="1939362" cy="8456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752" y="3044826"/>
            <a:ext cx="1379547" cy="48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4265" y="3575330"/>
            <a:ext cx="5318251" cy="7405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0367" y="4366028"/>
            <a:ext cx="3378889" cy="725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588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82" y="1638556"/>
            <a:ext cx="6023843" cy="11405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9016" y="860895"/>
            <a:ext cx="4166399" cy="6221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861" y="3038347"/>
            <a:ext cx="4472824" cy="153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415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Heat budgets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836" y="1142257"/>
            <a:ext cx="1701733" cy="6276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836" y="2124295"/>
            <a:ext cx="3493123" cy="953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32" y="967321"/>
            <a:ext cx="4242796" cy="35394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3594" y="3432238"/>
            <a:ext cx="2444149" cy="5292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610" y="4315908"/>
            <a:ext cx="5457492" cy="80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2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082" y="497987"/>
            <a:ext cx="3732775" cy="1282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198" y="1949621"/>
            <a:ext cx="3029322" cy="926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613" y="2867832"/>
            <a:ext cx="853903" cy="798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788" y="2932659"/>
            <a:ext cx="1829793" cy="71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3614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082" y="497987"/>
            <a:ext cx="3732775" cy="1282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198" y="1949621"/>
            <a:ext cx="3029322" cy="9260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613" y="2867832"/>
            <a:ext cx="853903" cy="7988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8788" y="2932659"/>
            <a:ext cx="1829793" cy="712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2167" y="3956426"/>
            <a:ext cx="2582040" cy="9413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9914" y="4345031"/>
            <a:ext cx="711586" cy="3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983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887" y="83235"/>
            <a:ext cx="6065758" cy="496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7784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600" y="1750674"/>
            <a:ext cx="4936800" cy="2933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821069"/>
            <a:ext cx="18758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Kohlstedt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Optima"/>
                <a:cs typeface="Optima"/>
              </a:rPr>
              <a:t> et al. (1995)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Rheology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 flipH="1">
                <a:off x="321128" y="1025306"/>
                <a:ext cx="823504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latin typeface="Optima"/>
                    <a:cs typeface="Optima"/>
                  </a:rPr>
                  <a:t>Constitutive law links dynamics with kinematics: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Optima"/>
                      </a:rPr>
                      <m:t>𝜏</m:t>
                    </m:r>
                  </m:oMath>
                </a14:m>
                <a:r>
                  <a:rPr lang="en-US" sz="2000" dirty="0" smtClean="0">
                    <a:latin typeface="Optima"/>
                    <a:cs typeface="Optima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Optima"/>
                          </a:rPr>
                          <m:t>𝜏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Optima"/>
                    <a:cs typeface="Optima"/>
                  </a:rPr>
                  <a:t> = f(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cs typeface="Optima"/>
                      </a:rPr>
                      <m:t>𝜀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Optima"/>
                      </a:rPr>
                      <m:t>, </m:t>
                    </m:r>
                    <m:acc>
                      <m:accPr>
                        <m:chr m:val="̇"/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𝜀</m:t>
                        </m:r>
                      </m:e>
                    </m:acc>
                  </m:oMath>
                </a14:m>
                <a:r>
                  <a:rPr lang="en-US" sz="2000" dirty="0" smtClean="0">
                    <a:latin typeface="Optima"/>
                    <a:cs typeface="Optima"/>
                  </a:rPr>
                  <a:t>, …)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321128" y="1025306"/>
                <a:ext cx="8235042" cy="400110"/>
              </a:xfrm>
              <a:prstGeom prst="rect">
                <a:avLst/>
              </a:prstGeom>
              <a:blipFill>
                <a:blip r:embed="rId3"/>
                <a:stretch>
                  <a:fillRect l="-814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915" y="1947016"/>
            <a:ext cx="490461" cy="2677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750" y="1484427"/>
            <a:ext cx="2223579" cy="462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821" y="1447486"/>
            <a:ext cx="2223579" cy="46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6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84" y="1236379"/>
            <a:ext cx="4949769" cy="38932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DAC2F-B98F-9A47-B6C9-E9F7A65F6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6450" y="567876"/>
            <a:ext cx="3803393" cy="17377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386C3D-C676-C449-A468-4831D84EADCE}"/>
              </a:ext>
            </a:extLst>
          </p:cNvPr>
          <p:cNvSpPr/>
          <p:nvPr/>
        </p:nvSpPr>
        <p:spPr>
          <a:xfrm>
            <a:off x="4956450" y="753414"/>
            <a:ext cx="2043407" cy="16140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71A06E-838C-BB4B-96D9-1A344A7CAB09}"/>
              </a:ext>
            </a:extLst>
          </p:cNvPr>
          <p:cNvSpPr/>
          <p:nvPr/>
        </p:nvSpPr>
        <p:spPr>
          <a:xfrm>
            <a:off x="8152217" y="936317"/>
            <a:ext cx="991783" cy="6001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77B16-54EA-EC48-87FD-D1C19684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Elasticity</a:t>
            </a: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386C3D-C676-C449-A468-4831D84EADCE}"/>
              </a:ext>
            </a:extLst>
          </p:cNvPr>
          <p:cNvSpPr/>
          <p:nvPr/>
        </p:nvSpPr>
        <p:spPr>
          <a:xfrm>
            <a:off x="6402518" y="1941820"/>
            <a:ext cx="2043407" cy="16140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26268" y="1323633"/>
            <a:ext cx="2474885" cy="196385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17677" y="2290331"/>
            <a:ext cx="2593432" cy="1963853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446900" y="1536442"/>
            <a:ext cx="2593432" cy="87555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DF6DD0-7CF9-2C40-8531-287BF1DDFB78}"/>
              </a:ext>
            </a:extLst>
          </p:cNvPr>
          <p:cNvSpPr txBox="1"/>
          <p:nvPr/>
        </p:nvSpPr>
        <p:spPr>
          <a:xfrm>
            <a:off x="3884580" y="1309302"/>
            <a:ext cx="2647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ymbol" pitchFamily="2" charset="2"/>
                <a:cs typeface="Optima"/>
              </a:rPr>
              <a:t>t = </a:t>
            </a:r>
            <a:r>
              <a:rPr lang="en-US" sz="4800" dirty="0">
                <a:latin typeface="Optima" panose="02000503060000020004" pitchFamily="2" charset="0"/>
                <a:cs typeface="Optima"/>
              </a:rPr>
              <a:t>G</a:t>
            </a:r>
            <a:r>
              <a:rPr lang="en-US" sz="4800" dirty="0">
                <a:latin typeface="Symbol" pitchFamily="2" charset="2"/>
                <a:cs typeface="Optima"/>
              </a:rPr>
              <a:t> e</a:t>
            </a:r>
            <a:r>
              <a:rPr lang="en-US" sz="4800" dirty="0">
                <a:latin typeface="Optima"/>
                <a:cs typeface="Optim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859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6386C3D-C676-C449-A468-4831D84EADCE}"/>
              </a:ext>
            </a:extLst>
          </p:cNvPr>
          <p:cNvSpPr/>
          <p:nvPr/>
        </p:nvSpPr>
        <p:spPr>
          <a:xfrm>
            <a:off x="4956450" y="753414"/>
            <a:ext cx="2043407" cy="16140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71A06E-838C-BB4B-96D9-1A344A7CAB09}"/>
              </a:ext>
            </a:extLst>
          </p:cNvPr>
          <p:cNvSpPr/>
          <p:nvPr/>
        </p:nvSpPr>
        <p:spPr>
          <a:xfrm>
            <a:off x="8152217" y="936317"/>
            <a:ext cx="991783" cy="6001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DF6DD0-7CF9-2C40-8531-287BF1DDFB78}"/>
              </a:ext>
            </a:extLst>
          </p:cNvPr>
          <p:cNvSpPr txBox="1"/>
          <p:nvPr/>
        </p:nvSpPr>
        <p:spPr>
          <a:xfrm>
            <a:off x="4525357" y="1323633"/>
            <a:ext cx="2647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ymbol" pitchFamily="2" charset="2"/>
                <a:cs typeface="Optima"/>
              </a:rPr>
              <a:t>t = </a:t>
            </a:r>
            <a:r>
              <a:rPr lang="en-US" sz="4800" dirty="0">
                <a:latin typeface="Optima" panose="02000503060000020004" pitchFamily="2" charset="0"/>
                <a:cs typeface="Optima"/>
              </a:rPr>
              <a:t>G</a:t>
            </a:r>
            <a:r>
              <a:rPr lang="en-US" sz="4800" dirty="0">
                <a:latin typeface="Symbol" pitchFamily="2" charset="2"/>
                <a:cs typeface="Optima"/>
              </a:rPr>
              <a:t> e</a:t>
            </a:r>
            <a:r>
              <a:rPr lang="en-US" sz="4800" dirty="0">
                <a:latin typeface="Optima"/>
                <a:cs typeface="Optima"/>
              </a:rPr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386C3D-C676-C449-A468-4831D84EADCE}"/>
              </a:ext>
            </a:extLst>
          </p:cNvPr>
          <p:cNvSpPr/>
          <p:nvPr/>
        </p:nvSpPr>
        <p:spPr>
          <a:xfrm>
            <a:off x="6402518" y="1941820"/>
            <a:ext cx="2043407" cy="16140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5" y="942817"/>
            <a:ext cx="2866985" cy="4200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2629" y="1888671"/>
            <a:ext cx="9252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Optima"/>
                <a:cs typeface="Optima"/>
              </a:rPr>
              <a:t>PREM</a:t>
            </a:r>
          </a:p>
          <a:p>
            <a:r>
              <a:rPr lang="en-US" dirty="0" smtClean="0">
                <a:latin typeface="Optima"/>
                <a:cs typeface="Optima"/>
              </a:rPr>
              <a:t>(do not</a:t>
            </a:r>
          </a:p>
          <a:p>
            <a:r>
              <a:rPr lang="en-US" dirty="0" smtClean="0">
                <a:latin typeface="Optima"/>
                <a:cs typeface="Optima"/>
              </a:rPr>
              <a:t>use)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DF6DD0-7CF9-2C40-8531-287BF1DDFB78}"/>
              </a:ext>
            </a:extLst>
          </p:cNvPr>
          <p:cNvSpPr txBox="1"/>
          <p:nvPr/>
        </p:nvSpPr>
        <p:spPr>
          <a:xfrm>
            <a:off x="4572000" y="2354143"/>
            <a:ext cx="26479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Symbol" pitchFamily="2" charset="2"/>
                <a:cs typeface="Optima"/>
              </a:rPr>
              <a:t>e</a:t>
            </a:r>
            <a:r>
              <a:rPr lang="en-US" sz="4800" dirty="0" smtClean="0">
                <a:latin typeface="Symbol" pitchFamily="2" charset="2"/>
                <a:cs typeface="Optima"/>
              </a:rPr>
              <a:t> = D</a:t>
            </a:r>
            <a:r>
              <a:rPr lang="en-US" sz="4800" dirty="0" smtClean="0">
                <a:latin typeface="Optima" pitchFamily="2" charset="0"/>
                <a:cs typeface="Optima"/>
              </a:rPr>
              <a:t>l/l</a:t>
            </a:r>
            <a:r>
              <a:rPr lang="en-US" sz="4800" dirty="0" smtClean="0">
                <a:latin typeface="Optima"/>
                <a:cs typeface="Optima"/>
              </a:rPr>
              <a:t> </a:t>
            </a:r>
            <a:endParaRPr lang="en-US" sz="4800" dirty="0">
              <a:latin typeface="Optima"/>
              <a:cs typeface="Optim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7DF6DD0-7CF9-2C40-8531-287BF1DDFB78}"/>
              </a:ext>
            </a:extLst>
          </p:cNvPr>
          <p:cNvSpPr txBox="1"/>
          <p:nvPr/>
        </p:nvSpPr>
        <p:spPr>
          <a:xfrm>
            <a:off x="3456214" y="3394735"/>
            <a:ext cx="668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Symbol" panose="05050102010706020507" pitchFamily="18" charset="2"/>
              <a:buChar char="t"/>
            </a:pPr>
            <a:r>
              <a:rPr lang="en-US" sz="3600" dirty="0" smtClean="0">
                <a:latin typeface="Symbol" pitchFamily="2" charset="2"/>
                <a:cs typeface="Optima"/>
              </a:rPr>
              <a:t>= </a:t>
            </a:r>
            <a:r>
              <a:rPr lang="en-US" sz="3600" dirty="0" smtClean="0">
                <a:latin typeface="Optima" panose="02000503060000020004" pitchFamily="2" charset="0"/>
                <a:cs typeface="Optima"/>
              </a:rPr>
              <a:t>30 </a:t>
            </a:r>
            <a:r>
              <a:rPr lang="en-US" sz="3600" dirty="0" err="1" smtClean="0">
                <a:latin typeface="Optima" panose="02000503060000020004" pitchFamily="2" charset="0"/>
                <a:cs typeface="Optima"/>
              </a:rPr>
              <a:t>GPa</a:t>
            </a:r>
            <a:r>
              <a:rPr lang="en-US" sz="3600" dirty="0" smtClean="0">
                <a:latin typeface="Optima" panose="02000503060000020004" pitchFamily="2" charset="0"/>
                <a:cs typeface="Optima"/>
              </a:rPr>
              <a:t> </a:t>
            </a:r>
            <a:r>
              <a:rPr lang="en-US" sz="3600" dirty="0" smtClean="0">
                <a:latin typeface="Optima" panose="02000503060000020004" pitchFamily="2" charset="0"/>
                <a:cs typeface="Optima"/>
                <a:sym typeface="Symbol" panose="05050102010706020507" pitchFamily="18" charset="2"/>
              </a:rPr>
              <a:t></a:t>
            </a:r>
            <a:r>
              <a:rPr lang="en-US" sz="3600" dirty="0" smtClean="0">
                <a:latin typeface="Optima" panose="02000503060000020004" pitchFamily="2" charset="0"/>
                <a:cs typeface="Optima"/>
              </a:rPr>
              <a:t> 5 m/100 km</a:t>
            </a:r>
          </a:p>
          <a:p>
            <a:r>
              <a:rPr lang="en-US" sz="3600" dirty="0">
                <a:latin typeface="Symbol" panose="05050102010706020507" pitchFamily="18" charset="2"/>
                <a:cs typeface="Optima"/>
              </a:rPr>
              <a:t>D</a:t>
            </a:r>
            <a:r>
              <a:rPr lang="en-US" sz="3600" dirty="0" smtClean="0">
                <a:latin typeface="Symbol" panose="05050102010706020507" pitchFamily="18" charset="2"/>
                <a:cs typeface="Optima"/>
              </a:rPr>
              <a:t>t</a:t>
            </a:r>
            <a:r>
              <a:rPr lang="en-US" sz="3600" dirty="0" smtClean="0">
                <a:latin typeface="Optima" panose="02000503060000020004" pitchFamily="2" charset="0"/>
                <a:cs typeface="Optima"/>
              </a:rPr>
              <a:t> = 1.5 MPa</a:t>
            </a:r>
            <a:r>
              <a:rPr lang="en-US" sz="3600" dirty="0" smtClean="0">
                <a:latin typeface="Optima"/>
                <a:cs typeface="Optima"/>
              </a:rPr>
              <a:t> </a:t>
            </a:r>
            <a:endParaRPr lang="en-US" sz="3600" dirty="0">
              <a:latin typeface="Optima"/>
              <a:cs typeface="Optima"/>
            </a:endParaRPr>
          </a:p>
        </p:txBody>
      </p:sp>
    </p:spTree>
    <p:extLst>
      <p:ext uri="{BB962C8B-B14F-4D97-AF65-F5344CB8AC3E}">
        <p14:creationId xmlns:p14="http://schemas.microsoft.com/office/powerpoint/2010/main" val="325805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77B16-54EA-EC48-87FD-D1C19684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Brittle/plastic failure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6386C3D-C676-C449-A468-4831D84EADCE}"/>
              </a:ext>
            </a:extLst>
          </p:cNvPr>
          <p:cNvSpPr/>
          <p:nvPr/>
        </p:nvSpPr>
        <p:spPr>
          <a:xfrm>
            <a:off x="5364289" y="3149003"/>
            <a:ext cx="991783" cy="6001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71A06E-838C-BB4B-96D9-1A344A7CAB09}"/>
              </a:ext>
            </a:extLst>
          </p:cNvPr>
          <p:cNvSpPr/>
          <p:nvPr/>
        </p:nvSpPr>
        <p:spPr>
          <a:xfrm>
            <a:off x="7907870" y="3393767"/>
            <a:ext cx="991783" cy="6001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417" y="1124350"/>
            <a:ext cx="4949769" cy="3893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1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1" y="-1"/>
            <a:ext cx="6386467" cy="30564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A77B16-54EA-EC48-87FD-D1C19684C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354786" cy="2050156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Mohr-</a:t>
            </a:r>
            <a:br>
              <a:rPr lang="en-US" dirty="0" smtClean="0"/>
            </a:br>
            <a:r>
              <a:rPr lang="en-US" dirty="0" smtClean="0"/>
              <a:t>Coulomb</a:t>
            </a:r>
            <a:br>
              <a:rPr lang="en-US" dirty="0" smtClean="0"/>
            </a:br>
            <a:r>
              <a:rPr lang="en-US" dirty="0" smtClean="0"/>
              <a:t>theory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2D37E3-BAD7-9B4C-9B04-F13B5E241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0" y="2993788"/>
            <a:ext cx="3778171" cy="1000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17F6EB-B044-6448-B4B3-B25B24C14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8" y="4120243"/>
            <a:ext cx="3463276" cy="8395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ADAC2F-B98F-9A47-B6C9-E9F7A65F6F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103" y="3025326"/>
            <a:ext cx="3803393" cy="17377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386C3D-C676-C449-A468-4831D84EADCE}"/>
              </a:ext>
            </a:extLst>
          </p:cNvPr>
          <p:cNvSpPr/>
          <p:nvPr/>
        </p:nvSpPr>
        <p:spPr>
          <a:xfrm>
            <a:off x="5364289" y="3149003"/>
            <a:ext cx="991783" cy="6001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71A06E-838C-BB4B-96D9-1A344A7CAB09}"/>
              </a:ext>
            </a:extLst>
          </p:cNvPr>
          <p:cNvSpPr/>
          <p:nvPr/>
        </p:nvSpPr>
        <p:spPr>
          <a:xfrm>
            <a:off x="7907870" y="3393767"/>
            <a:ext cx="991783" cy="60012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13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77B16-54EA-EC48-87FD-D1C19684C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 err="1"/>
              <a:t>Byerlee</a:t>
            </a:r>
            <a:r>
              <a:rPr lang="en-US" dirty="0"/>
              <a:t> stress </a:t>
            </a:r>
            <a:r>
              <a:rPr lang="en-US" dirty="0" smtClean="0"/>
              <a:t>limit:</a:t>
            </a:r>
            <a:br>
              <a:rPr lang="en-US" dirty="0" smtClean="0"/>
            </a:br>
            <a:r>
              <a:rPr lang="en-US" dirty="0" smtClean="0"/>
              <a:t>pore pressure factor </a:t>
            </a:r>
            <a:r>
              <a:rPr lang="en-US" dirty="0" smtClean="0">
                <a:latin typeface="Symbol" panose="05050102010706020507" pitchFamily="18" charset="2"/>
              </a:rPr>
              <a:t>l</a:t>
            </a:r>
            <a:endParaRPr lang="en-US" dirty="0">
              <a:latin typeface="Symbol" panose="05050102010706020507" pitchFamily="18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2D37E3-BAD7-9B4C-9B04-F13B5E241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712" y="2585599"/>
            <a:ext cx="17272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2A6F20-5A9F-124A-A2BC-74B45E232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12" y="3323671"/>
            <a:ext cx="2247900" cy="482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3AE82C-A0ED-A540-8416-2E7757BEE6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12" y="2932399"/>
            <a:ext cx="1168400" cy="4699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386C3D-C676-C449-A468-4831D84EADCE}"/>
              </a:ext>
            </a:extLst>
          </p:cNvPr>
          <p:cNvSpPr/>
          <p:nvPr/>
        </p:nvSpPr>
        <p:spPr>
          <a:xfrm>
            <a:off x="6447295" y="1121314"/>
            <a:ext cx="599268" cy="36261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871A06E-838C-BB4B-96D9-1A344A7CAB09}"/>
              </a:ext>
            </a:extLst>
          </p:cNvPr>
          <p:cNvSpPr/>
          <p:nvPr/>
        </p:nvSpPr>
        <p:spPr>
          <a:xfrm>
            <a:off x="7984210" y="1269208"/>
            <a:ext cx="599268" cy="362615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56AA32-17FB-BF45-ACA1-B66CD88332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5163" y="4085491"/>
            <a:ext cx="924911" cy="39477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00E9FD-7EC1-2940-B07C-63B7F2207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1946"/>
            <a:ext cx="3808242" cy="22625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66DF22-DE1C-9F42-9364-203DDCEB8473}"/>
              </a:ext>
            </a:extLst>
          </p:cNvPr>
          <p:cNvSpPr/>
          <p:nvPr/>
        </p:nvSpPr>
        <p:spPr>
          <a:xfrm>
            <a:off x="1852913" y="31946"/>
            <a:ext cx="1878960" cy="2361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49888B3-99EF-9C4E-8BB7-DF9F42A739ED}"/>
              </a:ext>
            </a:extLst>
          </p:cNvPr>
          <p:cNvSpPr/>
          <p:nvPr/>
        </p:nvSpPr>
        <p:spPr>
          <a:xfrm>
            <a:off x="82725" y="661851"/>
            <a:ext cx="1770187" cy="1970018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solidFill>
              <a:srgbClr val="FFFF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371" y="1402224"/>
            <a:ext cx="6634944" cy="3251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1CC721-2858-514E-A702-5E2988C292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56887">
            <a:off x="6466602" y="3680255"/>
            <a:ext cx="1278696" cy="2587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3C992A-260E-EE47-810F-52BCEE3824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25075" y="4049478"/>
            <a:ext cx="1116418" cy="4393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839A2F-6163-F447-9F31-858216A0A3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5075" y="4583728"/>
            <a:ext cx="1040812" cy="40914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7AB38F-0A3E-8145-B9CC-46FE45CACD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074942">
            <a:off x="3550780" y="4105987"/>
            <a:ext cx="1201145" cy="4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CustomShape 1"/>
          <p:cNvSpPr/>
          <p:nvPr/>
        </p:nvSpPr>
        <p:spPr>
          <a:xfrm>
            <a:off x="200757" y="3154554"/>
            <a:ext cx="8723160" cy="4825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99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Static f</a:t>
            </a:r>
            <a:r>
              <a:rPr lang="en-US" sz="199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/>
                <a:cs typeface="Optima"/>
              </a:rPr>
              <a:t>orce balance (conservation of momentum) in any continuum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  <a:cs typeface="Optima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3368675" y="2228175"/>
          <a:ext cx="2260600" cy="89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6" name="Equation" r:id="rId3" imgW="1155700" imgH="457200" progId="Equation.3">
                  <p:embed/>
                </p:oleObj>
              </mc:Choice>
              <mc:Fallback>
                <p:oleObj name="Equation" r:id="rId3" imgW="1155700" imgH="457200" progId="Equation.3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8675" y="2228175"/>
                        <a:ext cx="2260600" cy="893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CustomShape 8"/>
          <p:cNvSpPr/>
          <p:nvPr/>
        </p:nvSpPr>
        <p:spPr>
          <a:xfrm>
            <a:off x="3647577" y="2105415"/>
            <a:ext cx="914760" cy="245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000" b="0" strike="noStrike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stress tensor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21" name="CustomShape 8"/>
          <p:cNvSpPr/>
          <p:nvPr/>
        </p:nvSpPr>
        <p:spPr>
          <a:xfrm>
            <a:off x="4060191" y="2834512"/>
            <a:ext cx="914760" cy="24552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en-US" sz="1000" b="0" strike="noStrike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body forces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29" name="CustomShape 8"/>
          <p:cNvSpPr/>
          <p:nvPr/>
        </p:nvSpPr>
        <p:spPr>
          <a:xfrm>
            <a:off x="4879015" y="2831174"/>
            <a:ext cx="1175589" cy="45259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en-US" sz="1000" b="0" strike="noStrike" spc="-1" dirty="0">
                <a:solidFill>
                  <a:srgbClr val="00CC99"/>
                </a:solidFill>
                <a:uFill>
                  <a:solidFill>
                    <a:srgbClr val="FFFFFF"/>
                  </a:solidFill>
                </a:uFill>
                <a:latin typeface="Optima"/>
                <a:ea typeface="ＭＳ Ｐゴシック"/>
              </a:rPr>
              <a:t>e.g. buoyancy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tima"/>
                <a:ea typeface="+mj-ea"/>
                <a:cs typeface="Optima"/>
              </a:defRPr>
            </a:lvl1pPr>
          </a:lstStyle>
          <a:p>
            <a:r>
              <a:rPr lang="en-US" sz="3200" dirty="0" smtClean="0"/>
              <a:t>Dynamic mantle flow models: </a:t>
            </a:r>
          </a:p>
          <a:p>
            <a:r>
              <a:rPr lang="en-US" sz="3200" dirty="0" smtClean="0"/>
              <a:t>forces </a:t>
            </a:r>
            <a:r>
              <a:rPr lang="en-US" sz="3200" dirty="0"/>
              <a:t>due to density anomalies</a:t>
            </a:r>
          </a:p>
        </p:txBody>
      </p:sp>
    </p:spTree>
    <p:extLst>
      <p:ext uri="{BB962C8B-B14F-4D97-AF65-F5344CB8AC3E}">
        <p14:creationId xmlns:p14="http://schemas.microsoft.com/office/powerpoint/2010/main" val="42820785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rgbClr val="FFFFFF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>
            <a:solidFill>
              <a:schemeClr val="bg1">
                <a:lumMod val="75000"/>
              </a:schemeClr>
            </a:solidFill>
            <a:latin typeface="Optima"/>
            <a:cs typeface="Optima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23465</TotalTime>
  <Words>1074</Words>
  <Application>Microsoft Office PowerPoint</Application>
  <PresentationFormat>On-screen Show (16:9)</PresentationFormat>
  <Paragraphs>328</Paragraphs>
  <Slides>101</Slides>
  <Notes>18</Notes>
  <HiddenSlides>0</HiddenSlides>
  <MMClips>7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101</vt:i4>
      </vt:variant>
    </vt:vector>
  </HeadingPairs>
  <TitlesOfParts>
    <vt:vector size="113" baseType="lpstr">
      <vt:lpstr>ＭＳ Ｐゴシック</vt:lpstr>
      <vt:lpstr>Arial</vt:lpstr>
      <vt:lpstr>Calibri</vt:lpstr>
      <vt:lpstr>Cambria Math</vt:lpstr>
      <vt:lpstr>DejaVu Sans</vt:lpstr>
      <vt:lpstr>Optima</vt:lpstr>
      <vt:lpstr>Symbol</vt:lpstr>
      <vt:lpstr>Times New Roman</vt:lpstr>
      <vt:lpstr>WenQuanYi Zen Hei</vt:lpstr>
      <vt:lpstr>Wingdings</vt:lpstr>
      <vt:lpstr>Office Theme</vt:lpstr>
      <vt:lpstr>Equation</vt:lpstr>
      <vt:lpstr>PowerPoint Presentation</vt:lpstr>
      <vt:lpstr>Continuum approximation</vt:lpstr>
      <vt:lpstr>Heat transport: Conduction</vt:lpstr>
      <vt:lpstr>PowerPoint Presentation</vt:lpstr>
      <vt:lpstr>PowerPoint Presentation</vt:lpstr>
      <vt:lpstr>Conservation of energy</vt:lpstr>
      <vt:lpstr>Change of heat budgets in test volume</vt:lpstr>
      <vt:lpstr>Heat budgets</vt:lpstr>
      <vt:lpstr>Heat budgets</vt:lpstr>
      <vt:lpstr>Internal and gradient change</vt:lpstr>
      <vt:lpstr>Internal and gradient change</vt:lpstr>
      <vt:lpstr>Internal and gradient change</vt:lpstr>
      <vt:lpstr>Conduction equation</vt:lpstr>
      <vt:lpstr>Steady-state in 1-D</vt:lpstr>
      <vt:lpstr>Crustal geotherms</vt:lpstr>
      <vt:lpstr>PowerPoint Presentation</vt:lpstr>
      <vt:lpstr>PowerPoint Presentation</vt:lpstr>
      <vt:lpstr>Time-dependence: Diffusion</vt:lpstr>
      <vt:lpstr>Half-space cooling</vt:lpstr>
      <vt:lpstr>Half-space cooling</vt:lpstr>
      <vt:lpstr>Half-space cooling</vt:lpstr>
      <vt:lpstr>Diffusive scaling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Allow for  fluid motion</vt:lpstr>
      <vt:lpstr>Eulerian (fixed reference frame) derivative</vt:lpstr>
      <vt:lpstr>Eulerian derivative</vt:lpstr>
      <vt:lpstr>Material derivative</vt:lpstr>
      <vt:lpstr>Convection: Advective and diffusive transport of heat</vt:lpstr>
      <vt:lpstr>Peclet number describes importance of advection</vt:lpstr>
      <vt:lpstr>PowerPoint Presentation</vt:lpstr>
      <vt:lpstr>Conservation equations</vt:lpstr>
      <vt:lpstr>Conservation: Gauss Theorem</vt:lpstr>
      <vt:lpstr>Conservation: inertial reference frame and Gauss Theorem</vt:lpstr>
      <vt:lpstr>Volume independence</vt:lpstr>
      <vt:lpstr>I) Conservation of energy</vt:lpstr>
      <vt:lpstr>II) Conservation of mass</vt:lpstr>
      <vt:lpstr>III) Conservation of momentum</vt:lpstr>
      <vt:lpstr>Conservation of momentum: Incompressible fluid</vt:lpstr>
      <vt:lpstr>Conservation of momentum:  Stokes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Mantle convection</vt:lpstr>
      <vt:lpstr>Peclet number and thermal Stokes sinker</vt:lpstr>
      <vt:lpstr>PowerPoint Presentation</vt:lpstr>
      <vt:lpstr>Rayleigh  Taylor  Instability</vt:lpstr>
      <vt:lpstr>Finite amplitude  Rayleigh Benard convection @ Ra = 105</vt:lpstr>
      <vt:lpstr>Ra = 106</vt:lpstr>
      <vt:lpstr>Ra = 107</vt:lpstr>
      <vt:lpstr>PowerPoint Presentation</vt:lpstr>
      <vt:lpstr>Finite amplitude boundary layer model</vt:lpstr>
      <vt:lpstr>PowerPoint Presentation</vt:lpstr>
      <vt:lpstr>PowerPoint Presentation</vt:lpstr>
      <vt:lpstr>Numerical vs. scaling</vt:lpstr>
      <vt:lpstr>Ra = 107, h’ = 0 h’ = viscosity contrast between hot and cold</vt:lpstr>
      <vt:lpstr>Ra = 107, h’ = 1,000 h’ = viscosity contrast between hot and cold</vt:lpstr>
      <vt:lpstr>PowerPoint Presentation</vt:lpstr>
      <vt:lpstr>PowerPoint Presentation</vt:lpstr>
      <vt:lpstr>PowerPoint Presentation</vt:lpstr>
      <vt:lpstr>Phase transitions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Thermo-chemical heterogeneity</vt:lpstr>
      <vt:lpstr>Additional slides</vt:lpstr>
      <vt:lpstr>PowerPoint Presentation</vt:lpstr>
      <vt:lpstr>Ra = 107, h’ = 1,000, H = 0</vt:lpstr>
      <vt:lpstr>Rayleigh Benard problem</vt:lpstr>
      <vt:lpstr>Ra = 107, h’ = 1,000, hlm= 50</vt:lpstr>
      <vt:lpstr>Rayleigh Benard problem</vt:lpstr>
      <vt:lpstr>Rayleigh Benard problem: Small amplitude</vt:lpstr>
      <vt:lpstr>PowerPoint Presentation</vt:lpstr>
      <vt:lpstr>PowerPoint Presentation</vt:lpstr>
      <vt:lpstr>PowerPoint Presentation</vt:lpstr>
      <vt:lpstr>PowerPoint Presentation</vt:lpstr>
      <vt:lpstr>Rheology</vt:lpstr>
      <vt:lpstr>Elasticity</vt:lpstr>
      <vt:lpstr>PowerPoint Presentation</vt:lpstr>
      <vt:lpstr>Brittle/plastic failure</vt:lpstr>
      <vt:lpstr>Mohr- Coulomb theory</vt:lpstr>
      <vt:lpstr>Byerlee stress limit: pore pressure factor l</vt:lpstr>
      <vt:lpstr>PowerPoint Presentation</vt:lpstr>
      <vt:lpstr>PowerPoint Presentation</vt:lpstr>
      <vt:lpstr>Mantle is in the Stokes flow regime</vt:lpstr>
    </vt:vector>
  </TitlesOfParts>
  <Manager/>
  <Company>USC Earth Sciecnes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to our understanding of global mantle convection</dc:title>
  <dc:subject/>
  <dc:creator>Thorsten Becker</dc:creator>
  <cp:keywords/>
  <dc:description/>
  <cp:lastModifiedBy>Thorsten Becker</cp:lastModifiedBy>
  <cp:revision>1288</cp:revision>
  <cp:lastPrinted>2016-12-09T16:10:25Z</cp:lastPrinted>
  <dcterms:created xsi:type="dcterms:W3CDTF">2016-12-05T21:23:54Z</dcterms:created>
  <dcterms:modified xsi:type="dcterms:W3CDTF">2019-10-14T08:14:45Z</dcterms:modified>
  <cp:category/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USC Earth Sciecnes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12</vt:i4>
  </property>
  <property fmtid="{D5CDD505-2E9C-101B-9397-08002B2CF9AE}" pid="9" name="PresentationFormat">
    <vt:lpwstr>On-screen Show (16:9)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82</vt:i4>
  </property>
</Properties>
</file>